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2" r:id="rId2"/>
    <p:sldId id="294" r:id="rId3"/>
    <p:sldId id="283" r:id="rId4"/>
    <p:sldId id="297" r:id="rId5"/>
    <p:sldId id="284" r:id="rId6"/>
    <p:sldId id="285" r:id="rId7"/>
    <p:sldId id="298" r:id="rId8"/>
    <p:sldId id="287" r:id="rId9"/>
    <p:sldId id="286" r:id="rId10"/>
    <p:sldId id="299" r:id="rId11"/>
    <p:sldId id="300" r:id="rId12"/>
    <p:sldId id="302" r:id="rId13"/>
    <p:sldId id="288" r:id="rId1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19" autoAdjust="0"/>
  </p:normalViewPr>
  <p:slideViewPr>
    <p:cSldViewPr>
      <p:cViewPr varScale="1">
        <p:scale>
          <a:sx n="85" d="100"/>
          <a:sy n="85" d="100"/>
        </p:scale>
        <p:origin x="-840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E00B8-EB48-4761-9D29-27B29F34250D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89729-5EB3-406F-8A99-CA86A0FE9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50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Given a bunch of known objects (training data</a:t>
            </a:r>
            <a:r>
              <a:rPr lang="en-US" baseline="0" dirty="0" smtClean="0"/>
              <a:t> set), how do we identify a new object?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89729-5EB3-406F-8A99-CA86A0FE95D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741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Dimensionality reduction saves</a:t>
            </a:r>
            <a:r>
              <a:rPr lang="en-US" baseline="0" dirty="0" smtClean="0"/>
              <a:t> memory and storage space, and improves performance. The leading dimensionality reduction technique is called Principal Components Analysis (PCA), in which variables are selected based upon highest variance and </a:t>
            </a:r>
            <a:r>
              <a:rPr lang="en-US" baseline="0" dirty="0" err="1" smtClean="0"/>
              <a:t>orthogonality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89729-5EB3-406F-8A99-CA86A0FE95D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52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only a partial</a:t>
            </a:r>
            <a:r>
              <a:rPr lang="en-US" baseline="0" dirty="0" smtClean="0"/>
              <a:t> list of machine learning techniques and algorithms.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89729-5EB3-406F-8A99-CA86A0FE95D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62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If, for instance, K=9 then a new object will look at its</a:t>
            </a:r>
            <a:r>
              <a:rPr lang="en-US" baseline="0" dirty="0" smtClean="0"/>
              <a:t> 9 nearest neighbors and decide its identity based on a (usually weighted, so that nearer neighbors have more say) vote. If 5 neighbors are circles and 4 are squares then the new object is a circle. Useful for </a:t>
            </a:r>
            <a:r>
              <a:rPr lang="en-US" b="1" baseline="0" dirty="0" smtClean="0"/>
              <a:t>classification</a:t>
            </a:r>
            <a:r>
              <a:rPr lang="en-US" baseline="0" dirty="0" smtClean="0"/>
              <a:t> problems such as character recognition or email spam detection.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89729-5EB3-406F-8A99-CA86A0FE95D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76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19A0-4721-4FE0-8A6D-401802787589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59A45-AD2A-4C15-9BED-F71367966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43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19A0-4721-4FE0-8A6D-401802787589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59A45-AD2A-4C15-9BED-F71367966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39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19A0-4721-4FE0-8A6D-401802787589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59A45-AD2A-4C15-9BED-F71367966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514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19A0-4721-4FE0-8A6D-401802787589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59A45-AD2A-4C15-9BED-F71367966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16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19A0-4721-4FE0-8A6D-401802787589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59A45-AD2A-4C15-9BED-F71367966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939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19A0-4721-4FE0-8A6D-401802787589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59A45-AD2A-4C15-9BED-F71367966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957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19A0-4721-4FE0-8A6D-401802787589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59A45-AD2A-4C15-9BED-F71367966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66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19A0-4721-4FE0-8A6D-401802787589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59A45-AD2A-4C15-9BED-F71367966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524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19A0-4721-4FE0-8A6D-401802787589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59A45-AD2A-4C15-9BED-F71367966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552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19A0-4721-4FE0-8A6D-401802787589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59A45-AD2A-4C15-9BED-F71367966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292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E19A0-4721-4FE0-8A6D-401802787589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59A45-AD2A-4C15-9BED-F71367966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09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E19A0-4721-4FE0-8A6D-401802787589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59A45-AD2A-4C15-9BED-F71367966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19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Machine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50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rgbClr val="0070C0"/>
                </a:solidFill>
              </a:rPr>
              <a:t>What is Machine Learning?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10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Algorithms that can </a:t>
            </a:r>
          </a:p>
          <a:p>
            <a:pPr marL="0" indent="0" algn="ctr">
              <a:buNone/>
            </a:pPr>
            <a:r>
              <a:rPr lang="en-US" sz="4400" b="1" dirty="0" smtClean="0"/>
              <a:t>learn from</a:t>
            </a:r>
          </a:p>
          <a:p>
            <a:pPr marL="0" indent="0" algn="ctr">
              <a:buNone/>
            </a:pPr>
            <a:r>
              <a:rPr lang="en-US" dirty="0" smtClean="0"/>
              <a:t>and </a:t>
            </a:r>
          </a:p>
          <a:p>
            <a:pPr marL="0" indent="0" algn="ctr">
              <a:buNone/>
            </a:pPr>
            <a:r>
              <a:rPr lang="en-US" sz="4000" b="1" dirty="0" smtClean="0"/>
              <a:t>make predictions</a:t>
            </a:r>
          </a:p>
          <a:p>
            <a:pPr marL="0" indent="0" algn="ctr">
              <a:buNone/>
            </a:pPr>
            <a:r>
              <a:rPr lang="en-US" dirty="0" smtClean="0"/>
              <a:t>on data.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5"/>
          <p:cNvSpPr/>
          <p:nvPr/>
        </p:nvSpPr>
        <p:spPr>
          <a:xfrm>
            <a:off x="1828800" y="3811575"/>
            <a:ext cx="5486400" cy="637100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entagon 6"/>
          <p:cNvSpPr/>
          <p:nvPr/>
        </p:nvSpPr>
        <p:spPr>
          <a:xfrm>
            <a:off x="1828800" y="2994384"/>
            <a:ext cx="5486400" cy="637100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entagon 4"/>
          <p:cNvSpPr/>
          <p:nvPr/>
        </p:nvSpPr>
        <p:spPr>
          <a:xfrm>
            <a:off x="1828800" y="2177192"/>
            <a:ext cx="5486400" cy="637100"/>
          </a:xfrm>
          <a:prstGeom prst="homePlat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entagon 3"/>
          <p:cNvSpPr/>
          <p:nvPr/>
        </p:nvSpPr>
        <p:spPr>
          <a:xfrm>
            <a:off x="1828800" y="1360000"/>
            <a:ext cx="5486400" cy="63710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rgbClr val="0070C0"/>
                </a:solidFill>
              </a:rPr>
              <a:t>Types of ML Problems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00151"/>
            <a:ext cx="5181600" cy="3394472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dirty="0" smtClean="0"/>
              <a:t>Regression</a:t>
            </a:r>
            <a:endParaRPr lang="en-US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 smtClean="0"/>
              <a:t>Classification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 smtClean="0"/>
              <a:t>Clustering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 smtClean="0"/>
              <a:t>Dimensionality Reduction</a:t>
            </a:r>
          </a:p>
        </p:txBody>
      </p:sp>
    </p:spTree>
    <p:extLst>
      <p:ext uri="{BB962C8B-B14F-4D97-AF65-F5344CB8AC3E}">
        <p14:creationId xmlns:p14="http://schemas.microsoft.com/office/powerpoint/2010/main" val="411702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rgbClr val="0070C0"/>
                </a:solidFill>
              </a:rPr>
              <a:t>Regression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5029200" cy="358139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Predict y given x</a:t>
            </a:r>
          </a:p>
          <a:p>
            <a:r>
              <a:rPr lang="en-US" sz="2400" dirty="0" smtClean="0"/>
              <a:t>Y is dependent variable. </a:t>
            </a:r>
            <a:br>
              <a:rPr lang="en-US" sz="2400" dirty="0" smtClean="0"/>
            </a:br>
            <a:r>
              <a:rPr lang="en-US" sz="2400" dirty="0" smtClean="0"/>
              <a:t>X is independent.</a:t>
            </a:r>
          </a:p>
          <a:p>
            <a:r>
              <a:rPr lang="en-US" sz="2400" dirty="0" smtClean="0"/>
              <a:t>There may be multiple independent variables with differing correlations to y</a:t>
            </a:r>
          </a:p>
          <a:p>
            <a:r>
              <a:rPr lang="en-US" sz="2400" dirty="0" smtClean="0"/>
              <a:t>Useful when x and y have a near linear relation</a:t>
            </a:r>
            <a:endParaRPr lang="en-US" sz="2400" dirty="0"/>
          </a:p>
        </p:txBody>
      </p:sp>
      <p:pic>
        <p:nvPicPr>
          <p:cNvPr id="2050" name="Picture 2" descr="Image result for regress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0" t="12861" r="5691" b="3056"/>
          <a:stretch/>
        </p:blipFill>
        <p:spPr bwMode="auto">
          <a:xfrm>
            <a:off x="5715000" y="1047750"/>
            <a:ext cx="3229537" cy="1804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05832" y="3105150"/>
            <a:ext cx="2504768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 smtClean="0"/>
              <a:t>Use linear regression when there is a linear correlation between x and  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144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rgbClr val="0070C0"/>
                </a:solidFill>
              </a:rPr>
              <a:t>Classification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57551"/>
            <a:ext cx="8229600" cy="175259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Identifying which category or sub-population a new instance belongs to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Uses a training set of data containing instances whose category membership is known</a:t>
            </a:r>
            <a:endParaRPr lang="en-US" sz="2400" dirty="0"/>
          </a:p>
        </p:txBody>
      </p:sp>
      <p:pic>
        <p:nvPicPr>
          <p:cNvPr id="3074" name="Picture 2" descr="mlnew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884093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97585" y="1325707"/>
            <a:ext cx="793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Circles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0" y="2659618"/>
            <a:ext cx="940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Squares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81800" y="1020907"/>
            <a:ext cx="3802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chemeClr val="accent5"/>
                </a:solidFill>
              </a:rPr>
              <a:t>Z</a:t>
            </a:r>
            <a:endParaRPr lang="en-US" sz="3200" b="1" i="1" dirty="0">
              <a:solidFill>
                <a:schemeClr val="accent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1558320"/>
            <a:ext cx="4267200" cy="7848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 smtClean="0"/>
              <a:t>How do we classify the new object, </a:t>
            </a:r>
            <a:r>
              <a:rPr lang="en-US" sz="2000" b="1" dirty="0" smtClean="0">
                <a:solidFill>
                  <a:schemeClr val="accent5"/>
                </a:solidFill>
              </a:rPr>
              <a:t>Z</a:t>
            </a:r>
            <a:r>
              <a:rPr lang="en-US" sz="2000" dirty="0" smtClean="0"/>
              <a:t> ?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It’s probably a Circle.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5710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rgbClr val="0070C0"/>
                </a:solidFill>
              </a:rPr>
              <a:t>Clustering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395" y="3636947"/>
            <a:ext cx="8229600" cy="123086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G</a:t>
            </a:r>
            <a:r>
              <a:rPr lang="en-US" sz="2400" dirty="0" smtClean="0"/>
              <a:t>rouping data into categories based on some measure of inherent similarity or distance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No training data is given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Oval 3"/>
          <p:cNvSpPr/>
          <p:nvPr/>
        </p:nvSpPr>
        <p:spPr>
          <a:xfrm rot="1645782">
            <a:off x="6876520" y="742978"/>
            <a:ext cx="1947661" cy="1202189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6880497">
            <a:off x="4617102" y="562476"/>
            <a:ext cx="1838129" cy="1393987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 rot="2947118">
            <a:off x="5916584" y="1913548"/>
            <a:ext cx="1857717" cy="13406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2000" y="1380720"/>
            <a:ext cx="2971800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dirty="0" smtClean="0"/>
              <a:t>A new object, </a:t>
            </a:r>
            <a:r>
              <a:rPr lang="en-US" sz="2000" b="1" dirty="0" smtClean="0">
                <a:solidFill>
                  <a:schemeClr val="accent5"/>
                </a:solidFill>
              </a:rPr>
              <a:t>Z</a:t>
            </a:r>
            <a:r>
              <a:rPr lang="en-US" sz="2000" dirty="0" smtClean="0"/>
              <a:t> we guess is </a:t>
            </a:r>
            <a:r>
              <a:rPr lang="en-US" sz="2000" dirty="0" smtClean="0"/>
              <a:t>in the yellow group because </a:t>
            </a:r>
            <a:r>
              <a:rPr lang="en-US" sz="2000" dirty="0" smtClean="0"/>
              <a:t>it is closest to </a:t>
            </a:r>
            <a:r>
              <a:rPr lang="en-US" sz="2000" dirty="0" smtClean="0"/>
              <a:t>that cluster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814394" y="1154261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>
                <a:solidFill>
                  <a:schemeClr val="accent5"/>
                </a:solidFill>
                <a:latin typeface="Arial Black" pitchFamily="34" charset="0"/>
              </a:rPr>
              <a:t>Z</a:t>
            </a:r>
            <a:endParaRPr lang="en-US" sz="2800" b="1" i="1" dirty="0">
              <a:solidFill>
                <a:schemeClr val="accent5"/>
              </a:solidFill>
              <a:latin typeface="Arial Black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371896" y="2362482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650193" y="2286282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524296" y="2667282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752896" y="2591082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981496" y="2972082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524296" y="2057682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802593" y="1981482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107393" y="2286282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133896" y="2667282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535515" y="1124235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847282" y="1132048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7490794" y="1442866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8030067" y="1368912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822097" y="1763164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7643194" y="848764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7356613" y="715978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8226291" y="1077364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8451174" y="1492027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5029200" y="895350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433394" y="895350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5307497" y="1276350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536097" y="1200150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5562600" y="1630847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5307497" y="666750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585794" y="590550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890594" y="666750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5867400" y="1276350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41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rgbClr val="0070C0"/>
                </a:solidFill>
              </a:rPr>
              <a:t>Dimensionality Reduction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98119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For very large data sets ML algorithms may be too slow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Performance can be improved by only using those </a:t>
            </a:r>
            <a:r>
              <a:rPr lang="en-US" sz="2400" dirty="0" smtClean="0"/>
              <a:t>variables </a:t>
            </a:r>
            <a:r>
              <a:rPr lang="en-US" sz="2400" dirty="0" smtClean="0"/>
              <a:t>with the strongest predictive power (highest correlation)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Rank dimensions by strength; remove weak dimensions</a:t>
            </a:r>
            <a:endParaRPr lang="en-US" sz="2400" dirty="0"/>
          </a:p>
        </p:txBody>
      </p:sp>
      <p:grpSp>
        <p:nvGrpSpPr>
          <p:cNvPr id="1024" name="Group 1023"/>
          <p:cNvGrpSpPr/>
          <p:nvPr/>
        </p:nvGrpSpPr>
        <p:grpSpPr>
          <a:xfrm>
            <a:off x="5254706" y="3487395"/>
            <a:ext cx="2289094" cy="994410"/>
            <a:chOff x="4797506" y="3239990"/>
            <a:chExt cx="2289094" cy="99441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4800600" y="3548600"/>
              <a:ext cx="11811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5981700" y="3548600"/>
              <a:ext cx="11049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4800600" y="3678055"/>
              <a:ext cx="11811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5981700" y="3678055"/>
              <a:ext cx="11049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4800600" y="3811575"/>
              <a:ext cx="11811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5981700" y="3811575"/>
              <a:ext cx="11049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800600" y="3929600"/>
              <a:ext cx="11811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5981700" y="3929600"/>
              <a:ext cx="11049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7077949" y="3552410"/>
              <a:ext cx="5901" cy="37719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896849" y="3239990"/>
              <a:ext cx="11811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4797506" y="3243970"/>
              <a:ext cx="11049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4804410" y="3554730"/>
              <a:ext cx="0" cy="37487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5985510" y="3855890"/>
              <a:ext cx="0" cy="37851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1143000" y="3489960"/>
            <a:ext cx="2289094" cy="1367790"/>
            <a:chOff x="1143000" y="3234690"/>
            <a:chExt cx="2289094" cy="1367790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1146094" y="3543300"/>
              <a:ext cx="11811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2327194" y="3543300"/>
              <a:ext cx="11049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146094" y="3672755"/>
              <a:ext cx="11811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2327194" y="3672755"/>
              <a:ext cx="11049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146094" y="3806275"/>
              <a:ext cx="11811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2327194" y="3806275"/>
              <a:ext cx="11049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146094" y="3924300"/>
              <a:ext cx="11811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2327194" y="3924300"/>
              <a:ext cx="11049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1146094" y="4048625"/>
              <a:ext cx="11811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2327194" y="4048625"/>
              <a:ext cx="11049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1146094" y="4166650"/>
              <a:ext cx="11811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2327194" y="4166650"/>
              <a:ext cx="11049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3423443" y="3547110"/>
              <a:ext cx="5901" cy="75057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2242343" y="3234690"/>
              <a:ext cx="11811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1143000" y="3238670"/>
              <a:ext cx="11049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1149904" y="3549430"/>
              <a:ext cx="0" cy="74825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2331004" y="3850590"/>
              <a:ext cx="0" cy="75189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1143000" y="4297680"/>
              <a:ext cx="11811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2324100" y="4297680"/>
              <a:ext cx="1104900" cy="3048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5" name="Right Arrow 1024"/>
          <p:cNvSpPr/>
          <p:nvPr/>
        </p:nvSpPr>
        <p:spPr>
          <a:xfrm>
            <a:off x="3733800" y="3741420"/>
            <a:ext cx="1219200" cy="68050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15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0070C0"/>
                </a:solidFill>
              </a:rPr>
              <a:t>Supervised vs. Unsupervised Learning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229591"/>
            <a:ext cx="3505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 smtClean="0">
                <a:solidFill>
                  <a:schemeClr val="accent2"/>
                </a:solidFill>
              </a:rPr>
              <a:t>Supervised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/>
              <a:t>a training set of correctly identified </a:t>
            </a:r>
            <a:r>
              <a:rPr lang="en-US" sz="2400" dirty="0" smtClean="0"/>
              <a:t>objects is </a:t>
            </a:r>
            <a:r>
              <a:rPr lang="en-US" sz="2400" dirty="0"/>
              <a:t>available </a:t>
            </a:r>
            <a:endParaRPr lang="en-US" sz="2400" dirty="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 smtClean="0"/>
              <a:t>Eg</a:t>
            </a:r>
            <a:r>
              <a:rPr lang="en-US" sz="2400" dirty="0" smtClean="0"/>
              <a:t>. Classification, Regression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408983" y="1200150"/>
            <a:ext cx="251581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 smtClean="0">
                <a:solidFill>
                  <a:schemeClr val="accent2"/>
                </a:solidFill>
              </a:rPr>
              <a:t>Unsupervised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No training data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 smtClean="0"/>
              <a:t>Eg</a:t>
            </a:r>
            <a:r>
              <a:rPr lang="en-US" sz="2400" dirty="0" smtClean="0"/>
              <a:t>. Clustering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9596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chemeClr val="accent1"/>
                </a:solidFill>
              </a:rPr>
              <a:t>ML Algorithms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23950"/>
            <a:ext cx="3962400" cy="32004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Decision Trees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Support Vector Machines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Random Forests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K Nearest Neighbors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876800" y="1123950"/>
            <a:ext cx="3657600" cy="3200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K Means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Naïve Bayes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Neural Networks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Deep Learning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5820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chemeClr val="accent1"/>
                </a:solidFill>
              </a:rPr>
              <a:t>KNN – K Nearest Neighbors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750"/>
            <a:ext cx="8229600" cy="1600199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New objects are identified using a vote by their nearest neighbors. </a:t>
            </a:r>
          </a:p>
          <a:p>
            <a:r>
              <a:rPr lang="en-US" sz="2400" dirty="0"/>
              <a:t>Here K=3, so a new object looks at its 3 nearest neighbors to identify itself. The green </a:t>
            </a:r>
            <a:r>
              <a:rPr lang="en-US" sz="2400" b="1" dirty="0">
                <a:solidFill>
                  <a:srgbClr val="00B050"/>
                </a:solidFill>
              </a:rPr>
              <a:t>X</a:t>
            </a:r>
            <a:r>
              <a:rPr lang="en-US" sz="2400" dirty="0"/>
              <a:t> must be a circle.</a:t>
            </a:r>
          </a:p>
          <a:p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267200" y="3000911"/>
            <a:ext cx="42672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/>
              <a:t>K can be any number, but is usually odd.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/>
              <a:t>There are many different ways to measure distance</a:t>
            </a:r>
            <a:endParaRPr lang="en-US" sz="2000" dirty="0"/>
          </a:p>
        </p:txBody>
      </p:sp>
      <p:pic>
        <p:nvPicPr>
          <p:cNvPr id="1028" name="Picture 4" descr="ml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24150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37811" y="3139410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>
                <a:solidFill>
                  <a:srgbClr val="00B050"/>
                </a:solidFill>
                <a:latin typeface="Arial Black" pitchFamily="34" charset="0"/>
              </a:rPr>
              <a:t>X</a:t>
            </a:r>
            <a:endParaRPr lang="en-US" sz="2800" b="1" i="1" dirty="0">
              <a:solidFill>
                <a:srgbClr val="00B05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18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chemeClr val="accent1"/>
                </a:solidFill>
              </a:rPr>
              <a:t>SVM – Support Vector Machines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600199"/>
          </a:xfrm>
        </p:spPr>
        <p:txBody>
          <a:bodyPr>
            <a:normAutofit/>
          </a:bodyPr>
          <a:lstStyle/>
          <a:p>
            <a:r>
              <a:rPr lang="en-US" sz="2400" dirty="0"/>
              <a:t>SVM draws a line between the circles and squares </a:t>
            </a:r>
            <a:endParaRPr lang="en-US" sz="2400" dirty="0" smtClean="0"/>
          </a:p>
          <a:p>
            <a:r>
              <a:rPr lang="en-US" sz="2400" dirty="0" smtClean="0"/>
              <a:t>Any new object </a:t>
            </a:r>
            <a:r>
              <a:rPr lang="en-US" sz="2400" dirty="0"/>
              <a:t>above the line is a circle and </a:t>
            </a:r>
            <a:r>
              <a:rPr lang="en-US" sz="2400" dirty="0" smtClean="0"/>
              <a:t>any new object below </a:t>
            </a:r>
            <a:r>
              <a:rPr lang="en-US" sz="2400" dirty="0"/>
              <a:t>it a </a:t>
            </a:r>
            <a:r>
              <a:rPr lang="en-US" sz="2400" dirty="0" smtClean="0"/>
              <a:t>square</a:t>
            </a:r>
            <a:endParaRPr lang="en-US" sz="2400" dirty="0"/>
          </a:p>
        </p:txBody>
      </p:sp>
      <p:pic>
        <p:nvPicPr>
          <p:cNvPr id="1026" name="Picture 2" descr="ml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495550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267200" y="3159264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SVM is used for image classification, facial expression classification, etc.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8162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chemeClr val="accent1"/>
                </a:solidFill>
              </a:rPr>
              <a:t>K Means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131326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Clustering algorithm that groups objects into K sets by minimizing the mean distance of a set’s points from its centroid.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3028098"/>
            <a:ext cx="42672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/>
              <a:t>Here K=3, so we see 3 clusters.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/>
              <a:t>New objects are grouped with the </a:t>
            </a:r>
            <a:br>
              <a:rPr lang="en-US" sz="2000" dirty="0" smtClean="0"/>
            </a:br>
            <a:r>
              <a:rPr lang="en-US" sz="2000" dirty="0" smtClean="0"/>
              <a:t>nearest cluster (min distance from </a:t>
            </a:r>
            <a:br>
              <a:rPr lang="en-US" sz="2000" dirty="0" smtClean="0"/>
            </a:br>
            <a:r>
              <a:rPr lang="en-US" sz="2000" dirty="0" smtClean="0"/>
              <a:t>centroid)</a:t>
            </a:r>
            <a:endParaRPr lang="en-US" sz="2000" dirty="0"/>
          </a:p>
        </p:txBody>
      </p:sp>
      <p:sp>
        <p:nvSpPr>
          <p:cNvPr id="8" name="Oval 7"/>
          <p:cNvSpPr/>
          <p:nvPr/>
        </p:nvSpPr>
        <p:spPr>
          <a:xfrm rot="1645782">
            <a:off x="2457780" y="2364725"/>
            <a:ext cx="1947661" cy="1202189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6880497">
            <a:off x="413663" y="2376175"/>
            <a:ext cx="1838129" cy="1393987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2947118">
            <a:off x="1812678" y="3498647"/>
            <a:ext cx="1857717" cy="13406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267990" y="3947581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546287" y="3871381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420390" y="4252381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648990" y="4176181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877590" y="4557181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420390" y="3642781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698687" y="3566581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003487" y="3871381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029990" y="4252381"/>
            <a:ext cx="178903" cy="178903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/>
          <p:cNvSpPr/>
          <p:nvPr/>
        </p:nvSpPr>
        <p:spPr>
          <a:xfrm>
            <a:off x="2689717" y="2733010"/>
            <a:ext cx="228600" cy="178714"/>
          </a:xfrm>
          <a:prstGeom prst="triangle">
            <a:avLst/>
          </a:prstGeom>
          <a:solidFill>
            <a:srgbClr val="0000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/>
          <p:cNvSpPr/>
          <p:nvPr/>
        </p:nvSpPr>
        <p:spPr>
          <a:xfrm>
            <a:off x="2842117" y="3044194"/>
            <a:ext cx="228600" cy="178714"/>
          </a:xfrm>
          <a:prstGeom prst="triangle">
            <a:avLst/>
          </a:prstGeom>
          <a:solidFill>
            <a:srgbClr val="0000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/>
          <p:cNvSpPr/>
          <p:nvPr/>
        </p:nvSpPr>
        <p:spPr>
          <a:xfrm>
            <a:off x="3985117" y="2890033"/>
            <a:ext cx="228600" cy="178714"/>
          </a:xfrm>
          <a:prstGeom prst="triangle">
            <a:avLst/>
          </a:prstGeom>
          <a:solidFill>
            <a:srgbClr val="0000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/>
          <p:cNvSpPr/>
          <p:nvPr/>
        </p:nvSpPr>
        <p:spPr>
          <a:xfrm>
            <a:off x="3146917" y="3190210"/>
            <a:ext cx="228600" cy="178714"/>
          </a:xfrm>
          <a:prstGeom prst="triangle">
            <a:avLst/>
          </a:prstGeom>
          <a:solidFill>
            <a:srgbClr val="0000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/>
          <p:cNvSpPr/>
          <p:nvPr/>
        </p:nvSpPr>
        <p:spPr>
          <a:xfrm>
            <a:off x="3070717" y="2537108"/>
            <a:ext cx="228600" cy="178714"/>
          </a:xfrm>
          <a:prstGeom prst="triangle">
            <a:avLst/>
          </a:prstGeom>
          <a:solidFill>
            <a:srgbClr val="0000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/>
          <p:cNvSpPr/>
          <p:nvPr/>
        </p:nvSpPr>
        <p:spPr>
          <a:xfrm>
            <a:off x="2971800" y="2724150"/>
            <a:ext cx="228600" cy="178714"/>
          </a:xfrm>
          <a:prstGeom prst="triangle">
            <a:avLst/>
          </a:prstGeom>
          <a:solidFill>
            <a:srgbClr val="0000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/>
          <p:cNvSpPr/>
          <p:nvPr/>
        </p:nvSpPr>
        <p:spPr>
          <a:xfrm>
            <a:off x="3534792" y="2604756"/>
            <a:ext cx="228600" cy="178714"/>
          </a:xfrm>
          <a:prstGeom prst="triangle">
            <a:avLst/>
          </a:prstGeom>
          <a:solidFill>
            <a:srgbClr val="0000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/>
          <p:cNvSpPr/>
          <p:nvPr/>
        </p:nvSpPr>
        <p:spPr>
          <a:xfrm>
            <a:off x="3527917" y="2994308"/>
            <a:ext cx="228600" cy="178714"/>
          </a:xfrm>
          <a:prstGeom prst="triangle">
            <a:avLst/>
          </a:prstGeom>
          <a:solidFill>
            <a:srgbClr val="0000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277985" y="2719697"/>
            <a:ext cx="152400" cy="17136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1219200" y="3390984"/>
            <a:ext cx="152400" cy="17136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1506585" y="2510063"/>
            <a:ext cx="152400" cy="17136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658985" y="2814863"/>
            <a:ext cx="152400" cy="17136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990600" y="3543384"/>
            <a:ext cx="152400" cy="17136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201785" y="3695784"/>
            <a:ext cx="152400" cy="17136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1784215" y="3009984"/>
            <a:ext cx="152400" cy="17136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1506585" y="3272063"/>
            <a:ext cx="152400" cy="17136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371600" y="3091898"/>
            <a:ext cx="89452" cy="8945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729948" y="4095750"/>
            <a:ext cx="89452" cy="8945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3263348" y="2925250"/>
            <a:ext cx="89452" cy="8945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3417860" y="2626465"/>
            <a:ext cx="1535140" cy="325425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953000" y="2410140"/>
            <a:ext cx="967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centroid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1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chemeClr val="accent1"/>
                </a:solidFill>
              </a:rPr>
              <a:t>Machine Learning Tools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8400" y="1514586"/>
            <a:ext cx="2438400" cy="20574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Cloud</a:t>
            </a:r>
          </a:p>
          <a:p>
            <a:pPr marL="0" indent="0">
              <a:buNone/>
            </a:pPr>
            <a:r>
              <a:rPr lang="en-US" sz="2000" dirty="0" smtClean="0"/>
              <a:t>Amazon ML</a:t>
            </a:r>
          </a:p>
          <a:p>
            <a:pPr marL="0" indent="0">
              <a:buNone/>
            </a:pPr>
            <a:r>
              <a:rPr lang="en-US" sz="2000" dirty="0" smtClean="0"/>
              <a:t>Google </a:t>
            </a:r>
            <a:r>
              <a:rPr lang="en-US" sz="2000" dirty="0" err="1" smtClean="0"/>
              <a:t>TensorFlow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Google Prediction</a:t>
            </a:r>
          </a:p>
          <a:p>
            <a:pPr marL="0" indent="0">
              <a:buNone/>
            </a:pPr>
            <a:r>
              <a:rPr lang="en-US" sz="2000" dirty="0" smtClean="0"/>
              <a:t>Azure ML</a:t>
            </a:r>
            <a:endParaRPr lang="en-US" sz="2000" dirty="0"/>
          </a:p>
        </p:txBody>
      </p:sp>
      <p:pic>
        <p:nvPicPr>
          <p:cNvPr id="1026" name="Picture 2" descr="Image result for r programming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45" y="1276350"/>
            <a:ext cx="1115659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weka programming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43287"/>
            <a:ext cx="188595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sklearn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92" y="3753563"/>
            <a:ext cx="1839565" cy="996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matlab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958" y="1396917"/>
            <a:ext cx="2286000" cy="66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mahout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656" y="2443288"/>
            <a:ext cx="2100606" cy="875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spark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111" y="3835317"/>
            <a:ext cx="181169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6592" y="3884040"/>
            <a:ext cx="852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Python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23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15314</TotalTime>
  <Words>517</Words>
  <Application>Microsoft Office PowerPoint</Application>
  <PresentationFormat>On-screen Show (16:9)</PresentationFormat>
  <Paragraphs>81</Paragraphs>
  <Slides>13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Machine Learning</vt:lpstr>
      <vt:lpstr>What is Machine Learning?</vt:lpstr>
      <vt:lpstr>Types of ML Problems</vt:lpstr>
      <vt:lpstr>Regression</vt:lpstr>
      <vt:lpstr>Classification</vt:lpstr>
      <vt:lpstr>Clustering</vt:lpstr>
      <vt:lpstr>Dimensionality Reduction</vt:lpstr>
      <vt:lpstr>Supervised vs. Unsupervised Learning</vt:lpstr>
      <vt:lpstr>ML Algorithms</vt:lpstr>
      <vt:lpstr>KNN – K Nearest Neighbors</vt:lpstr>
      <vt:lpstr>SVM – Support Vector Machines</vt:lpstr>
      <vt:lpstr>K Means</vt:lpstr>
      <vt:lpstr>Machine Learning Tools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Data</dc:title>
  <dc:creator>Joe James</dc:creator>
  <cp:lastModifiedBy>Maui</cp:lastModifiedBy>
  <cp:revision>142</cp:revision>
  <dcterms:created xsi:type="dcterms:W3CDTF">2016-08-16T00:12:53Z</dcterms:created>
  <dcterms:modified xsi:type="dcterms:W3CDTF">2017-01-22T05:31:20Z</dcterms:modified>
</cp:coreProperties>
</file>