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81" r:id="rId3"/>
    <p:sldId id="260" r:id="rId4"/>
    <p:sldId id="283" r:id="rId5"/>
    <p:sldId id="285" r:id="rId6"/>
    <p:sldId id="284" r:id="rId7"/>
    <p:sldId id="277" r:id="rId8"/>
    <p:sldId id="282" r:id="rId9"/>
    <p:sldId id="261" r:id="rId10"/>
    <p:sldId id="262" r:id="rId11"/>
    <p:sldId id="263" r:id="rId12"/>
    <p:sldId id="264" r:id="rId13"/>
    <p:sldId id="276" r:id="rId14"/>
    <p:sldId id="259" r:id="rId15"/>
    <p:sldId id="278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80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8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2E9BC2-1364-496E-8C08-813D5E1001C9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AF84B-352F-4648-AA9F-6D8F9B88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923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7017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421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1320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884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5440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8185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3336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5526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5290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0634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0607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9851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9933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5175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6347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9051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1980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5834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6513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7757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2586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4928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977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1515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8355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558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5/19/2014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62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6381750"/>
            <a:ext cx="9144000" cy="4762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 txBox="1">
            <a:spLocks/>
          </p:cNvSpPr>
          <p:nvPr userDrawn="1"/>
        </p:nvSpPr>
        <p:spPr>
          <a:xfrm>
            <a:off x="2743200" y="6381750"/>
            <a:ext cx="6324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800" dirty="0" err="1" smtClean="0">
                <a:solidFill>
                  <a:schemeClr val="bg1"/>
                </a:solidFill>
              </a:rPr>
              <a:t>Kruskal’s</a:t>
            </a:r>
            <a:r>
              <a:rPr lang="en-US" sz="2800" dirty="0" smtClean="0">
                <a:solidFill>
                  <a:schemeClr val="bg1"/>
                </a:solidFill>
              </a:rPr>
              <a:t> Algorithm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 userDrawn="1"/>
        </p:nvSpPr>
        <p:spPr>
          <a:xfrm>
            <a:off x="76200" y="6381750"/>
            <a:ext cx="2667000" cy="5524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 smtClean="0"/>
              <a:t>Joe James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30939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5/19/2014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61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5/19/2014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411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5/19/2014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929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5/19/2014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379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5/19/2014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602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5/19/2014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12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5/19/2014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006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5/19/2014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859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5/19/2014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623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7214F4-DB16-4239-A5B4-599E17B4D25D}" type="datetimeFigureOut">
              <a:rPr lang="en-US" smtClean="0"/>
              <a:t>5/19/2014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19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 err="1" smtClean="0"/>
              <a:t>Kruskal’s</a:t>
            </a:r>
            <a:r>
              <a:rPr lang="en-US" sz="6000" dirty="0" smtClean="0"/>
              <a:t> Algorithm</a:t>
            </a:r>
            <a:br>
              <a:rPr lang="en-US" sz="6000" dirty="0" smtClean="0"/>
            </a:br>
            <a:r>
              <a:rPr lang="en-US" b="1" dirty="0" smtClean="0">
                <a:solidFill>
                  <a:schemeClr val="tx2"/>
                </a:solidFill>
              </a:rPr>
              <a:t>Minimum Spanning Trees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81750"/>
            <a:ext cx="9144000" cy="4762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486400" y="6381750"/>
            <a:ext cx="35814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800" dirty="0" err="1" smtClean="0">
                <a:solidFill>
                  <a:schemeClr val="bg1"/>
                </a:solidFill>
              </a:rPr>
              <a:t>Kruskal’s</a:t>
            </a:r>
            <a:r>
              <a:rPr lang="en-US" sz="2800" dirty="0" smtClean="0">
                <a:solidFill>
                  <a:schemeClr val="bg1"/>
                </a:solidFill>
              </a:rPr>
              <a:t> Algorithm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6200" y="6381750"/>
            <a:ext cx="2667000" cy="5524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 smtClean="0"/>
              <a:t>Joe James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58731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305800" cy="5135563"/>
          </a:xfrm>
        </p:spPr>
        <p:txBody>
          <a:bodyPr>
            <a:normAutofit lnSpcReduction="10000"/>
          </a:bodyPr>
          <a:lstStyle/>
          <a:p>
            <a:pPr>
              <a:spcBef>
                <a:spcPts val="1800"/>
              </a:spcBef>
            </a:pPr>
            <a:r>
              <a:rPr lang="en-US" b="1" i="1" dirty="0" err="1" smtClean="0"/>
              <a:t>Kruskal’s</a:t>
            </a:r>
            <a:r>
              <a:rPr lang="en-US" b="1" i="1" dirty="0" smtClean="0"/>
              <a:t> Algorithm</a:t>
            </a:r>
            <a:r>
              <a:rPr lang="en-US" dirty="0" smtClean="0"/>
              <a:t> finds the minimum spanning tree of a weighted graph</a:t>
            </a:r>
          </a:p>
          <a:p>
            <a:pPr>
              <a:spcBef>
                <a:spcPts val="1800"/>
              </a:spcBef>
            </a:pPr>
            <a:r>
              <a:rPr lang="en-US" b="1" i="1" dirty="0" smtClean="0"/>
              <a:t>Minimum Spanning Tree </a:t>
            </a:r>
            <a:r>
              <a:rPr lang="en-US" dirty="0" smtClean="0"/>
              <a:t>is a subset of edges </a:t>
            </a:r>
            <a:r>
              <a:rPr lang="en-US" dirty="0" smtClean="0"/>
              <a:t>that </a:t>
            </a:r>
          </a:p>
          <a:p>
            <a:pPr marL="971550" lvl="1" indent="-514350">
              <a:spcBef>
                <a:spcPts val="1200"/>
              </a:spcBef>
              <a:buFont typeface="+mj-lt"/>
              <a:buAutoNum type="arabicPeriod"/>
            </a:pPr>
            <a:r>
              <a:rPr lang="en-US" dirty="0"/>
              <a:t>R</a:t>
            </a:r>
            <a:r>
              <a:rPr lang="en-US" dirty="0" smtClean="0"/>
              <a:t>eaches every vertex</a:t>
            </a:r>
          </a:p>
          <a:p>
            <a:pPr marL="971550" lvl="1" indent="-514350">
              <a:spcBef>
                <a:spcPts val="1200"/>
              </a:spcBef>
              <a:buFont typeface="+mj-lt"/>
              <a:buAutoNum type="arabicPeriod"/>
            </a:pPr>
            <a:r>
              <a:rPr lang="en-US" dirty="0"/>
              <a:t>H</a:t>
            </a:r>
            <a:r>
              <a:rPr lang="en-US" dirty="0" smtClean="0"/>
              <a:t>as minimum total weight</a:t>
            </a:r>
          </a:p>
          <a:p>
            <a:pPr marL="971550" lvl="1" indent="-514350">
              <a:spcBef>
                <a:spcPts val="1200"/>
              </a:spcBef>
              <a:buFont typeface="+mj-lt"/>
              <a:buAutoNum type="arabicPeriod"/>
            </a:pPr>
            <a:r>
              <a:rPr lang="en-US" dirty="0" smtClean="0"/>
              <a:t>Has no cycles</a:t>
            </a:r>
          </a:p>
          <a:p>
            <a:pPr>
              <a:spcBef>
                <a:spcPts val="1800"/>
              </a:spcBef>
            </a:pPr>
            <a:r>
              <a:rPr lang="en-US" dirty="0" err="1" smtClean="0"/>
              <a:t>Kruskal’s</a:t>
            </a:r>
            <a:r>
              <a:rPr lang="en-US" b="1" i="1" dirty="0" smtClean="0"/>
              <a:t> </a:t>
            </a:r>
            <a:r>
              <a:rPr lang="en-US" dirty="0" smtClean="0"/>
              <a:t>does this by relaxing edges starting with the cheapest edge first</a:t>
            </a:r>
          </a:p>
        </p:txBody>
      </p:sp>
    </p:spTree>
    <p:extLst>
      <p:ext uri="{BB962C8B-B14F-4D97-AF65-F5344CB8AC3E}">
        <p14:creationId xmlns:p14="http://schemas.microsoft.com/office/powerpoint/2010/main" val="144182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373751" y="1556199"/>
            <a:ext cx="1905000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278751" y="1556199"/>
            <a:ext cx="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373751" y="1556199"/>
            <a:ext cx="190500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373751" y="1556199"/>
            <a:ext cx="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402326" y="3461199"/>
            <a:ext cx="1905000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1068951" y="1251399"/>
            <a:ext cx="2514600" cy="2514600"/>
            <a:chOff x="304800" y="1676400"/>
            <a:chExt cx="2514600" cy="25146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6" name="Oval 5"/>
            <p:cNvSpPr/>
            <p:nvPr/>
          </p:nvSpPr>
          <p:spPr>
            <a:xfrm>
              <a:off x="304800" y="1676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209800" y="3581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304800" y="3581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209800" y="1676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907026" y="2216311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1907151" y="2394399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2140667" y="1047624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107483" y="345382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3354951" y="2241999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656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373751" y="1556199"/>
            <a:ext cx="1905000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278751" y="1556199"/>
            <a:ext cx="0" cy="190500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373751" y="1556199"/>
            <a:ext cx="190500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373751" y="1556199"/>
            <a:ext cx="0" cy="190500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402326" y="3461199"/>
            <a:ext cx="1905000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1068951" y="1251399"/>
            <a:ext cx="2514600" cy="2514600"/>
            <a:chOff x="304800" y="1676400"/>
            <a:chExt cx="2514600" cy="25146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6" name="Oval 5"/>
            <p:cNvSpPr/>
            <p:nvPr/>
          </p:nvSpPr>
          <p:spPr>
            <a:xfrm>
              <a:off x="304800" y="1676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209800" y="3581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304800" y="3581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209800" y="1676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907026" y="2216311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6</a:t>
            </a:r>
            <a:endParaRPr lang="en-US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1907151" y="2394399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5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140667" y="1047624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8</a:t>
            </a:r>
            <a:endParaRPr lang="en-US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2107483" y="345382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354951" y="2241999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4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65298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373751" y="1556199"/>
            <a:ext cx="1905000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278751" y="1556199"/>
            <a:ext cx="0" cy="190500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373751" y="1556199"/>
            <a:ext cx="190500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373751" y="1556199"/>
            <a:ext cx="0" cy="190500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402326" y="3461199"/>
            <a:ext cx="1905000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1068951" y="1251399"/>
            <a:ext cx="2514600" cy="2514600"/>
            <a:chOff x="304800" y="1676400"/>
            <a:chExt cx="2514600" cy="25146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6" name="Oval 5"/>
            <p:cNvSpPr/>
            <p:nvPr/>
          </p:nvSpPr>
          <p:spPr>
            <a:xfrm>
              <a:off x="304800" y="1676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209800" y="3581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304800" y="3581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209800" y="1676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907026" y="2216311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6</a:t>
            </a:r>
            <a:endParaRPr lang="en-US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1907151" y="2394399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5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140667" y="1047624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8</a:t>
            </a:r>
            <a:endParaRPr lang="en-US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2107483" y="345382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354951" y="2241999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4</a:t>
            </a:r>
            <a:endParaRPr lang="en-US" b="1" dirty="0"/>
          </a:p>
        </p:txBody>
      </p:sp>
      <p:sp>
        <p:nvSpPr>
          <p:cNvPr id="17" name="Right Arrow 16"/>
          <p:cNvSpPr/>
          <p:nvPr/>
        </p:nvSpPr>
        <p:spPr>
          <a:xfrm rot="16200000">
            <a:off x="2051623" y="4127644"/>
            <a:ext cx="533400" cy="355312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76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373751" y="3505200"/>
            <a:ext cx="1905000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278751" y="1556199"/>
            <a:ext cx="0" cy="190500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373751" y="1556199"/>
            <a:ext cx="190500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373751" y="1556199"/>
            <a:ext cx="0" cy="190500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402326" y="1524000"/>
            <a:ext cx="1905000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1068951" y="1251399"/>
            <a:ext cx="2514600" cy="2514600"/>
            <a:chOff x="304800" y="1676400"/>
            <a:chExt cx="2514600" cy="25146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6" name="Oval 5"/>
            <p:cNvSpPr/>
            <p:nvPr/>
          </p:nvSpPr>
          <p:spPr>
            <a:xfrm>
              <a:off x="304800" y="1676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209800" y="3581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304800" y="3581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209800" y="1676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907026" y="2216311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6</a:t>
            </a:r>
            <a:endParaRPr lang="en-US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1907151" y="2394399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5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140667" y="1047624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8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107483" y="345382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3</a:t>
            </a:r>
            <a:endParaRPr lang="en-US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3354951" y="2241999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4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6065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373751" y="1556199"/>
            <a:ext cx="1905000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278751" y="1556199"/>
            <a:ext cx="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373751" y="1556199"/>
            <a:ext cx="190500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373751" y="1556199"/>
            <a:ext cx="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402326" y="3461199"/>
            <a:ext cx="1905000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1068951" y="1251399"/>
            <a:ext cx="2514600" cy="2514600"/>
            <a:chOff x="304800" y="1676400"/>
            <a:chExt cx="2514600" cy="25146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6" name="Oval 5"/>
            <p:cNvSpPr/>
            <p:nvPr/>
          </p:nvSpPr>
          <p:spPr>
            <a:xfrm>
              <a:off x="304800" y="1676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209800" y="3581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304800" y="3581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209800" y="1676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907026" y="2216311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1907151" y="2394399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2140667" y="1047624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107483" y="345382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3354951" y="2241999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046828" y="4701966"/>
            <a:ext cx="70365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Sort edges by adding all edges to a </a:t>
            </a:r>
            <a:br>
              <a:rPr lang="en-US" sz="3200" dirty="0" smtClean="0"/>
            </a:br>
            <a:r>
              <a:rPr lang="en-US" sz="3200" dirty="0" smtClean="0"/>
              <a:t>Min Heap or Min Priority Queue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864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373751" y="1556199"/>
            <a:ext cx="1905000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278751" y="1556199"/>
            <a:ext cx="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373751" y="1556199"/>
            <a:ext cx="190500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373751" y="1556199"/>
            <a:ext cx="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402326" y="3461199"/>
            <a:ext cx="1905000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1068951" y="1251399"/>
            <a:ext cx="2514600" cy="2514600"/>
            <a:chOff x="304800" y="1676400"/>
            <a:chExt cx="2514600" cy="25146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6" name="Oval 5"/>
            <p:cNvSpPr/>
            <p:nvPr/>
          </p:nvSpPr>
          <p:spPr>
            <a:xfrm>
              <a:off x="304800" y="1676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209800" y="3581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304800" y="3581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209800" y="1676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907026" y="2216311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1907151" y="2394399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2140667" y="1047624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107483" y="345382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3354951" y="2241999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graphicFrame>
        <p:nvGraphicFramePr>
          <p:cNvPr id="48" name="Table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6833223"/>
              </p:ext>
            </p:extLst>
          </p:nvPr>
        </p:nvGraphicFramePr>
        <p:xfrm>
          <a:off x="5164701" y="1276224"/>
          <a:ext cx="2607699" cy="25908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855099"/>
                <a:gridCol w="1752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3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C-D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4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B-D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5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A-D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A-C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8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A-B</a:t>
                      </a:r>
                      <a:endParaRPr lang="en-US" sz="2800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046828" y="4701966"/>
            <a:ext cx="70365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Sort edges by adding all edges to a </a:t>
            </a:r>
            <a:br>
              <a:rPr lang="en-US" sz="3200" dirty="0" smtClean="0"/>
            </a:br>
            <a:r>
              <a:rPr lang="en-US" sz="3200" dirty="0" smtClean="0"/>
              <a:t>Min Heap or Min Priority Queue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6566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373751" y="1556199"/>
            <a:ext cx="1905000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278751" y="1556199"/>
            <a:ext cx="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373751" y="1556199"/>
            <a:ext cx="190500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373751" y="1556199"/>
            <a:ext cx="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402326" y="3461199"/>
            <a:ext cx="1905000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1068951" y="1251399"/>
            <a:ext cx="2514600" cy="2514600"/>
            <a:chOff x="304800" y="1676400"/>
            <a:chExt cx="2514600" cy="25146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6" name="Oval 5"/>
            <p:cNvSpPr/>
            <p:nvPr/>
          </p:nvSpPr>
          <p:spPr>
            <a:xfrm>
              <a:off x="304800" y="1676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209800" y="3581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304800" y="3581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209800" y="1676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907026" y="2216311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1907151" y="2394399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2140667" y="1047624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107483" y="345382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3</a:t>
            </a:r>
            <a:endParaRPr lang="en-US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3354951" y="2241999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graphicFrame>
        <p:nvGraphicFramePr>
          <p:cNvPr id="48" name="Table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1828050"/>
              </p:ext>
            </p:extLst>
          </p:nvPr>
        </p:nvGraphicFramePr>
        <p:xfrm>
          <a:off x="5164701" y="1276224"/>
          <a:ext cx="2607699" cy="25908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855099"/>
                <a:gridCol w="1752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C-D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4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B-D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5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A-D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A-C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8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A-B</a:t>
                      </a:r>
                      <a:endParaRPr lang="en-US" sz="2800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Right Arrow 17"/>
          <p:cNvSpPr/>
          <p:nvPr/>
        </p:nvSpPr>
        <p:spPr>
          <a:xfrm rot="10800000">
            <a:off x="7848600" y="1371600"/>
            <a:ext cx="533400" cy="355312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51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373751" y="1556199"/>
            <a:ext cx="1905000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278751" y="1556199"/>
            <a:ext cx="0" cy="190500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373751" y="1556199"/>
            <a:ext cx="190500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373751" y="1556199"/>
            <a:ext cx="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402326" y="3461199"/>
            <a:ext cx="1905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1068951" y="1251399"/>
            <a:ext cx="2514600" cy="2514600"/>
            <a:chOff x="304800" y="1676400"/>
            <a:chExt cx="2514600" cy="25146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6" name="Oval 5"/>
            <p:cNvSpPr/>
            <p:nvPr/>
          </p:nvSpPr>
          <p:spPr>
            <a:xfrm>
              <a:off x="304800" y="1676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209800" y="3581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304800" y="3581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209800" y="1676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907026" y="2216311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1907151" y="2394399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2140667" y="1047624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107483" y="345382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3354951" y="2241999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4</a:t>
            </a:r>
            <a:endParaRPr lang="en-US" b="1" dirty="0"/>
          </a:p>
        </p:txBody>
      </p:sp>
      <p:graphicFrame>
        <p:nvGraphicFramePr>
          <p:cNvPr id="48" name="Table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2315832"/>
              </p:ext>
            </p:extLst>
          </p:nvPr>
        </p:nvGraphicFramePr>
        <p:xfrm>
          <a:off x="5164701" y="1276224"/>
          <a:ext cx="2607699" cy="25908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855099"/>
                <a:gridCol w="1752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C-D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B-D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5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A-D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A-C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8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A-B</a:t>
                      </a:r>
                      <a:endParaRPr lang="en-US" sz="2800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Right Arrow 1"/>
          <p:cNvSpPr/>
          <p:nvPr/>
        </p:nvSpPr>
        <p:spPr>
          <a:xfrm rot="10800000">
            <a:off x="7848600" y="1860999"/>
            <a:ext cx="533400" cy="355312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73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373751" y="1556199"/>
            <a:ext cx="1905000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278751" y="1556199"/>
            <a:ext cx="0" cy="1905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373751" y="1556199"/>
            <a:ext cx="1905000" cy="190500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373751" y="1556199"/>
            <a:ext cx="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402326" y="3461199"/>
            <a:ext cx="1905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1068951" y="1251399"/>
            <a:ext cx="2514600" cy="2514600"/>
            <a:chOff x="304800" y="1676400"/>
            <a:chExt cx="2514600" cy="25146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6" name="Oval 5"/>
            <p:cNvSpPr/>
            <p:nvPr/>
          </p:nvSpPr>
          <p:spPr>
            <a:xfrm>
              <a:off x="304800" y="1676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209800" y="3581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304800" y="3581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209800" y="1676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907026" y="2216311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1907151" y="2394399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5</a:t>
            </a:r>
            <a:endParaRPr lang="en-US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2140667" y="1047624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107483" y="345382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3354951" y="2241999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graphicFrame>
        <p:nvGraphicFramePr>
          <p:cNvPr id="48" name="Table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4992846"/>
              </p:ext>
            </p:extLst>
          </p:nvPr>
        </p:nvGraphicFramePr>
        <p:xfrm>
          <a:off x="5164701" y="1276224"/>
          <a:ext cx="2607699" cy="25908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855099"/>
                <a:gridCol w="1752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C-D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B-D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A-D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A-C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8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A-B</a:t>
                      </a:r>
                      <a:endParaRPr lang="en-US" sz="2800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Right Arrow 17"/>
          <p:cNvSpPr/>
          <p:nvPr/>
        </p:nvSpPr>
        <p:spPr>
          <a:xfrm rot="10800000">
            <a:off x="7848600" y="2387888"/>
            <a:ext cx="533400" cy="355312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705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1373751" y="1556199"/>
            <a:ext cx="1905000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278751" y="1556199"/>
            <a:ext cx="0" cy="1905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373751" y="1556199"/>
            <a:ext cx="1905000" cy="1905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373751" y="1556199"/>
            <a:ext cx="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402326" y="3461199"/>
            <a:ext cx="1905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1068951" y="1251399"/>
            <a:ext cx="2514600" cy="2514600"/>
            <a:chOff x="304800" y="1676400"/>
            <a:chExt cx="2514600" cy="25146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6" name="Oval 5"/>
            <p:cNvSpPr/>
            <p:nvPr/>
          </p:nvSpPr>
          <p:spPr>
            <a:xfrm>
              <a:off x="304800" y="1676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209800" y="3581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304800" y="3581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209800" y="1676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907026" y="2216311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6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907151" y="2394399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2140667" y="1047624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8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107483" y="345382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3354951" y="2241999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graphicFrame>
        <p:nvGraphicFramePr>
          <p:cNvPr id="48" name="Table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3697741"/>
              </p:ext>
            </p:extLst>
          </p:nvPr>
        </p:nvGraphicFramePr>
        <p:xfrm>
          <a:off x="5164701" y="1276224"/>
          <a:ext cx="2607699" cy="25908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855099"/>
                <a:gridCol w="1752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C-D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B-D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A-D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6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A-C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8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A-B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334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/>
          <p:cNvCxnSpPr/>
          <p:nvPr/>
        </p:nvCxnSpPr>
        <p:spPr>
          <a:xfrm>
            <a:off x="3278751" y="1556199"/>
            <a:ext cx="0" cy="1905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373751" y="1556199"/>
            <a:ext cx="1905000" cy="1905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402326" y="3461199"/>
            <a:ext cx="1905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1068951" y="1251399"/>
            <a:ext cx="2514600" cy="2514600"/>
            <a:chOff x="304800" y="1676400"/>
            <a:chExt cx="2514600" cy="25146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6" name="Oval 5"/>
            <p:cNvSpPr/>
            <p:nvPr/>
          </p:nvSpPr>
          <p:spPr>
            <a:xfrm>
              <a:off x="304800" y="1676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209800" y="3581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D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304800" y="3581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209800" y="1676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1907151" y="2394399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107483" y="345382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3354951" y="2241999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graphicFrame>
        <p:nvGraphicFramePr>
          <p:cNvPr id="48" name="Table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6790098"/>
              </p:ext>
            </p:extLst>
          </p:nvPr>
        </p:nvGraphicFramePr>
        <p:xfrm>
          <a:off x="5164701" y="1276224"/>
          <a:ext cx="2607699" cy="25908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855099"/>
                <a:gridCol w="1752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C-D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B-D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A-D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6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A-C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8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A-B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8348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traight Connector 47"/>
          <p:cNvCxnSpPr/>
          <p:nvPr/>
        </p:nvCxnSpPr>
        <p:spPr>
          <a:xfrm>
            <a:off x="1000125" y="1371600"/>
            <a:ext cx="1000125" cy="33528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4819650" y="1396425"/>
            <a:ext cx="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3000375" y="1371600"/>
            <a:ext cx="179070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019175" y="1371600"/>
            <a:ext cx="1905000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24175" y="3276600"/>
            <a:ext cx="1905000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924175" y="1371600"/>
            <a:ext cx="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19175" y="1371600"/>
            <a:ext cx="190500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14375" y="3352800"/>
            <a:ext cx="1181100" cy="13716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1971675" y="3276600"/>
            <a:ext cx="952500" cy="14478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714375" y="1371600"/>
            <a:ext cx="304801" cy="1887794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000375" y="1371600"/>
            <a:ext cx="1905000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381000" y="1066800"/>
            <a:ext cx="4752975" cy="3962400"/>
            <a:chOff x="-28575" y="1676400"/>
            <a:chExt cx="4752975" cy="3962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6" name="Oval 5"/>
            <p:cNvSpPr/>
            <p:nvPr/>
          </p:nvSpPr>
          <p:spPr>
            <a:xfrm>
              <a:off x="304800" y="1676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4114800" y="1676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8" name="Oval 7"/>
            <p:cNvSpPr/>
            <p:nvPr/>
          </p:nvSpPr>
          <p:spPr>
            <a:xfrm>
              <a:off x="4114800" y="3581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10" name="Oval 9"/>
            <p:cNvSpPr/>
            <p:nvPr/>
          </p:nvSpPr>
          <p:spPr>
            <a:xfrm>
              <a:off x="1219200" y="50292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H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209800" y="3581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-28575" y="3581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209800" y="1676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3838575" y="220980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476250" y="2031712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3686175" y="3259394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1943100" y="18784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1786091" y="86302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3705225" y="86302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2447925" y="400050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828675" y="386137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2933700" y="18022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1562100" y="27928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4819650" y="20308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160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traight Connector 47"/>
          <p:cNvCxnSpPr/>
          <p:nvPr/>
        </p:nvCxnSpPr>
        <p:spPr>
          <a:xfrm>
            <a:off x="1000125" y="1371600"/>
            <a:ext cx="1000125" cy="33528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4819650" y="1396425"/>
            <a:ext cx="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3000375" y="1371600"/>
            <a:ext cx="179070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019175" y="1371600"/>
            <a:ext cx="1905000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24175" y="3276600"/>
            <a:ext cx="1905000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924175" y="1371600"/>
            <a:ext cx="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19175" y="1371600"/>
            <a:ext cx="190500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14375" y="3352800"/>
            <a:ext cx="1181100" cy="13716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1971675" y="3276600"/>
            <a:ext cx="952500" cy="14478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714375" y="1371600"/>
            <a:ext cx="304801" cy="1887794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000375" y="1371600"/>
            <a:ext cx="1905000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381000" y="1066800"/>
            <a:ext cx="4752975" cy="3962400"/>
            <a:chOff x="-28575" y="1676400"/>
            <a:chExt cx="4752975" cy="3962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6" name="Oval 5"/>
            <p:cNvSpPr/>
            <p:nvPr/>
          </p:nvSpPr>
          <p:spPr>
            <a:xfrm>
              <a:off x="304800" y="1676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4114800" y="1676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8" name="Oval 7"/>
            <p:cNvSpPr/>
            <p:nvPr/>
          </p:nvSpPr>
          <p:spPr>
            <a:xfrm>
              <a:off x="4114800" y="3581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10" name="Oval 9"/>
            <p:cNvSpPr/>
            <p:nvPr/>
          </p:nvSpPr>
          <p:spPr>
            <a:xfrm>
              <a:off x="1219200" y="50292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H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209800" y="3581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-28575" y="3581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209800" y="1676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3838575" y="220980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476250" y="2031712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3686175" y="3259394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1943100" y="18784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1786091" y="86302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3705225" y="86302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2447925" y="400050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828675" y="386137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7368869"/>
              </p:ext>
            </p:extLst>
          </p:nvPr>
        </p:nvGraphicFramePr>
        <p:xfrm>
          <a:off x="6019800" y="304800"/>
          <a:ext cx="2607699" cy="569976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855099"/>
                <a:gridCol w="1752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1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A-F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2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C-F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3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E-H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4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B-C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5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A-E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5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F-H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A-H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B-F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7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C-G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8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A-B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9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F-G</a:t>
                      </a:r>
                      <a:endParaRPr lang="en-US" sz="2800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9" name="TextBox 48"/>
          <p:cNvSpPr txBox="1"/>
          <p:nvPr/>
        </p:nvSpPr>
        <p:spPr>
          <a:xfrm>
            <a:off x="2933700" y="18022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1562100" y="27928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4819650" y="20308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421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traight Connector 47"/>
          <p:cNvCxnSpPr/>
          <p:nvPr/>
        </p:nvCxnSpPr>
        <p:spPr>
          <a:xfrm>
            <a:off x="1000125" y="1371600"/>
            <a:ext cx="1000125" cy="33528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4819650" y="1396425"/>
            <a:ext cx="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3000375" y="1371600"/>
            <a:ext cx="179070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019175" y="1371600"/>
            <a:ext cx="1905000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24175" y="3276600"/>
            <a:ext cx="1905000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924175" y="1371600"/>
            <a:ext cx="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19175" y="1371600"/>
            <a:ext cx="1905000" cy="190500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14375" y="3352800"/>
            <a:ext cx="1181100" cy="13716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1971675" y="3276600"/>
            <a:ext cx="952500" cy="14478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714375" y="1371600"/>
            <a:ext cx="304801" cy="1887794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000375" y="1371600"/>
            <a:ext cx="1905000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381000" y="1066800"/>
            <a:ext cx="4752975" cy="3962400"/>
            <a:chOff x="-28575" y="1676400"/>
            <a:chExt cx="4752975" cy="3962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6" name="Oval 5"/>
            <p:cNvSpPr/>
            <p:nvPr/>
          </p:nvSpPr>
          <p:spPr>
            <a:xfrm>
              <a:off x="304800" y="1676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4114800" y="1676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8" name="Oval 7"/>
            <p:cNvSpPr/>
            <p:nvPr/>
          </p:nvSpPr>
          <p:spPr>
            <a:xfrm>
              <a:off x="4114800" y="3581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10" name="Oval 9"/>
            <p:cNvSpPr/>
            <p:nvPr/>
          </p:nvSpPr>
          <p:spPr>
            <a:xfrm>
              <a:off x="1219200" y="50292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H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209800" y="3581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-28575" y="3581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209800" y="1676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3838575" y="220980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476250" y="2031712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3686175" y="3259394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1943100" y="18784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1</a:t>
            </a:r>
            <a:endParaRPr lang="en-US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1786091" y="86302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3705225" y="86302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2447925" y="400050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828675" y="386137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9849459"/>
              </p:ext>
            </p:extLst>
          </p:nvPr>
        </p:nvGraphicFramePr>
        <p:xfrm>
          <a:off x="6019800" y="304800"/>
          <a:ext cx="2607699" cy="569976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855099"/>
                <a:gridCol w="1752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A-F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2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C-F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3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E-H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4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B-C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5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A-E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5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F-H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A-H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B-F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7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C-G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8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A-B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9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F-G</a:t>
                      </a:r>
                      <a:endParaRPr lang="en-US" sz="2800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9" name="TextBox 48"/>
          <p:cNvSpPr txBox="1"/>
          <p:nvPr/>
        </p:nvSpPr>
        <p:spPr>
          <a:xfrm>
            <a:off x="2933700" y="18022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1562100" y="27928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4819650" y="20308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</a:t>
            </a:r>
            <a:endParaRPr lang="en-US" dirty="0"/>
          </a:p>
        </p:txBody>
      </p:sp>
      <p:sp>
        <p:nvSpPr>
          <p:cNvPr id="35" name="Right Arrow 34"/>
          <p:cNvSpPr/>
          <p:nvPr/>
        </p:nvSpPr>
        <p:spPr>
          <a:xfrm rot="10800000">
            <a:off x="8534400" y="381000"/>
            <a:ext cx="533400" cy="355312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640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traight Connector 47"/>
          <p:cNvCxnSpPr/>
          <p:nvPr/>
        </p:nvCxnSpPr>
        <p:spPr>
          <a:xfrm>
            <a:off x="1000125" y="1371600"/>
            <a:ext cx="1000125" cy="33528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4819650" y="1396425"/>
            <a:ext cx="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3000375" y="1371600"/>
            <a:ext cx="1790700" cy="190500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019175" y="1371600"/>
            <a:ext cx="1905000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24175" y="3276600"/>
            <a:ext cx="1905000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924175" y="1371600"/>
            <a:ext cx="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19175" y="1371600"/>
            <a:ext cx="1905000" cy="1905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14375" y="3352800"/>
            <a:ext cx="1181100" cy="13716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1971675" y="3276600"/>
            <a:ext cx="952500" cy="14478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714375" y="1371600"/>
            <a:ext cx="304801" cy="1887794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000375" y="1371600"/>
            <a:ext cx="1905000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381000" y="1066800"/>
            <a:ext cx="4752975" cy="3962400"/>
            <a:chOff x="-28575" y="1676400"/>
            <a:chExt cx="4752975" cy="3962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6" name="Oval 5"/>
            <p:cNvSpPr/>
            <p:nvPr/>
          </p:nvSpPr>
          <p:spPr>
            <a:xfrm>
              <a:off x="304800" y="1676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4114800" y="1676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8" name="Oval 7"/>
            <p:cNvSpPr/>
            <p:nvPr/>
          </p:nvSpPr>
          <p:spPr>
            <a:xfrm>
              <a:off x="4114800" y="3581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10" name="Oval 9"/>
            <p:cNvSpPr/>
            <p:nvPr/>
          </p:nvSpPr>
          <p:spPr>
            <a:xfrm>
              <a:off x="1219200" y="50292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H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209800" y="3581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-28575" y="3581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209800" y="1676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3838575" y="220980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2</a:t>
            </a:r>
            <a:endParaRPr lang="en-US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476250" y="2031712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3686175" y="3259394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1943100" y="18784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1786091" y="86302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3705225" y="86302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2447925" y="400050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828675" y="386137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9671763"/>
              </p:ext>
            </p:extLst>
          </p:nvPr>
        </p:nvGraphicFramePr>
        <p:xfrm>
          <a:off x="6019800" y="304800"/>
          <a:ext cx="2607699" cy="569976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855099"/>
                <a:gridCol w="1752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A-F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C-F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3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E-H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4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B-C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5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A-E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5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F-H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A-H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B-F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7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C-G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8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A-B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9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F-G</a:t>
                      </a:r>
                      <a:endParaRPr lang="en-US" sz="2800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9" name="TextBox 48"/>
          <p:cNvSpPr txBox="1"/>
          <p:nvPr/>
        </p:nvSpPr>
        <p:spPr>
          <a:xfrm>
            <a:off x="2933700" y="18022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1562100" y="27928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4819650" y="20308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</a:t>
            </a:r>
            <a:endParaRPr lang="en-US" dirty="0"/>
          </a:p>
        </p:txBody>
      </p:sp>
      <p:sp>
        <p:nvSpPr>
          <p:cNvPr id="35" name="Right Arrow 34"/>
          <p:cNvSpPr/>
          <p:nvPr/>
        </p:nvSpPr>
        <p:spPr>
          <a:xfrm rot="10800000">
            <a:off x="8534400" y="914400"/>
            <a:ext cx="533400" cy="355312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16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traight Connector 47"/>
          <p:cNvCxnSpPr/>
          <p:nvPr/>
        </p:nvCxnSpPr>
        <p:spPr>
          <a:xfrm>
            <a:off x="1000125" y="1371600"/>
            <a:ext cx="1000125" cy="33528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4819650" y="1396425"/>
            <a:ext cx="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3000375" y="1371600"/>
            <a:ext cx="1790700" cy="1905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019175" y="1371600"/>
            <a:ext cx="1905000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24175" y="3276600"/>
            <a:ext cx="1905000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924175" y="1371600"/>
            <a:ext cx="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19175" y="1371600"/>
            <a:ext cx="1905000" cy="1905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14375" y="3352800"/>
            <a:ext cx="1181100" cy="137160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1971675" y="3276600"/>
            <a:ext cx="952500" cy="14478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714375" y="1371600"/>
            <a:ext cx="304801" cy="1887794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000375" y="1371600"/>
            <a:ext cx="1905000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381000" y="1066800"/>
            <a:ext cx="4752975" cy="3962400"/>
            <a:chOff x="-28575" y="1676400"/>
            <a:chExt cx="4752975" cy="3962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6" name="Oval 5"/>
            <p:cNvSpPr/>
            <p:nvPr/>
          </p:nvSpPr>
          <p:spPr>
            <a:xfrm>
              <a:off x="304800" y="1676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4114800" y="1676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8" name="Oval 7"/>
            <p:cNvSpPr/>
            <p:nvPr/>
          </p:nvSpPr>
          <p:spPr>
            <a:xfrm>
              <a:off x="4114800" y="3581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10" name="Oval 9"/>
            <p:cNvSpPr/>
            <p:nvPr/>
          </p:nvSpPr>
          <p:spPr>
            <a:xfrm>
              <a:off x="1219200" y="5029200"/>
              <a:ext cx="609600" cy="6096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H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209800" y="3581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-28575" y="3581400"/>
              <a:ext cx="609600" cy="6096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209800" y="1676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3838575" y="220980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476250" y="2031712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3686175" y="3259394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1943100" y="18784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1786091" y="86302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3705225" y="86302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2447925" y="400050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828675" y="386137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3</a:t>
            </a:r>
            <a:endParaRPr lang="en-US" b="1" dirty="0"/>
          </a:p>
        </p:txBody>
      </p:sp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0597734"/>
              </p:ext>
            </p:extLst>
          </p:nvPr>
        </p:nvGraphicFramePr>
        <p:xfrm>
          <a:off x="6019800" y="304800"/>
          <a:ext cx="2607699" cy="569976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855099"/>
                <a:gridCol w="1752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A-F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C-F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E-H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4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B-C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5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A-E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5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F-H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A-H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B-F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7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C-G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8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A-B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9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F-G</a:t>
                      </a:r>
                      <a:endParaRPr lang="en-US" sz="2800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9" name="TextBox 48"/>
          <p:cNvSpPr txBox="1"/>
          <p:nvPr/>
        </p:nvSpPr>
        <p:spPr>
          <a:xfrm>
            <a:off x="2933700" y="18022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1562100" y="27928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4819650" y="20308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</a:t>
            </a:r>
            <a:endParaRPr lang="en-US" dirty="0"/>
          </a:p>
        </p:txBody>
      </p:sp>
      <p:sp>
        <p:nvSpPr>
          <p:cNvPr id="35" name="Right Arrow 34"/>
          <p:cNvSpPr/>
          <p:nvPr/>
        </p:nvSpPr>
        <p:spPr>
          <a:xfrm rot="10800000">
            <a:off x="8534400" y="1447800"/>
            <a:ext cx="533400" cy="355312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465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traight Connector 47"/>
          <p:cNvCxnSpPr/>
          <p:nvPr/>
        </p:nvCxnSpPr>
        <p:spPr>
          <a:xfrm>
            <a:off x="1000125" y="1371600"/>
            <a:ext cx="1000125" cy="33528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4819650" y="1396425"/>
            <a:ext cx="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3000375" y="1371600"/>
            <a:ext cx="1790700" cy="1905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019175" y="1371600"/>
            <a:ext cx="1905000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24175" y="3276600"/>
            <a:ext cx="1905000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924175" y="1371600"/>
            <a:ext cx="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19175" y="1371600"/>
            <a:ext cx="1905000" cy="1905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14375" y="3352800"/>
            <a:ext cx="1181100" cy="13716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1971675" y="3276600"/>
            <a:ext cx="952500" cy="14478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714375" y="1371600"/>
            <a:ext cx="304801" cy="1887794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000375" y="1371600"/>
            <a:ext cx="1905000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381000" y="1066800"/>
            <a:ext cx="4752975" cy="3962400"/>
            <a:chOff x="-28575" y="1676400"/>
            <a:chExt cx="4752975" cy="3962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6" name="Oval 5"/>
            <p:cNvSpPr/>
            <p:nvPr/>
          </p:nvSpPr>
          <p:spPr>
            <a:xfrm>
              <a:off x="304800" y="1676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4114800" y="1676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8" name="Oval 7"/>
            <p:cNvSpPr/>
            <p:nvPr/>
          </p:nvSpPr>
          <p:spPr>
            <a:xfrm>
              <a:off x="4114800" y="3581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10" name="Oval 9"/>
            <p:cNvSpPr/>
            <p:nvPr/>
          </p:nvSpPr>
          <p:spPr>
            <a:xfrm>
              <a:off x="1219200" y="5029200"/>
              <a:ext cx="609600" cy="6096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H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209800" y="3581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-28575" y="3581400"/>
              <a:ext cx="609600" cy="6096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209800" y="1676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3838575" y="220980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476250" y="2031712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3686175" y="3259394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1943100" y="18784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1786091" y="86302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3705225" y="86302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4</a:t>
            </a:r>
            <a:endParaRPr lang="en-US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2447925" y="400050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828675" y="386137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1730924"/>
              </p:ext>
            </p:extLst>
          </p:nvPr>
        </p:nvGraphicFramePr>
        <p:xfrm>
          <a:off x="6019800" y="304800"/>
          <a:ext cx="2607699" cy="569976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855099"/>
                <a:gridCol w="1752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A-F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C-F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E-H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B-C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5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A-E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5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F-H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A-H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B-F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7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C-G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8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A-B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9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F-G</a:t>
                      </a:r>
                      <a:endParaRPr lang="en-US" sz="2800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9" name="TextBox 48"/>
          <p:cNvSpPr txBox="1"/>
          <p:nvPr/>
        </p:nvSpPr>
        <p:spPr>
          <a:xfrm>
            <a:off x="2933700" y="18022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1562100" y="27928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4819650" y="20308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</a:t>
            </a:r>
            <a:endParaRPr lang="en-US" dirty="0"/>
          </a:p>
        </p:txBody>
      </p:sp>
      <p:sp>
        <p:nvSpPr>
          <p:cNvPr id="35" name="Right Arrow 34"/>
          <p:cNvSpPr/>
          <p:nvPr/>
        </p:nvSpPr>
        <p:spPr>
          <a:xfrm rot="10800000">
            <a:off x="8534400" y="1930688"/>
            <a:ext cx="533400" cy="355312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82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traight Connector 47"/>
          <p:cNvCxnSpPr/>
          <p:nvPr/>
        </p:nvCxnSpPr>
        <p:spPr>
          <a:xfrm>
            <a:off x="1000125" y="1371600"/>
            <a:ext cx="1000125" cy="33528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4819650" y="1396425"/>
            <a:ext cx="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3000375" y="1371600"/>
            <a:ext cx="1790700" cy="1905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019175" y="1371600"/>
            <a:ext cx="1905000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24175" y="3276600"/>
            <a:ext cx="1905000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924175" y="1371600"/>
            <a:ext cx="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19175" y="1371600"/>
            <a:ext cx="1905000" cy="1905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14375" y="3352800"/>
            <a:ext cx="1181100" cy="13716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1971675" y="3276600"/>
            <a:ext cx="952500" cy="14478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714375" y="1371600"/>
            <a:ext cx="304801" cy="1887794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000375" y="1371600"/>
            <a:ext cx="1905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381000" y="1066800"/>
            <a:ext cx="4752975" cy="3962400"/>
            <a:chOff x="-28575" y="1676400"/>
            <a:chExt cx="4752975" cy="3962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6" name="Oval 5"/>
            <p:cNvSpPr/>
            <p:nvPr/>
          </p:nvSpPr>
          <p:spPr>
            <a:xfrm>
              <a:off x="304800" y="1676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4114800" y="1676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8" name="Oval 7"/>
            <p:cNvSpPr/>
            <p:nvPr/>
          </p:nvSpPr>
          <p:spPr>
            <a:xfrm>
              <a:off x="4114800" y="3581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10" name="Oval 9"/>
            <p:cNvSpPr/>
            <p:nvPr/>
          </p:nvSpPr>
          <p:spPr>
            <a:xfrm>
              <a:off x="1219200" y="5029200"/>
              <a:ext cx="609600" cy="6096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H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209800" y="3581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-28575" y="3581400"/>
              <a:ext cx="609600" cy="6096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209800" y="1676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3838575" y="220980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476250" y="2031712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3686175" y="3259394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1943100" y="18784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1786091" y="86302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8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705225" y="86302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2447925" y="400050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828675" y="386137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3522037"/>
              </p:ext>
            </p:extLst>
          </p:nvPr>
        </p:nvGraphicFramePr>
        <p:xfrm>
          <a:off x="6019800" y="304800"/>
          <a:ext cx="2607699" cy="569976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855099"/>
                <a:gridCol w="1752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A-F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C-F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E-H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B-C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5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A-E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5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F-H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A-H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6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B-F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7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C-G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8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A-B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9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F-G</a:t>
                      </a:r>
                      <a:endParaRPr lang="en-US" sz="2800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9" name="TextBox 48"/>
          <p:cNvSpPr txBox="1"/>
          <p:nvPr/>
        </p:nvSpPr>
        <p:spPr>
          <a:xfrm>
            <a:off x="2933700" y="18022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6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562100" y="27928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4819650" y="20308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</a:t>
            </a:r>
            <a:endParaRPr lang="en-US" dirty="0"/>
          </a:p>
        </p:txBody>
      </p:sp>
      <p:sp>
        <p:nvSpPr>
          <p:cNvPr id="35" name="Right Arrow 34"/>
          <p:cNvSpPr/>
          <p:nvPr/>
        </p:nvSpPr>
        <p:spPr>
          <a:xfrm rot="10800000">
            <a:off x="8534400" y="3988088"/>
            <a:ext cx="533400" cy="355312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ight Arrow 43"/>
          <p:cNvSpPr/>
          <p:nvPr/>
        </p:nvSpPr>
        <p:spPr>
          <a:xfrm rot="10800000">
            <a:off x="8534400" y="5054887"/>
            <a:ext cx="533400" cy="355312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72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traight Connector 47"/>
          <p:cNvCxnSpPr/>
          <p:nvPr/>
        </p:nvCxnSpPr>
        <p:spPr>
          <a:xfrm>
            <a:off x="1000125" y="1371600"/>
            <a:ext cx="1000125" cy="33528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4819650" y="1396425"/>
            <a:ext cx="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3000375" y="1371600"/>
            <a:ext cx="1790700" cy="1905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019175" y="1371600"/>
            <a:ext cx="1905000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24175" y="3276600"/>
            <a:ext cx="1905000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924175" y="1371600"/>
            <a:ext cx="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19175" y="1371600"/>
            <a:ext cx="1905000" cy="1905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14375" y="3352800"/>
            <a:ext cx="1181100" cy="13716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1971675" y="3276600"/>
            <a:ext cx="952500" cy="14478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714375" y="1371600"/>
            <a:ext cx="304801" cy="1887794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000375" y="1371600"/>
            <a:ext cx="1905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381000" y="1066800"/>
            <a:ext cx="4752975" cy="3962400"/>
            <a:chOff x="-28575" y="1676400"/>
            <a:chExt cx="4752975" cy="3962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6" name="Oval 5"/>
            <p:cNvSpPr/>
            <p:nvPr/>
          </p:nvSpPr>
          <p:spPr>
            <a:xfrm>
              <a:off x="304800" y="1676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4114800" y="1676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8" name="Oval 7"/>
            <p:cNvSpPr/>
            <p:nvPr/>
          </p:nvSpPr>
          <p:spPr>
            <a:xfrm>
              <a:off x="4114800" y="3581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10" name="Oval 9"/>
            <p:cNvSpPr/>
            <p:nvPr/>
          </p:nvSpPr>
          <p:spPr>
            <a:xfrm>
              <a:off x="1219200" y="5029200"/>
              <a:ext cx="609600" cy="6096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H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209800" y="3581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-28575" y="3581400"/>
              <a:ext cx="609600" cy="6096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209800" y="1676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3838575" y="220980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476250" y="2031712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5</a:t>
            </a:r>
            <a:endParaRPr lang="en-US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3686175" y="3259394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1943100" y="18784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1786091" y="86302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8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705225" y="86302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2447925" y="400050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828675" y="386137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875542"/>
              </p:ext>
            </p:extLst>
          </p:nvPr>
        </p:nvGraphicFramePr>
        <p:xfrm>
          <a:off x="6019800" y="304800"/>
          <a:ext cx="2607699" cy="569976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855099"/>
                <a:gridCol w="1752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A-F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C-F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E-H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B-C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A-E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5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F-H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A-H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6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B-F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7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C-G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8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A-B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9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F-G</a:t>
                      </a:r>
                      <a:endParaRPr lang="en-US" sz="2800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9" name="TextBox 48"/>
          <p:cNvSpPr txBox="1"/>
          <p:nvPr/>
        </p:nvSpPr>
        <p:spPr>
          <a:xfrm>
            <a:off x="2933700" y="18022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6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562100" y="27928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4819650" y="20308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</a:t>
            </a:r>
            <a:endParaRPr lang="en-US" dirty="0"/>
          </a:p>
        </p:txBody>
      </p:sp>
      <p:sp>
        <p:nvSpPr>
          <p:cNvPr id="35" name="Right Arrow 34"/>
          <p:cNvSpPr/>
          <p:nvPr/>
        </p:nvSpPr>
        <p:spPr>
          <a:xfrm rot="10800000">
            <a:off x="8534400" y="2464088"/>
            <a:ext cx="533400" cy="355312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traight Connector 47"/>
          <p:cNvCxnSpPr/>
          <p:nvPr/>
        </p:nvCxnSpPr>
        <p:spPr>
          <a:xfrm>
            <a:off x="1000125" y="1371600"/>
            <a:ext cx="1000125" cy="33528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4819650" y="1396425"/>
            <a:ext cx="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3000375" y="1371600"/>
            <a:ext cx="1790700" cy="1905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019175" y="1371600"/>
            <a:ext cx="1905000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24175" y="3276600"/>
            <a:ext cx="1905000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924175" y="1371600"/>
            <a:ext cx="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19175" y="1371600"/>
            <a:ext cx="1905000" cy="1905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14375" y="3352800"/>
            <a:ext cx="1181100" cy="13716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1971675" y="3276600"/>
            <a:ext cx="952500" cy="14478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714375" y="1371600"/>
            <a:ext cx="304801" cy="188779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000375" y="1371600"/>
            <a:ext cx="1905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381000" y="1066800"/>
            <a:ext cx="4752975" cy="3962400"/>
            <a:chOff x="-28575" y="1676400"/>
            <a:chExt cx="4752975" cy="3962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6" name="Oval 5"/>
            <p:cNvSpPr/>
            <p:nvPr/>
          </p:nvSpPr>
          <p:spPr>
            <a:xfrm>
              <a:off x="304800" y="1676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4114800" y="1676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8" name="Oval 7"/>
            <p:cNvSpPr/>
            <p:nvPr/>
          </p:nvSpPr>
          <p:spPr>
            <a:xfrm>
              <a:off x="4114800" y="3581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10" name="Oval 9"/>
            <p:cNvSpPr/>
            <p:nvPr/>
          </p:nvSpPr>
          <p:spPr>
            <a:xfrm>
              <a:off x="1219200" y="50292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H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209800" y="3581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-28575" y="3581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209800" y="1676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3838575" y="220980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476250" y="2031712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3686175" y="3259394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1943100" y="18784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1786091" y="86302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8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705225" y="86302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2447925" y="400050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828675" y="386137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8223018"/>
              </p:ext>
            </p:extLst>
          </p:nvPr>
        </p:nvGraphicFramePr>
        <p:xfrm>
          <a:off x="6019800" y="304800"/>
          <a:ext cx="2607699" cy="569976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855099"/>
                <a:gridCol w="1752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A-F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C-F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E-H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B-C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A-E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5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F-H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A-H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6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B-F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7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C-G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8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A-B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9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F-G</a:t>
                      </a:r>
                      <a:endParaRPr lang="en-US" sz="2800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9" name="TextBox 48"/>
          <p:cNvSpPr txBox="1"/>
          <p:nvPr/>
        </p:nvSpPr>
        <p:spPr>
          <a:xfrm>
            <a:off x="2933700" y="18022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6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562100" y="27928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4819650" y="20308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519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traight Connector 47"/>
          <p:cNvCxnSpPr/>
          <p:nvPr/>
        </p:nvCxnSpPr>
        <p:spPr>
          <a:xfrm>
            <a:off x="1000125" y="1371600"/>
            <a:ext cx="1000125" cy="33528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4819650" y="1396425"/>
            <a:ext cx="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3000375" y="1371600"/>
            <a:ext cx="1790700" cy="1905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019175" y="1371600"/>
            <a:ext cx="1905000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24175" y="3276600"/>
            <a:ext cx="1905000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924175" y="1371600"/>
            <a:ext cx="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19175" y="1371600"/>
            <a:ext cx="1905000" cy="1905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14375" y="3352800"/>
            <a:ext cx="1181100" cy="13716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1971675" y="3276600"/>
            <a:ext cx="952500" cy="14478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714375" y="1371600"/>
            <a:ext cx="304801" cy="188779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000375" y="1371600"/>
            <a:ext cx="1905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381000" y="1066800"/>
            <a:ext cx="4752975" cy="3962400"/>
            <a:chOff x="-28575" y="1676400"/>
            <a:chExt cx="4752975" cy="3962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6" name="Oval 5"/>
            <p:cNvSpPr/>
            <p:nvPr/>
          </p:nvSpPr>
          <p:spPr>
            <a:xfrm>
              <a:off x="304800" y="1676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4114800" y="1676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8" name="Oval 7"/>
            <p:cNvSpPr/>
            <p:nvPr/>
          </p:nvSpPr>
          <p:spPr>
            <a:xfrm>
              <a:off x="4114800" y="35814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10" name="Oval 9"/>
            <p:cNvSpPr/>
            <p:nvPr/>
          </p:nvSpPr>
          <p:spPr>
            <a:xfrm>
              <a:off x="1219200" y="50292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H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209800" y="3581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-28575" y="3581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209800" y="1676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3838575" y="220980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476250" y="2031712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3686175" y="3259394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1943100" y="18784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1786091" y="86302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8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705225" y="86302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2447925" y="400050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5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28675" y="386137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2433495"/>
              </p:ext>
            </p:extLst>
          </p:nvPr>
        </p:nvGraphicFramePr>
        <p:xfrm>
          <a:off x="6019800" y="304800"/>
          <a:ext cx="2607699" cy="569976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855099"/>
                <a:gridCol w="1752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A-F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C-F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E-H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B-C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A-E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F-H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6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A-H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6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B-F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7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C-G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8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A-B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9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F-G</a:t>
                      </a:r>
                      <a:endParaRPr lang="en-US" sz="2800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9" name="TextBox 48"/>
          <p:cNvSpPr txBox="1"/>
          <p:nvPr/>
        </p:nvSpPr>
        <p:spPr>
          <a:xfrm>
            <a:off x="2933700" y="18022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6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562100" y="27928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6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819650" y="20308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</a:t>
            </a:r>
            <a:endParaRPr lang="en-US" dirty="0"/>
          </a:p>
        </p:txBody>
      </p:sp>
      <p:sp>
        <p:nvSpPr>
          <p:cNvPr id="35" name="Right Arrow 34"/>
          <p:cNvSpPr/>
          <p:nvPr/>
        </p:nvSpPr>
        <p:spPr>
          <a:xfrm rot="10800000">
            <a:off x="8534400" y="3505200"/>
            <a:ext cx="533400" cy="355312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ight Arrow 36"/>
          <p:cNvSpPr/>
          <p:nvPr/>
        </p:nvSpPr>
        <p:spPr>
          <a:xfrm rot="10800000">
            <a:off x="8534400" y="2971800"/>
            <a:ext cx="533400" cy="355312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124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traight Connector 47"/>
          <p:cNvCxnSpPr/>
          <p:nvPr/>
        </p:nvCxnSpPr>
        <p:spPr>
          <a:xfrm>
            <a:off x="1000125" y="1371600"/>
            <a:ext cx="1000125" cy="33528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4819650" y="1396425"/>
            <a:ext cx="0" cy="190500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3000375" y="1371600"/>
            <a:ext cx="1790700" cy="1905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019175" y="1371600"/>
            <a:ext cx="1905000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24175" y="3276600"/>
            <a:ext cx="1905000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924175" y="1371600"/>
            <a:ext cx="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19175" y="1371600"/>
            <a:ext cx="1905000" cy="1905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14375" y="3352800"/>
            <a:ext cx="1181100" cy="13716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1971675" y="3276600"/>
            <a:ext cx="952500" cy="14478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714375" y="1371600"/>
            <a:ext cx="304801" cy="188779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000375" y="1371600"/>
            <a:ext cx="1905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381000" y="1066800"/>
            <a:ext cx="4752975" cy="3962400"/>
            <a:chOff x="-28575" y="1676400"/>
            <a:chExt cx="4752975" cy="3962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6" name="Oval 5"/>
            <p:cNvSpPr/>
            <p:nvPr/>
          </p:nvSpPr>
          <p:spPr>
            <a:xfrm>
              <a:off x="304800" y="1676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4114800" y="1676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8" name="Oval 7"/>
            <p:cNvSpPr/>
            <p:nvPr/>
          </p:nvSpPr>
          <p:spPr>
            <a:xfrm>
              <a:off x="4114800" y="3581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10" name="Oval 9"/>
            <p:cNvSpPr/>
            <p:nvPr/>
          </p:nvSpPr>
          <p:spPr>
            <a:xfrm>
              <a:off x="1219200" y="50292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H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209800" y="3581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-28575" y="3581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209800" y="1676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3838575" y="220980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476250" y="2031712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3686175" y="3259394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1943100" y="18784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1786091" y="86302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8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705225" y="86302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2447925" y="400050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5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28675" y="386137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6334767"/>
              </p:ext>
            </p:extLst>
          </p:nvPr>
        </p:nvGraphicFramePr>
        <p:xfrm>
          <a:off x="6019800" y="304800"/>
          <a:ext cx="2607699" cy="569976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855099"/>
                <a:gridCol w="1752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A-F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C-F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E-H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B-C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A-E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F-H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6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A-H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6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B-F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7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C-G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8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A-B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9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F-G</a:t>
                      </a:r>
                      <a:endParaRPr lang="en-US" sz="2800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9" name="TextBox 48"/>
          <p:cNvSpPr txBox="1"/>
          <p:nvPr/>
        </p:nvSpPr>
        <p:spPr>
          <a:xfrm>
            <a:off x="2933700" y="18022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6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562100" y="27928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6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819650" y="20308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7</a:t>
            </a:r>
            <a:endParaRPr lang="en-US" b="1" dirty="0"/>
          </a:p>
        </p:txBody>
      </p:sp>
      <p:sp>
        <p:nvSpPr>
          <p:cNvPr id="35" name="Right Arrow 34"/>
          <p:cNvSpPr/>
          <p:nvPr/>
        </p:nvSpPr>
        <p:spPr>
          <a:xfrm rot="10800000">
            <a:off x="8534400" y="4521487"/>
            <a:ext cx="533400" cy="355312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48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traight Connector 47"/>
          <p:cNvCxnSpPr/>
          <p:nvPr/>
        </p:nvCxnSpPr>
        <p:spPr>
          <a:xfrm>
            <a:off x="1000125" y="1371600"/>
            <a:ext cx="1000125" cy="33528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4819650" y="1396425"/>
            <a:ext cx="0" cy="1905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3000375" y="1371600"/>
            <a:ext cx="1790700" cy="1905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019175" y="1371600"/>
            <a:ext cx="1905000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24175" y="3276600"/>
            <a:ext cx="1905000" cy="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924175" y="1371600"/>
            <a:ext cx="0" cy="19050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19175" y="1371600"/>
            <a:ext cx="1905000" cy="1905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14375" y="3352800"/>
            <a:ext cx="1181100" cy="13716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1971675" y="3276600"/>
            <a:ext cx="952500" cy="14478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714375" y="1371600"/>
            <a:ext cx="304801" cy="188779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000375" y="1371600"/>
            <a:ext cx="1905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381000" y="1066800"/>
            <a:ext cx="4752975" cy="3962400"/>
            <a:chOff x="-28575" y="1676400"/>
            <a:chExt cx="4752975" cy="3962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6" name="Oval 5"/>
            <p:cNvSpPr/>
            <p:nvPr/>
          </p:nvSpPr>
          <p:spPr>
            <a:xfrm>
              <a:off x="304800" y="1676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4114800" y="1676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8" name="Oval 7"/>
            <p:cNvSpPr/>
            <p:nvPr/>
          </p:nvSpPr>
          <p:spPr>
            <a:xfrm>
              <a:off x="4114800" y="3581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10" name="Oval 9"/>
            <p:cNvSpPr/>
            <p:nvPr/>
          </p:nvSpPr>
          <p:spPr>
            <a:xfrm>
              <a:off x="1219200" y="50292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H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209800" y="3581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-28575" y="3581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209800" y="1676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3838575" y="220980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476250" y="2031712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3686175" y="3259394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1943100" y="18784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1786091" y="86302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8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705225" y="86302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2447925" y="400050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5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28675" y="386137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152615"/>
              </p:ext>
            </p:extLst>
          </p:nvPr>
        </p:nvGraphicFramePr>
        <p:xfrm>
          <a:off x="6019800" y="304800"/>
          <a:ext cx="2607699" cy="569976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855099"/>
                <a:gridCol w="1752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A-F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C-F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E-H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B-C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A-E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F-H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6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A-H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6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B-F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7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C-G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8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A-B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9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F-G</a:t>
                      </a:r>
                      <a:endParaRPr lang="en-US" sz="2800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9" name="TextBox 48"/>
          <p:cNvSpPr txBox="1"/>
          <p:nvPr/>
        </p:nvSpPr>
        <p:spPr>
          <a:xfrm>
            <a:off x="2933700" y="18022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6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562100" y="27928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6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819650" y="20308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42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Connector 46"/>
          <p:cNvCxnSpPr/>
          <p:nvPr/>
        </p:nvCxnSpPr>
        <p:spPr>
          <a:xfrm>
            <a:off x="4819650" y="1396425"/>
            <a:ext cx="0" cy="1905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3000375" y="1371600"/>
            <a:ext cx="1790700" cy="1905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019175" y="1371600"/>
            <a:ext cx="1905000" cy="1905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14375" y="3352800"/>
            <a:ext cx="1181100" cy="13716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714375" y="1371600"/>
            <a:ext cx="304801" cy="188779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000375" y="1371600"/>
            <a:ext cx="1905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381000" y="1066800"/>
            <a:ext cx="4752975" cy="3962400"/>
            <a:chOff x="-28575" y="1676400"/>
            <a:chExt cx="4752975" cy="3962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6" name="Oval 5"/>
            <p:cNvSpPr/>
            <p:nvPr/>
          </p:nvSpPr>
          <p:spPr>
            <a:xfrm>
              <a:off x="304800" y="1676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A</a:t>
              </a:r>
              <a:endParaRPr lang="en-US" b="1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4114800" y="1676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en-US" b="1" dirty="0"/>
            </a:p>
          </p:txBody>
        </p:sp>
        <p:sp>
          <p:nvSpPr>
            <p:cNvPr id="8" name="Oval 7"/>
            <p:cNvSpPr/>
            <p:nvPr/>
          </p:nvSpPr>
          <p:spPr>
            <a:xfrm>
              <a:off x="4114800" y="3581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G</a:t>
              </a:r>
              <a:endParaRPr lang="en-US" b="1" dirty="0"/>
            </a:p>
          </p:txBody>
        </p:sp>
        <p:sp>
          <p:nvSpPr>
            <p:cNvPr id="10" name="Oval 9"/>
            <p:cNvSpPr/>
            <p:nvPr/>
          </p:nvSpPr>
          <p:spPr>
            <a:xfrm>
              <a:off x="1219200" y="50292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H</a:t>
              </a:r>
              <a:endParaRPr lang="en-US" b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209800" y="3581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F</a:t>
              </a:r>
              <a:endParaRPr lang="en-US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-28575" y="3581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E</a:t>
              </a:r>
              <a:endParaRPr lang="en-US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209800" y="16764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3200" b="1" dirty="0" smtClean="0"/>
                <a:t>B</a:t>
              </a:r>
              <a:endParaRPr lang="en-US" b="1" dirty="0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3838575" y="220980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476250" y="2031712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1943100" y="18784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3705225" y="86302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828675" y="3861375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102187"/>
              </p:ext>
            </p:extLst>
          </p:nvPr>
        </p:nvGraphicFramePr>
        <p:xfrm>
          <a:off x="6019800" y="304800"/>
          <a:ext cx="2607699" cy="569976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855099"/>
                <a:gridCol w="1752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A-F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C-F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E-H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B-C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A-E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5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F-H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6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A-H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6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B-F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7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C-G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8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A-B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9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F-G</a:t>
                      </a:r>
                      <a:endParaRPr lang="en-US" sz="2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1" name="TextBox 50"/>
          <p:cNvSpPr txBox="1"/>
          <p:nvPr/>
        </p:nvSpPr>
        <p:spPr>
          <a:xfrm>
            <a:off x="4819650" y="2030850"/>
            <a:ext cx="89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05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 err="1" smtClean="0"/>
              <a:t>Kruskal’s</a:t>
            </a:r>
            <a:r>
              <a:rPr lang="en-US" dirty="0" smtClean="0"/>
              <a:t> is known as a </a:t>
            </a:r>
            <a:r>
              <a:rPr lang="en-US" b="1" i="1" dirty="0" smtClean="0"/>
              <a:t>Greedy Algorithm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Every time it is faced with a choice, it chooses the cheapest option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Developed by Joseph </a:t>
            </a:r>
            <a:r>
              <a:rPr lang="en-US" dirty="0" err="1" smtClean="0"/>
              <a:t>Kruskal</a:t>
            </a:r>
            <a:r>
              <a:rPr lang="en-US" dirty="0" smtClean="0"/>
              <a:t> in 1956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T = O(E log E)</a:t>
            </a:r>
          </a:p>
        </p:txBody>
      </p:sp>
    </p:spTree>
    <p:extLst>
      <p:ext uri="{BB962C8B-B14F-4D97-AF65-F5344CB8AC3E}">
        <p14:creationId xmlns:p14="http://schemas.microsoft.com/office/powerpoint/2010/main" val="2458440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2433</TotalTime>
  <Words>774</Words>
  <Application>Microsoft Office PowerPoint</Application>
  <PresentationFormat>On-screen Show (4:3)</PresentationFormat>
  <Paragraphs>692</Paragraphs>
  <Slides>27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Kruskal’s Algorithm Minimum Spanning Trees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Kruskal’s Algorithm Minimum Spanning Trees</dc:title>
  <dc:creator>Maui</dc:creator>
  <cp:lastModifiedBy>Maui</cp:lastModifiedBy>
  <cp:revision>22</cp:revision>
  <dcterms:created xsi:type="dcterms:W3CDTF">2014-05-20T00:27:59Z</dcterms:created>
  <dcterms:modified xsi:type="dcterms:W3CDTF">2014-05-21T17:01:49Z</dcterms:modified>
</cp:coreProperties>
</file>