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2" r:id="rId4"/>
    <p:sldId id="260" r:id="rId5"/>
    <p:sldId id="259" r:id="rId6"/>
    <p:sldId id="261" r:id="rId7"/>
    <p:sldId id="258" r:id="rId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792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CD959-73F7-4603-BAE8-6B16AC3FB56D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51360-F1DC-4139-AAD1-BDF55C70D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934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1360-F1DC-4139-AAD1-BDF55C70DCE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800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1360-F1DC-4139-AAD1-BDF55C70DCE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036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1360-F1DC-4139-AAD1-BDF55C70DCE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304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1360-F1DC-4139-AAD1-BDF55C70DCE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253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1360-F1DC-4139-AAD1-BDF55C70DCE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044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1360-F1DC-4139-AAD1-BDF55C70DCE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933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E277-3A5F-43C1-AEAA-58693203537D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F03C-C5F1-4E57-8F70-9CDFEBF28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30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E277-3A5F-43C1-AEAA-58693203537D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F03C-C5F1-4E57-8F70-9CDFEBF28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886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E277-3A5F-43C1-AEAA-58693203537D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F03C-C5F1-4E57-8F70-9CDFEBF28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69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E277-3A5F-43C1-AEAA-58693203537D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F03C-C5F1-4E57-8F70-9CDFEBF28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83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E277-3A5F-43C1-AEAA-58693203537D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F03C-C5F1-4E57-8F70-9CDFEBF28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236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E277-3A5F-43C1-AEAA-58693203537D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F03C-C5F1-4E57-8F70-9CDFEBF28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306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E277-3A5F-43C1-AEAA-58693203537D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F03C-C5F1-4E57-8F70-9CDFEBF28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489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E277-3A5F-43C1-AEAA-58693203537D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F03C-C5F1-4E57-8F70-9CDFEBF28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88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E277-3A5F-43C1-AEAA-58693203537D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F03C-C5F1-4E57-8F70-9CDFEBF28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828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E277-3A5F-43C1-AEAA-58693203537D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F03C-C5F1-4E57-8F70-9CDFEBF28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799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E277-3A5F-43C1-AEAA-58693203537D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F03C-C5F1-4E57-8F70-9CDFEBF28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72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EE277-3A5F-43C1-AEAA-58693203537D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1F03C-C5F1-4E57-8F70-9CDFEBF28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568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dirty="0" smtClean="0"/>
              <a:t>-choose-k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89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dirty="0" smtClean="0"/>
              <a:t>-choose-k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2549"/>
            <a:ext cx="4724400" cy="3242073"/>
          </a:xfrm>
        </p:spPr>
        <p:txBody>
          <a:bodyPr/>
          <a:lstStyle/>
          <a:p>
            <a:r>
              <a:rPr lang="en-US" dirty="0" smtClean="0"/>
              <a:t>From a set of n items, choose k items</a:t>
            </a:r>
          </a:p>
          <a:p>
            <a:r>
              <a:rPr lang="en-US" dirty="0" smtClean="0"/>
              <a:t>Order does not matter</a:t>
            </a:r>
          </a:p>
          <a:p>
            <a:r>
              <a:rPr lang="en-US" dirty="0" smtClean="0"/>
              <a:t>0 &lt;= k &lt;= 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722979" y="1504950"/>
            <a:ext cx="1403461" cy="2690515"/>
            <a:chOff x="6722979" y="1504950"/>
            <a:chExt cx="1403461" cy="2690515"/>
          </a:xfrm>
        </p:grpSpPr>
        <p:grpSp>
          <p:nvGrpSpPr>
            <p:cNvPr id="7" name="Group 6"/>
            <p:cNvGrpSpPr/>
            <p:nvPr/>
          </p:nvGrpSpPr>
          <p:grpSpPr>
            <a:xfrm>
              <a:off x="7087572" y="2187714"/>
              <a:ext cx="638241" cy="830997"/>
              <a:chOff x="8671011" y="2316093"/>
              <a:chExt cx="638241" cy="830997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8812235" y="2316093"/>
                <a:ext cx="34657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/>
                  <a:t>n</a:t>
                </a:r>
                <a:endParaRPr lang="en-US" sz="2400" dirty="0" smtClean="0"/>
              </a:p>
              <a:p>
                <a:pPr algn="ctr"/>
                <a:r>
                  <a:rPr lang="en-US" sz="2400" dirty="0"/>
                  <a:t>k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8671011" y="2421733"/>
                <a:ext cx="30970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dirty="0" smtClean="0"/>
                  <a:t>(</a:t>
                </a:r>
                <a:endParaRPr lang="en-US" sz="3200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8999552" y="2414094"/>
                <a:ext cx="30970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dirty="0" smtClean="0"/>
                  <a:t>)</a:t>
                </a:r>
                <a:endParaRPr lang="en-US" sz="3200" dirty="0"/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6919219" y="3124200"/>
              <a:ext cx="9749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/>
                <a:t>C</a:t>
              </a:r>
              <a:r>
                <a:rPr lang="en-US" sz="2400" dirty="0" smtClean="0"/>
                <a:t>(</a:t>
              </a:r>
              <a:r>
                <a:rPr lang="en-US" sz="2400" i="1" dirty="0" smtClean="0"/>
                <a:t>n</a:t>
              </a:r>
              <a:r>
                <a:rPr lang="en-US" sz="2400" dirty="0" smtClean="0"/>
                <a:t>, </a:t>
              </a:r>
              <a:r>
                <a:rPr lang="en-US" sz="2400" i="1" dirty="0" smtClean="0"/>
                <a:t>k</a:t>
              </a:r>
              <a:r>
                <a:rPr lang="en-US" sz="2400" dirty="0" smtClean="0"/>
                <a:t>)</a:t>
              </a:r>
              <a:endParaRPr lang="en-US" sz="2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722979" y="1504950"/>
              <a:ext cx="14034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1"/>
                  </a:solidFill>
                </a:rPr>
                <a:t>Notation:</a:t>
              </a:r>
              <a:endParaRPr lang="en-US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34823" y="3733800"/>
              <a:ext cx="5437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baseline="-25000" dirty="0" err="1" smtClean="0"/>
                <a:t>n</a:t>
              </a:r>
              <a:r>
                <a:rPr lang="en-US" sz="2400" i="1" dirty="0" err="1" smtClean="0"/>
                <a:t>C</a:t>
              </a:r>
              <a:r>
                <a:rPr lang="en-US" sz="2400" i="1" baseline="-25000" dirty="0" err="1" smtClean="0"/>
                <a:t>k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4447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choose 3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676400" y="234315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876550" y="2343150"/>
            <a:ext cx="914400" cy="914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076700" y="2343150"/>
            <a:ext cx="914400" cy="9144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276850" y="2343150"/>
            <a:ext cx="914400" cy="9144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477000" y="2343150"/>
            <a:ext cx="914400" cy="9144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56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Formula for Solving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6857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C(n, k) = (n-1 choose k) + (n-1 choose k-1)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611086" y="1962150"/>
            <a:ext cx="2068284" cy="1143000"/>
            <a:chOff x="1611086" y="1962150"/>
            <a:chExt cx="2068284" cy="1143000"/>
          </a:xfrm>
        </p:grpSpPr>
        <p:sp>
          <p:nvSpPr>
            <p:cNvPr id="4" name="TextBox 3"/>
            <p:cNvSpPr txBox="1"/>
            <p:nvPr/>
          </p:nvSpPr>
          <p:spPr>
            <a:xfrm>
              <a:off x="1611086" y="2193805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=</a:t>
              </a:r>
              <a:endParaRPr lang="en-US" sz="32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536370" y="1962150"/>
              <a:ext cx="5341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n</a:t>
              </a:r>
              <a:r>
                <a:rPr lang="en-US" sz="3200" dirty="0" smtClean="0"/>
                <a:t>!</a:t>
              </a:r>
              <a:endParaRPr lang="en-US" sz="32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75706" y="2520375"/>
              <a:ext cx="50366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k!</a:t>
              </a:r>
              <a:endParaRPr lang="en-US" sz="32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02970" y="2520375"/>
              <a:ext cx="10951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(n-k)!</a:t>
              </a:r>
              <a:endParaRPr lang="en-US" sz="3200" dirty="0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2155370" y="2520375"/>
              <a:ext cx="137160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90157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6893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Example: 5 choose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95351"/>
            <a:ext cx="8229600" cy="16001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From 5 different marbles, choose 3. </a:t>
            </a:r>
            <a:br>
              <a:rPr lang="en-US" sz="2800" dirty="0" smtClean="0"/>
            </a:br>
            <a:r>
              <a:rPr lang="en-US" sz="2800" dirty="0" smtClean="0"/>
              <a:t>How many different combinations are possible?</a:t>
            </a:r>
          </a:p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800" dirty="0" smtClean="0">
                <a:solidFill>
                  <a:schemeClr val="accent1"/>
                </a:solidFill>
              </a:rPr>
              <a:t>n = 5		k = 3</a:t>
            </a:r>
          </a:p>
          <a:p>
            <a:endParaRPr lang="en-US" sz="28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468086" y="2691494"/>
            <a:ext cx="3151040" cy="994357"/>
            <a:chOff x="468086" y="2691494"/>
            <a:chExt cx="3151040" cy="994357"/>
          </a:xfrm>
        </p:grpSpPr>
        <p:sp>
          <p:nvSpPr>
            <p:cNvPr id="5" name="TextBox 4"/>
            <p:cNvSpPr txBox="1"/>
            <p:nvPr/>
          </p:nvSpPr>
          <p:spPr>
            <a:xfrm>
              <a:off x="2514598" y="2691494"/>
              <a:ext cx="4908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n</a:t>
              </a:r>
              <a:r>
                <a:rPr lang="en-US" sz="2800" dirty="0" smtClean="0"/>
                <a:t>!</a:t>
              </a:r>
              <a:endParaRPr lang="en-US" sz="28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53934" y="3162631"/>
              <a:ext cx="46519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k!</a:t>
              </a:r>
              <a:endParaRPr lang="en-US" sz="28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981198" y="3162631"/>
              <a:ext cx="9829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(n-k)!</a:t>
              </a:r>
              <a:endParaRPr lang="en-US" sz="2800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133598" y="3206175"/>
              <a:ext cx="137160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ontent Placeholder 2"/>
            <p:cNvSpPr txBox="1">
              <a:spLocks/>
            </p:cNvSpPr>
            <p:nvPr/>
          </p:nvSpPr>
          <p:spPr>
            <a:xfrm>
              <a:off x="468086" y="2887434"/>
              <a:ext cx="1523998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itchFamily="34" charset="0"/>
                <a:buNone/>
              </a:pPr>
              <a:r>
                <a:rPr lang="en-US" sz="2800" dirty="0" smtClean="0"/>
                <a:t>C(n, k)  =</a:t>
              </a:r>
              <a:endParaRPr lang="en-US" sz="28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57200" y="3823610"/>
            <a:ext cx="3222840" cy="1055912"/>
            <a:chOff x="457200" y="3823610"/>
            <a:chExt cx="3222840" cy="1055912"/>
          </a:xfrm>
        </p:grpSpPr>
        <p:sp>
          <p:nvSpPr>
            <p:cNvPr id="11" name="Content Placeholder 2"/>
            <p:cNvSpPr txBox="1">
              <a:spLocks/>
            </p:cNvSpPr>
            <p:nvPr/>
          </p:nvSpPr>
          <p:spPr>
            <a:xfrm>
              <a:off x="457200" y="4019550"/>
              <a:ext cx="1730828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itchFamily="34" charset="0"/>
                <a:buNone/>
              </a:pPr>
              <a:r>
                <a:rPr lang="en-US" dirty="0" smtClean="0"/>
                <a:t>C(5, 3) =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514598" y="3823610"/>
              <a:ext cx="5341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5!</a:t>
              </a:r>
              <a:endParaRPr lang="en-US" sz="32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153934" y="4294747"/>
              <a:ext cx="5261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3!</a:t>
              </a:r>
              <a:endParaRPr lang="en-US" sz="32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81198" y="4294747"/>
              <a:ext cx="110959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(5-3)!</a:t>
              </a:r>
              <a:endParaRPr lang="en-US" sz="3200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2133598" y="4338291"/>
              <a:ext cx="137160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3886200" y="3823608"/>
            <a:ext cx="3811979" cy="1055912"/>
            <a:chOff x="3886200" y="3823608"/>
            <a:chExt cx="3811979" cy="1055912"/>
          </a:xfrm>
        </p:grpSpPr>
        <p:sp>
          <p:nvSpPr>
            <p:cNvPr id="9" name="TextBox 8"/>
            <p:cNvSpPr txBox="1"/>
            <p:nvPr/>
          </p:nvSpPr>
          <p:spPr>
            <a:xfrm>
              <a:off x="3886200" y="4044375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=</a:t>
              </a:r>
              <a:endParaRPr lang="en-US" sz="32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691742" y="3823608"/>
              <a:ext cx="15520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 smtClean="0"/>
                <a:t>5x4x3x2</a:t>
              </a:r>
              <a:endParaRPr lang="en-US" sz="32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86400" y="4294745"/>
              <a:ext cx="7793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3x2</a:t>
              </a:r>
              <a:endParaRPr lang="en-US" sz="3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800600" y="4294745"/>
              <a:ext cx="6431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(2)</a:t>
              </a:r>
              <a:endParaRPr lang="en-US" sz="3200" dirty="0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4778158" y="4338289"/>
              <a:ext cx="137160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6705600" y="4052206"/>
              <a:ext cx="9925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=  10</a:t>
              </a:r>
              <a:endParaRPr 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2839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choose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9032"/>
            <a:ext cx="2743200" cy="104271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A B C D E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3800" y="1581150"/>
            <a:ext cx="110639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ABC--</a:t>
            </a:r>
          </a:p>
          <a:p>
            <a:pPr algn="ctr"/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AB-D-</a:t>
            </a:r>
          </a:p>
          <a:p>
            <a:pPr algn="ctr"/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AB--E</a:t>
            </a:r>
          </a:p>
          <a:p>
            <a:pPr algn="ctr"/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A-CD-</a:t>
            </a:r>
          </a:p>
          <a:p>
            <a:pPr algn="ctr"/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A-C-E</a:t>
            </a:r>
          </a:p>
          <a:p>
            <a:pPr algn="ctr"/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A--DE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03950" y="1581150"/>
            <a:ext cx="110639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-BCD-</a:t>
            </a:r>
          </a:p>
          <a:p>
            <a:pPr algn="ctr"/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-BC-E</a:t>
            </a:r>
          </a:p>
          <a:p>
            <a:pPr algn="ctr"/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-B-DE</a:t>
            </a:r>
          </a:p>
          <a:p>
            <a:pPr algn="ctr"/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--CDE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4095751"/>
            <a:ext cx="8229600" cy="685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C(n, k) = (n-1 choose k-1) + (n-1 choose k)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03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"/>
            <a:ext cx="8229600" cy="7048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Pascal’s Triangle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590550"/>
            <a:ext cx="3733800" cy="426720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tabLst>
                <a:tab pos="457200" algn="ctr"/>
                <a:tab pos="914400" algn="ctr"/>
                <a:tab pos="1371600" algn="ctr"/>
                <a:tab pos="1828800" algn="ctr"/>
                <a:tab pos="2286000" algn="ctr"/>
                <a:tab pos="2743200" algn="ctr"/>
                <a:tab pos="3200400" algn="ctr"/>
                <a:tab pos="3657600" algn="ctr"/>
              </a:tabLst>
            </a:pPr>
            <a:r>
              <a:rPr lang="en-US" sz="2000" b="1" dirty="0" smtClean="0">
                <a:solidFill>
                  <a:schemeClr val="accent1"/>
                </a:solidFill>
                <a:cs typeface="Courier New" pitchFamily="49" charset="0"/>
              </a:rPr>
              <a:t>n</a:t>
            </a:r>
            <a:r>
              <a:rPr lang="en-US" sz="2000" dirty="0" smtClean="0">
                <a:cs typeface="Courier New" pitchFamily="49" charset="0"/>
              </a:rPr>
              <a:t>  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tabLst>
                <a:tab pos="457200" algn="ctr"/>
                <a:tab pos="914400" algn="ctr"/>
                <a:tab pos="1371600" algn="ctr"/>
                <a:tab pos="1828800" algn="ctr"/>
                <a:tab pos="2286000" algn="ctr"/>
                <a:tab pos="2743200" algn="ctr"/>
                <a:tab pos="3200400" algn="ctr"/>
                <a:tab pos="3657600" algn="ctr"/>
              </a:tabLst>
            </a:pPr>
            <a:r>
              <a:rPr lang="en-US" sz="2000" dirty="0" smtClean="0">
                <a:solidFill>
                  <a:schemeClr val="accent1"/>
                </a:solidFill>
                <a:cs typeface="Courier New" pitchFamily="49" charset="0"/>
              </a:rPr>
              <a:t>0</a:t>
            </a:r>
            <a:r>
              <a:rPr lang="en-US" sz="2000" dirty="0" smtClean="0">
                <a:cs typeface="Courier New" pitchFamily="49" charset="0"/>
              </a:rPr>
              <a:t>				1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tabLst>
                <a:tab pos="457200" algn="ctr"/>
                <a:tab pos="914400" algn="ctr"/>
                <a:tab pos="1600200" algn="ctr"/>
                <a:tab pos="2057400" algn="ctr"/>
                <a:tab pos="2286000" algn="ctr"/>
                <a:tab pos="2743200" algn="ctr"/>
                <a:tab pos="3200400" algn="ctr"/>
                <a:tab pos="3657600" algn="ctr"/>
              </a:tabLst>
            </a:pPr>
            <a:r>
              <a:rPr lang="en-US" sz="2000" dirty="0" smtClean="0">
                <a:solidFill>
                  <a:schemeClr val="accent1"/>
                </a:solidFill>
                <a:cs typeface="Courier New" pitchFamily="49" charset="0"/>
              </a:rPr>
              <a:t>1</a:t>
            </a:r>
            <a:r>
              <a:rPr lang="en-US" sz="2000" dirty="0" smtClean="0">
                <a:cs typeface="Courier New" pitchFamily="49" charset="0"/>
              </a:rPr>
              <a:t>			1	1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tabLst>
                <a:tab pos="457200" algn="ctr"/>
                <a:tab pos="914400" algn="ctr"/>
                <a:tab pos="1371600" algn="ctr"/>
                <a:tab pos="1828800" algn="ctr"/>
                <a:tab pos="2286000" algn="ctr"/>
                <a:tab pos="2743200" algn="ctr"/>
                <a:tab pos="3200400" algn="ctr"/>
                <a:tab pos="3657600" algn="ctr"/>
              </a:tabLst>
            </a:pPr>
            <a:r>
              <a:rPr lang="en-US" sz="2000" dirty="0" smtClean="0">
                <a:solidFill>
                  <a:schemeClr val="accent1"/>
                </a:solidFill>
                <a:cs typeface="Courier New" pitchFamily="49" charset="0"/>
              </a:rPr>
              <a:t>2</a:t>
            </a:r>
            <a:r>
              <a:rPr lang="en-US" sz="2000" dirty="0" smtClean="0">
                <a:cs typeface="Courier New" pitchFamily="49" charset="0"/>
              </a:rPr>
              <a:t>			1	2	1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tabLst>
                <a:tab pos="685800" algn="ctr"/>
                <a:tab pos="1143000" algn="ctr"/>
                <a:tab pos="1600200" algn="ctr"/>
                <a:tab pos="2057400" algn="ctr"/>
                <a:tab pos="2514600" algn="ctr"/>
                <a:tab pos="2971800" algn="ctr"/>
                <a:tab pos="3429000" algn="ctr"/>
                <a:tab pos="3886200" algn="ctr"/>
              </a:tabLst>
            </a:pPr>
            <a:r>
              <a:rPr lang="en-US" sz="2000" dirty="0" smtClean="0">
                <a:solidFill>
                  <a:schemeClr val="accent1"/>
                </a:solidFill>
                <a:cs typeface="Courier New" pitchFamily="49" charset="0"/>
              </a:rPr>
              <a:t>3</a:t>
            </a:r>
            <a:r>
              <a:rPr lang="en-US" sz="2000" dirty="0" smtClean="0">
                <a:cs typeface="Courier New" pitchFamily="49" charset="0"/>
              </a:rPr>
              <a:t>		1	3	3	1 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tabLst>
                <a:tab pos="457200" algn="ctr"/>
                <a:tab pos="914400" algn="ctr"/>
                <a:tab pos="1371600" algn="ctr"/>
                <a:tab pos="1828800" algn="ctr"/>
                <a:tab pos="2286000" algn="ctr"/>
                <a:tab pos="2743200" algn="ctr"/>
                <a:tab pos="3200400" algn="ctr"/>
                <a:tab pos="3657600" algn="ctr"/>
              </a:tabLst>
            </a:pPr>
            <a:r>
              <a:rPr lang="en-US" sz="2000" dirty="0" smtClean="0">
                <a:solidFill>
                  <a:schemeClr val="accent1"/>
                </a:solidFill>
                <a:cs typeface="Courier New" pitchFamily="49" charset="0"/>
              </a:rPr>
              <a:t>4</a:t>
            </a:r>
            <a:r>
              <a:rPr lang="en-US" sz="2000" dirty="0" smtClean="0">
                <a:cs typeface="Courier New" pitchFamily="49" charset="0"/>
              </a:rPr>
              <a:t>		1	4	6	4	1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tabLst>
                <a:tab pos="685800" algn="ctr"/>
                <a:tab pos="1143000" algn="ctr"/>
                <a:tab pos="1600200" algn="ctr"/>
                <a:tab pos="2057400" algn="ctr"/>
                <a:tab pos="2514600" algn="ctr"/>
                <a:tab pos="2971800" algn="ctr"/>
                <a:tab pos="3429000" algn="ctr"/>
                <a:tab pos="3657600" algn="ctr"/>
              </a:tabLst>
            </a:pPr>
            <a:r>
              <a:rPr lang="en-US" sz="2000" dirty="0" smtClean="0">
                <a:solidFill>
                  <a:schemeClr val="accent1"/>
                </a:solidFill>
                <a:cs typeface="Courier New" pitchFamily="49" charset="0"/>
              </a:rPr>
              <a:t>5</a:t>
            </a:r>
            <a:r>
              <a:rPr lang="en-US" sz="2000" dirty="0" smtClean="0">
                <a:cs typeface="Courier New" pitchFamily="49" charset="0"/>
              </a:rPr>
              <a:t>	1	5	10	10	5	1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tabLst>
                <a:tab pos="457200" algn="ctr"/>
                <a:tab pos="914400" algn="ctr"/>
                <a:tab pos="1371600" algn="ctr"/>
                <a:tab pos="1828800" algn="ctr"/>
                <a:tab pos="2286000" algn="ctr"/>
                <a:tab pos="2743200" algn="ctr"/>
                <a:tab pos="3200400" algn="ctr"/>
                <a:tab pos="3657600" algn="ctr"/>
              </a:tabLst>
            </a:pPr>
            <a:r>
              <a:rPr lang="en-US" sz="2000" dirty="0" smtClean="0">
                <a:solidFill>
                  <a:schemeClr val="accent1"/>
                </a:solidFill>
                <a:cs typeface="Courier New" pitchFamily="49" charset="0"/>
              </a:rPr>
              <a:t>6</a:t>
            </a:r>
            <a:r>
              <a:rPr lang="en-US" sz="2000" dirty="0" smtClean="0">
                <a:cs typeface="Courier New" pitchFamily="49" charset="0"/>
              </a:rPr>
              <a:t>	1	6	15	20	15	6	1</a:t>
            </a:r>
            <a:endParaRPr lang="en-US" sz="2000" dirty="0">
              <a:cs typeface="Courier New" pitchFamily="49" charset="0"/>
            </a:endParaRPr>
          </a:p>
        </p:txBody>
      </p:sp>
      <p:grpSp>
        <p:nvGrpSpPr>
          <p:cNvPr id="125" name="Group 124"/>
          <p:cNvGrpSpPr/>
          <p:nvPr/>
        </p:nvGrpSpPr>
        <p:grpSpPr>
          <a:xfrm>
            <a:off x="444593" y="1069522"/>
            <a:ext cx="3975007" cy="3912785"/>
            <a:chOff x="4419600" y="1069522"/>
            <a:chExt cx="3975007" cy="3912785"/>
          </a:xfrm>
        </p:grpSpPr>
        <p:grpSp>
          <p:nvGrpSpPr>
            <p:cNvPr id="5" name="Group 4"/>
            <p:cNvGrpSpPr/>
            <p:nvPr/>
          </p:nvGrpSpPr>
          <p:grpSpPr>
            <a:xfrm>
              <a:off x="6172202" y="1069522"/>
              <a:ext cx="469807" cy="707886"/>
              <a:chOff x="8755228" y="2316093"/>
              <a:chExt cx="469807" cy="707886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0</a:t>
                </a:r>
              </a:p>
              <a:p>
                <a:pPr algn="ctr"/>
                <a:r>
                  <a:rPr lang="en-US" sz="2000" dirty="0"/>
                  <a:t>0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5878288" y="1602922"/>
              <a:ext cx="469807" cy="707886"/>
              <a:chOff x="8755228" y="2316093"/>
              <a:chExt cx="469807" cy="707886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1</a:t>
                </a:r>
              </a:p>
              <a:p>
                <a:pPr algn="ctr"/>
                <a:r>
                  <a:rPr lang="en-US" sz="2000" dirty="0"/>
                  <a:t>0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6455228" y="1602608"/>
              <a:ext cx="469807" cy="707886"/>
              <a:chOff x="8755228" y="2316093"/>
              <a:chExt cx="469807" cy="707886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1</a:t>
                </a:r>
              </a:p>
              <a:p>
                <a:pPr algn="ctr"/>
                <a:r>
                  <a:rPr lang="en-US" sz="2000" dirty="0" smtClean="0"/>
                  <a:t>1</a:t>
                </a:r>
                <a:endParaRPr lang="en-US" sz="20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5593541" y="2136321"/>
              <a:ext cx="469807" cy="707886"/>
              <a:chOff x="8755228" y="2316093"/>
              <a:chExt cx="469807" cy="707886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2</a:t>
                </a:r>
              </a:p>
              <a:p>
                <a:pPr algn="ctr"/>
                <a:r>
                  <a:rPr lang="en-US" sz="2000" dirty="0"/>
                  <a:t>0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6165039" y="2136321"/>
              <a:ext cx="469807" cy="707886"/>
              <a:chOff x="8755228" y="2316093"/>
              <a:chExt cx="469807" cy="707886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2</a:t>
                </a:r>
              </a:p>
              <a:p>
                <a:pPr algn="ctr"/>
                <a:r>
                  <a:rPr lang="en-US" sz="2000" dirty="0" smtClean="0"/>
                  <a:t>1</a:t>
                </a:r>
                <a:endParaRPr lang="en-US" sz="2000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6736537" y="2136321"/>
              <a:ext cx="469807" cy="707886"/>
              <a:chOff x="8755228" y="2316093"/>
              <a:chExt cx="469807" cy="707886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2</a:t>
                </a:r>
                <a:endParaRPr lang="en-US" sz="2000" dirty="0" smtClean="0"/>
              </a:p>
              <a:p>
                <a:pPr algn="ctr"/>
                <a:r>
                  <a:rPr lang="en-US" sz="2000" dirty="0" smtClean="0"/>
                  <a:t>2</a:t>
                </a:r>
                <a:endParaRPr lang="en-US" sz="2000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5323122" y="2658050"/>
              <a:ext cx="469807" cy="707886"/>
              <a:chOff x="8755228" y="2316093"/>
              <a:chExt cx="469807" cy="707886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8828265" y="2316093"/>
                <a:ext cx="31450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3</a:t>
                </a:r>
              </a:p>
              <a:p>
                <a:pPr algn="ctr"/>
                <a:r>
                  <a:rPr lang="en-US" sz="2000" dirty="0"/>
                  <a:t>0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5881919" y="2658050"/>
              <a:ext cx="469807" cy="707886"/>
              <a:chOff x="8755228" y="2316093"/>
              <a:chExt cx="469807" cy="707886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3</a:t>
                </a:r>
              </a:p>
              <a:p>
                <a:pPr algn="ctr"/>
                <a:r>
                  <a:rPr lang="en-US" sz="2000" dirty="0" smtClean="0"/>
                  <a:t>1</a:t>
                </a:r>
                <a:endParaRPr lang="en-US" sz="2000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6440716" y="2658050"/>
              <a:ext cx="469807" cy="707886"/>
              <a:chOff x="8755228" y="2316093"/>
              <a:chExt cx="469807" cy="707886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3</a:t>
                </a:r>
                <a:endParaRPr lang="en-US" sz="2000" dirty="0" smtClean="0"/>
              </a:p>
              <a:p>
                <a:pPr algn="ctr"/>
                <a:r>
                  <a:rPr lang="en-US" sz="2000" dirty="0" smtClean="0"/>
                  <a:t>2</a:t>
                </a:r>
                <a:endParaRPr lang="en-US" sz="2000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6999514" y="2658050"/>
              <a:ext cx="469807" cy="707886"/>
              <a:chOff x="8755228" y="2316093"/>
              <a:chExt cx="469807" cy="707886"/>
            </a:xfrm>
          </p:grpSpPr>
          <p:sp>
            <p:nvSpPr>
              <p:cNvPr id="46" name="TextBox 45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3</a:t>
                </a:r>
                <a:endParaRPr lang="en-US" sz="2000" dirty="0" smtClean="0"/>
              </a:p>
              <a:p>
                <a:pPr algn="ctr"/>
                <a:r>
                  <a:rPr lang="en-US" sz="2000" dirty="0"/>
                  <a:t>3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4724398" y="3741492"/>
              <a:ext cx="469807" cy="707886"/>
              <a:chOff x="8755228" y="2316093"/>
              <a:chExt cx="469807" cy="707886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8828265" y="2316093"/>
                <a:ext cx="31450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5</a:t>
                </a:r>
                <a:endParaRPr lang="en-US" sz="2000" dirty="0" smtClean="0"/>
              </a:p>
              <a:p>
                <a:pPr algn="ctr"/>
                <a:r>
                  <a:rPr lang="en-US" sz="2000" dirty="0"/>
                  <a:t>0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5300997" y="3741492"/>
              <a:ext cx="469807" cy="707886"/>
              <a:chOff x="8755228" y="2316093"/>
              <a:chExt cx="469807" cy="707886"/>
            </a:xfrm>
          </p:grpSpPr>
          <p:sp>
            <p:nvSpPr>
              <p:cNvPr id="58" name="TextBox 57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5</a:t>
                </a:r>
                <a:endParaRPr lang="en-US" sz="2000" dirty="0" smtClean="0"/>
              </a:p>
              <a:p>
                <a:pPr algn="ctr"/>
                <a:r>
                  <a:rPr lang="en-US" sz="2000" dirty="0" smtClean="0"/>
                  <a:t>1</a:t>
                </a:r>
                <a:endParaRPr lang="en-US" sz="2000" dirty="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61" name="Group 60"/>
            <p:cNvGrpSpPr/>
            <p:nvPr/>
          </p:nvGrpSpPr>
          <p:grpSpPr>
            <a:xfrm>
              <a:off x="5877596" y="3741492"/>
              <a:ext cx="469807" cy="707886"/>
              <a:chOff x="8755228" y="2316093"/>
              <a:chExt cx="469807" cy="707886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5</a:t>
                </a:r>
              </a:p>
              <a:p>
                <a:pPr algn="ctr"/>
                <a:r>
                  <a:rPr lang="en-US" sz="2000" dirty="0" smtClean="0"/>
                  <a:t>2</a:t>
                </a:r>
                <a:endParaRPr lang="en-US" sz="2000" dirty="0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6454195" y="3741492"/>
              <a:ext cx="469807" cy="707886"/>
              <a:chOff x="8755228" y="2316093"/>
              <a:chExt cx="469807" cy="707886"/>
            </a:xfrm>
          </p:grpSpPr>
          <p:sp>
            <p:nvSpPr>
              <p:cNvPr id="66" name="TextBox 65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5</a:t>
                </a:r>
              </a:p>
              <a:p>
                <a:pPr algn="ctr"/>
                <a:r>
                  <a:rPr lang="en-US" sz="2000" dirty="0"/>
                  <a:t>3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7030794" y="3741492"/>
              <a:ext cx="469807" cy="707886"/>
              <a:chOff x="8755228" y="2316093"/>
              <a:chExt cx="469807" cy="707886"/>
            </a:xfrm>
          </p:grpSpPr>
          <p:sp>
            <p:nvSpPr>
              <p:cNvPr id="70" name="TextBox 69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5</a:t>
                </a:r>
              </a:p>
              <a:p>
                <a:pPr algn="ctr"/>
                <a:r>
                  <a:rPr lang="en-US" sz="2000" dirty="0" smtClean="0"/>
                  <a:t>4</a:t>
                </a:r>
                <a:endParaRPr lang="en-US" sz="2000" dirty="0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>
              <a:off x="7607393" y="3741492"/>
              <a:ext cx="469807" cy="707886"/>
              <a:chOff x="8755228" y="2316093"/>
              <a:chExt cx="469807" cy="707886"/>
            </a:xfrm>
          </p:grpSpPr>
          <p:sp>
            <p:nvSpPr>
              <p:cNvPr id="74" name="TextBox 73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5</a:t>
                </a:r>
              </a:p>
              <a:p>
                <a:pPr algn="ctr"/>
                <a:r>
                  <a:rPr lang="en-US" sz="2000" dirty="0"/>
                  <a:t>5</a:t>
                </a:r>
                <a:endParaRPr lang="en-US" sz="2000" dirty="0" smtClean="0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4419600" y="4274421"/>
              <a:ext cx="469807" cy="707886"/>
              <a:chOff x="8755228" y="2316093"/>
              <a:chExt cx="469807" cy="707886"/>
            </a:xfrm>
          </p:grpSpPr>
          <p:sp>
            <p:nvSpPr>
              <p:cNvPr id="78" name="TextBox 77"/>
              <p:cNvSpPr txBox="1"/>
              <p:nvPr/>
            </p:nvSpPr>
            <p:spPr>
              <a:xfrm>
                <a:off x="8828265" y="2316093"/>
                <a:ext cx="31450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6</a:t>
                </a:r>
              </a:p>
              <a:p>
                <a:pPr algn="ctr"/>
                <a:r>
                  <a:rPr lang="en-US" sz="2000" dirty="0"/>
                  <a:t>0</a:t>
                </a: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81" name="Group 80"/>
            <p:cNvGrpSpPr/>
            <p:nvPr/>
          </p:nvGrpSpPr>
          <p:grpSpPr>
            <a:xfrm>
              <a:off x="5003800" y="4274421"/>
              <a:ext cx="469807" cy="707886"/>
              <a:chOff x="8755228" y="2316093"/>
              <a:chExt cx="469807" cy="707886"/>
            </a:xfrm>
          </p:grpSpPr>
          <p:sp>
            <p:nvSpPr>
              <p:cNvPr id="82" name="TextBox 81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6</a:t>
                </a:r>
              </a:p>
              <a:p>
                <a:pPr algn="ctr"/>
                <a:r>
                  <a:rPr lang="en-US" sz="2000" dirty="0" smtClean="0"/>
                  <a:t>1</a:t>
                </a:r>
                <a:endParaRPr lang="en-US" sz="2000" dirty="0"/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85" name="Group 84"/>
            <p:cNvGrpSpPr/>
            <p:nvPr/>
          </p:nvGrpSpPr>
          <p:grpSpPr>
            <a:xfrm>
              <a:off x="5588000" y="4274421"/>
              <a:ext cx="469807" cy="707886"/>
              <a:chOff x="8755228" y="2316093"/>
              <a:chExt cx="469807" cy="707886"/>
            </a:xfrm>
          </p:grpSpPr>
          <p:sp>
            <p:nvSpPr>
              <p:cNvPr id="86" name="TextBox 85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6</a:t>
                </a:r>
                <a:endParaRPr lang="en-US" sz="2000" dirty="0" smtClean="0"/>
              </a:p>
              <a:p>
                <a:pPr algn="ctr"/>
                <a:r>
                  <a:rPr lang="en-US" sz="2000" dirty="0" smtClean="0"/>
                  <a:t>2</a:t>
                </a:r>
                <a:endParaRPr lang="en-US" sz="2000" dirty="0"/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>
              <a:off x="6172200" y="4274421"/>
              <a:ext cx="469807" cy="707886"/>
              <a:chOff x="8755228" y="2316093"/>
              <a:chExt cx="469807" cy="707886"/>
            </a:xfrm>
          </p:grpSpPr>
          <p:sp>
            <p:nvSpPr>
              <p:cNvPr id="90" name="TextBox 89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6</a:t>
                </a:r>
              </a:p>
              <a:p>
                <a:pPr algn="ctr"/>
                <a:r>
                  <a:rPr lang="en-US" sz="2000" dirty="0"/>
                  <a:t>3</a:t>
                </a: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93" name="Group 92"/>
            <p:cNvGrpSpPr/>
            <p:nvPr/>
          </p:nvGrpSpPr>
          <p:grpSpPr>
            <a:xfrm>
              <a:off x="6756400" y="4274421"/>
              <a:ext cx="469807" cy="707886"/>
              <a:chOff x="8755228" y="2316093"/>
              <a:chExt cx="469807" cy="707886"/>
            </a:xfrm>
          </p:grpSpPr>
          <p:sp>
            <p:nvSpPr>
              <p:cNvPr id="94" name="TextBox 93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6</a:t>
                </a:r>
                <a:endParaRPr lang="en-US" sz="2000" dirty="0" smtClean="0"/>
              </a:p>
              <a:p>
                <a:pPr algn="ctr"/>
                <a:r>
                  <a:rPr lang="en-US" sz="2000" dirty="0" smtClean="0"/>
                  <a:t>4</a:t>
                </a:r>
                <a:endParaRPr lang="en-US" sz="2000" dirty="0"/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97" name="Group 96"/>
            <p:cNvGrpSpPr/>
            <p:nvPr/>
          </p:nvGrpSpPr>
          <p:grpSpPr>
            <a:xfrm>
              <a:off x="7340600" y="4274421"/>
              <a:ext cx="469807" cy="707886"/>
              <a:chOff x="8755228" y="2316093"/>
              <a:chExt cx="469807" cy="707886"/>
            </a:xfrm>
          </p:grpSpPr>
          <p:sp>
            <p:nvSpPr>
              <p:cNvPr id="98" name="TextBox 97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6</a:t>
                </a:r>
                <a:endParaRPr lang="en-US" sz="2000" dirty="0" smtClean="0"/>
              </a:p>
              <a:p>
                <a:pPr algn="ctr"/>
                <a:r>
                  <a:rPr lang="en-US" sz="2000" dirty="0"/>
                  <a:t>5</a:t>
                </a:r>
                <a:endParaRPr lang="en-US" sz="2000" dirty="0" smtClean="0"/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101" name="Group 100"/>
            <p:cNvGrpSpPr/>
            <p:nvPr/>
          </p:nvGrpSpPr>
          <p:grpSpPr>
            <a:xfrm>
              <a:off x="7924800" y="4274421"/>
              <a:ext cx="469807" cy="707886"/>
              <a:chOff x="8755228" y="2316093"/>
              <a:chExt cx="469807" cy="707886"/>
            </a:xfrm>
          </p:grpSpPr>
          <p:sp>
            <p:nvSpPr>
              <p:cNvPr id="102" name="TextBox 101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6</a:t>
                </a:r>
                <a:endParaRPr lang="en-US" sz="2000" dirty="0" smtClean="0"/>
              </a:p>
              <a:p>
                <a:pPr algn="ctr"/>
                <a:r>
                  <a:rPr lang="en-US" sz="2000" dirty="0" smtClean="0"/>
                  <a:t>6</a:t>
                </a: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5029200" y="3187582"/>
              <a:ext cx="469807" cy="707886"/>
              <a:chOff x="8755228" y="2316093"/>
              <a:chExt cx="469807" cy="707886"/>
            </a:xfrm>
          </p:grpSpPr>
          <p:sp>
            <p:nvSpPr>
              <p:cNvPr id="106" name="TextBox 105"/>
              <p:cNvSpPr txBox="1"/>
              <p:nvPr/>
            </p:nvSpPr>
            <p:spPr>
              <a:xfrm>
                <a:off x="8828265" y="2316093"/>
                <a:ext cx="31450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4</a:t>
                </a:r>
                <a:endParaRPr lang="en-US" sz="2000" dirty="0" smtClean="0"/>
              </a:p>
              <a:p>
                <a:pPr algn="ctr"/>
                <a:r>
                  <a:rPr lang="en-US" sz="2000" dirty="0"/>
                  <a:t>0</a:t>
                </a: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109" name="Group 108"/>
            <p:cNvGrpSpPr/>
            <p:nvPr/>
          </p:nvGrpSpPr>
          <p:grpSpPr>
            <a:xfrm>
              <a:off x="5592104" y="3187582"/>
              <a:ext cx="469807" cy="707886"/>
              <a:chOff x="8755228" y="2316093"/>
              <a:chExt cx="469807" cy="707886"/>
            </a:xfrm>
          </p:grpSpPr>
          <p:sp>
            <p:nvSpPr>
              <p:cNvPr id="110" name="TextBox 109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4</a:t>
                </a:r>
                <a:endParaRPr lang="en-US" sz="2000" dirty="0" smtClean="0"/>
              </a:p>
              <a:p>
                <a:pPr algn="ctr"/>
                <a:r>
                  <a:rPr lang="en-US" sz="2000" dirty="0" smtClean="0"/>
                  <a:t>1</a:t>
                </a:r>
                <a:endParaRPr lang="en-US" sz="2000" dirty="0"/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113" name="Group 112"/>
            <p:cNvGrpSpPr/>
            <p:nvPr/>
          </p:nvGrpSpPr>
          <p:grpSpPr>
            <a:xfrm>
              <a:off x="6155008" y="3187582"/>
              <a:ext cx="469807" cy="707886"/>
              <a:chOff x="8755228" y="2316093"/>
              <a:chExt cx="469807" cy="707886"/>
            </a:xfrm>
          </p:grpSpPr>
          <p:sp>
            <p:nvSpPr>
              <p:cNvPr id="114" name="TextBox 113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4</a:t>
                </a:r>
                <a:endParaRPr lang="en-US" sz="2000" dirty="0" smtClean="0"/>
              </a:p>
              <a:p>
                <a:pPr algn="ctr"/>
                <a:r>
                  <a:rPr lang="en-US" sz="2000" dirty="0" smtClean="0"/>
                  <a:t>2</a:t>
                </a:r>
                <a:endParaRPr lang="en-US" sz="2000" dirty="0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117" name="Group 116"/>
            <p:cNvGrpSpPr/>
            <p:nvPr/>
          </p:nvGrpSpPr>
          <p:grpSpPr>
            <a:xfrm>
              <a:off x="6717912" y="3187582"/>
              <a:ext cx="469807" cy="707886"/>
              <a:chOff x="8755228" y="2316093"/>
              <a:chExt cx="469807" cy="707886"/>
            </a:xfrm>
          </p:grpSpPr>
          <p:sp>
            <p:nvSpPr>
              <p:cNvPr id="118" name="TextBox 117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4</a:t>
                </a:r>
                <a:endParaRPr lang="en-US" sz="2000" dirty="0" smtClean="0"/>
              </a:p>
              <a:p>
                <a:pPr algn="ctr"/>
                <a:r>
                  <a:rPr lang="en-US" sz="2000" dirty="0"/>
                  <a:t>3</a:t>
                </a:r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  <p:grpSp>
          <p:nvGrpSpPr>
            <p:cNvPr id="121" name="Group 120"/>
            <p:cNvGrpSpPr/>
            <p:nvPr/>
          </p:nvGrpSpPr>
          <p:grpSpPr>
            <a:xfrm>
              <a:off x="7280815" y="3187582"/>
              <a:ext cx="469807" cy="707886"/>
              <a:chOff x="8755228" y="2316093"/>
              <a:chExt cx="469807" cy="707886"/>
            </a:xfrm>
          </p:grpSpPr>
          <p:sp>
            <p:nvSpPr>
              <p:cNvPr id="122" name="TextBox 121"/>
              <p:cNvSpPr txBox="1"/>
              <p:nvPr/>
            </p:nvSpPr>
            <p:spPr>
              <a:xfrm>
                <a:off x="8828265" y="2316093"/>
                <a:ext cx="314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4</a:t>
                </a:r>
                <a:endParaRPr lang="en-US" sz="2000" dirty="0" smtClean="0"/>
              </a:p>
              <a:p>
                <a:pPr algn="ctr"/>
                <a:r>
                  <a:rPr lang="en-US" sz="2000" dirty="0" smtClean="0"/>
                  <a:t>4</a:t>
                </a:r>
                <a:endParaRPr lang="en-US" sz="2000" dirty="0"/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8755228" y="2399961"/>
                <a:ext cx="1468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(</a:t>
                </a:r>
                <a:endParaRPr lang="en-US" sz="2800" dirty="0"/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9068977" y="2403208"/>
                <a:ext cx="156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p:grpSp>
      </p:grpSp>
      <p:sp>
        <p:nvSpPr>
          <p:cNvPr id="127" name="Rounded Rectangle 126"/>
          <p:cNvSpPr/>
          <p:nvPr/>
        </p:nvSpPr>
        <p:spPr>
          <a:xfrm>
            <a:off x="7391400" y="242204"/>
            <a:ext cx="1600200" cy="103414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Number of possible combinations</a:t>
            </a:r>
            <a:endParaRPr lang="en-US" dirty="0"/>
          </a:p>
        </p:txBody>
      </p:sp>
      <p:cxnSp>
        <p:nvCxnSpPr>
          <p:cNvPr id="129" name="Straight Arrow Connector 128"/>
          <p:cNvCxnSpPr>
            <a:stCxn id="127" idx="2"/>
          </p:cNvCxnSpPr>
          <p:nvPr/>
        </p:nvCxnSpPr>
        <p:spPr>
          <a:xfrm flipH="1">
            <a:off x="7848600" y="1276349"/>
            <a:ext cx="342900" cy="671737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5441244" y="4812594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k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32" name="Straight Arrow Connector 131"/>
          <p:cNvCxnSpPr>
            <a:stCxn id="130" idx="3"/>
          </p:cNvCxnSpPr>
          <p:nvPr/>
        </p:nvCxnSpPr>
        <p:spPr>
          <a:xfrm>
            <a:off x="5742930" y="5012649"/>
            <a:ext cx="2639070" cy="0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" name="Group 136"/>
          <p:cNvGrpSpPr/>
          <p:nvPr/>
        </p:nvGrpSpPr>
        <p:grpSpPr>
          <a:xfrm>
            <a:off x="152400" y="1022295"/>
            <a:ext cx="638241" cy="830997"/>
            <a:chOff x="8671011" y="2316093"/>
            <a:chExt cx="638241" cy="830997"/>
          </a:xfrm>
        </p:grpSpPr>
        <p:sp>
          <p:nvSpPr>
            <p:cNvPr id="138" name="TextBox 137"/>
            <p:cNvSpPr txBox="1"/>
            <p:nvPr/>
          </p:nvSpPr>
          <p:spPr>
            <a:xfrm>
              <a:off x="8812235" y="2316093"/>
              <a:ext cx="34657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n</a:t>
              </a:r>
              <a:endParaRPr lang="en-US" sz="2400" dirty="0" smtClean="0"/>
            </a:p>
            <a:p>
              <a:pPr algn="ctr"/>
              <a:r>
                <a:rPr lang="en-US" sz="2400" dirty="0"/>
                <a:t>k</a:t>
              </a: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8671011" y="2421733"/>
              <a:ext cx="30970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 smtClean="0"/>
                <a:t>(</a:t>
              </a:r>
              <a:endParaRPr lang="en-US" sz="3200" dirty="0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8999552" y="2414094"/>
              <a:ext cx="30970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 smtClean="0"/>
                <a:t>)</a:t>
              </a:r>
              <a:endParaRPr lang="en-US" sz="3200" dirty="0"/>
            </a:p>
          </p:txBody>
        </p:sp>
      </p:grpSp>
      <p:sp>
        <p:nvSpPr>
          <p:cNvPr id="141" name="Oval 140"/>
          <p:cNvSpPr/>
          <p:nvPr/>
        </p:nvSpPr>
        <p:spPr>
          <a:xfrm>
            <a:off x="6912426" y="3808380"/>
            <a:ext cx="553910" cy="55391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70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7" grpId="0" animBg="1"/>
      <p:bldP spid="130" grpId="0"/>
      <p:bldP spid="14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</TotalTime>
  <Words>282</Words>
  <Application>Microsoft Office PowerPoint</Application>
  <PresentationFormat>On-screen Show (16:9)</PresentationFormat>
  <Paragraphs>181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n-choose-k</vt:lpstr>
      <vt:lpstr>n-choose-k problems</vt:lpstr>
      <vt:lpstr>5 choose 3</vt:lpstr>
      <vt:lpstr>Formula for Solving</vt:lpstr>
      <vt:lpstr>Example: 5 choose 3</vt:lpstr>
      <vt:lpstr>5 choose 3</vt:lpstr>
      <vt:lpstr>Pascal’s Triangle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n-choose-k</dc:title>
  <dc:creator>Maui</dc:creator>
  <cp:lastModifiedBy>Maui</cp:lastModifiedBy>
  <cp:revision>15</cp:revision>
  <dcterms:created xsi:type="dcterms:W3CDTF">2016-04-09T20:50:43Z</dcterms:created>
  <dcterms:modified xsi:type="dcterms:W3CDTF">2016-04-10T15:48:36Z</dcterms:modified>
</cp:coreProperties>
</file>