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85" r:id="rId2"/>
    <p:sldId id="434" r:id="rId3"/>
    <p:sldId id="467" r:id="rId4"/>
    <p:sldId id="461" r:id="rId5"/>
    <p:sldId id="460" r:id="rId6"/>
    <p:sldId id="462" r:id="rId7"/>
    <p:sldId id="464" r:id="rId8"/>
    <p:sldId id="465" r:id="rId9"/>
    <p:sldId id="466" r:id="rId10"/>
    <p:sldId id="463" r:id="rId11"/>
    <p:sldId id="468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4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12/23/2015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305800" cy="385167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Floyd-</a:t>
            </a:r>
            <a:r>
              <a:rPr lang="en-US" sz="3600" b="1" i="1" dirty="0" err="1" smtClean="0"/>
              <a:t>Warshall</a:t>
            </a:r>
            <a:r>
              <a:rPr lang="en-US" sz="3600" b="1" i="1" dirty="0" err="1" smtClean="0"/>
              <a:t>’s</a:t>
            </a:r>
            <a:r>
              <a:rPr lang="en-US" sz="3600" b="1" i="1" dirty="0" smtClean="0"/>
              <a:t> </a:t>
            </a:r>
            <a:r>
              <a:rPr lang="en-US" sz="3600" dirty="0" smtClean="0"/>
              <a:t>algorithm finds </a:t>
            </a:r>
            <a:r>
              <a:rPr lang="en-US" sz="3600" dirty="0" smtClean="0"/>
              <a:t>the shortest path between every pair of vertices in a graph (All Pairs, Shortest Paths)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Supports negative edge-weights, but not negative-weight cycles</a:t>
            </a:r>
          </a:p>
        </p:txBody>
      </p:sp>
    </p:spTree>
    <p:extLst>
      <p:ext uri="{BB962C8B-B14F-4D97-AF65-F5344CB8AC3E}">
        <p14:creationId xmlns:p14="http://schemas.microsoft.com/office/powerpoint/2010/main" val="335306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Floyd-</a:t>
            </a:r>
            <a:r>
              <a:rPr lang="en-US" sz="4000" dirty="0" err="1" smtClean="0"/>
              <a:t>Warshall’s</a:t>
            </a:r>
            <a:r>
              <a:rPr lang="en-US" sz="4000" dirty="0" smtClean="0"/>
              <a:t> Algorithm on an Undirected </a:t>
            </a:r>
            <a:r>
              <a:rPr lang="en-US" sz="4000" dirty="0" smtClean="0"/>
              <a:t>Graph</a:t>
            </a:r>
            <a:endParaRPr lang="en-US" sz="2400" dirty="0"/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99" name="Group 98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13" name="TextBox 112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7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345468"/>
              </p:ext>
            </p:extLst>
          </p:nvPr>
        </p:nvGraphicFramePr>
        <p:xfrm>
          <a:off x="4011384" y="1592034"/>
          <a:ext cx="3989616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4936"/>
                <a:gridCol w="664936"/>
                <a:gridCol w="664936"/>
                <a:gridCol w="664936"/>
                <a:gridCol w="664936"/>
                <a:gridCol w="664936"/>
              </a:tblGrid>
              <a:tr h="27758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d0</a:t>
                      </a:r>
                      <a:endParaRPr lang="en-US" sz="32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D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E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75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Symbol"/>
                        </a:rPr>
                        <a:t>1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</a:tr>
              <a:tr h="2775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6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 marL="0" marR="0" marT="0" marB="0"/>
                </a:tc>
              </a:tr>
              <a:tr h="2775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ym typeface="Symbol"/>
                        </a:rPr>
                        <a:t>2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6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</a:t>
                      </a:r>
                      <a:endParaRPr lang="en-US" sz="2800" dirty="0"/>
                    </a:p>
                  </a:txBody>
                  <a:tcPr marL="0" marR="0" marT="0" marB="0"/>
                </a:tc>
              </a:tr>
              <a:tr h="2775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D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 marL="0" marR="0" marT="0" marB="0"/>
                </a:tc>
              </a:tr>
              <a:tr h="2775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E</a:t>
                      </a:r>
                      <a:endParaRPr lang="en-US" sz="28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ym typeface="Symbol"/>
                        </a:rPr>
                        <a:t>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5</a:t>
                      </a:r>
                      <a:endParaRPr lang="en-US" sz="28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562600" y="1123950"/>
            <a:ext cx="87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to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 rot="16200000">
            <a:off x="3297883" y="2725100"/>
            <a:ext cx="87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99" name="Group 98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13" name="TextBox 112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328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99" name="Group 98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113" name="TextBox 112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790280"/>
              </p:ext>
            </p:extLst>
          </p:nvPr>
        </p:nvGraphicFramePr>
        <p:xfrm>
          <a:off x="5334000" y="1494688"/>
          <a:ext cx="179070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7705"/>
                <a:gridCol w="7629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Iteration</a:t>
                      </a:r>
                      <a:endParaRPr lang="en-US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via</a:t>
                      </a:r>
                      <a:endParaRPr lang="en-US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direct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8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918039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08307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291987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984457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363574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560669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278318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600187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700313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16653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933428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172200" y="0"/>
            <a:ext cx="2895600" cy="5143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1066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3048000" y="3409951"/>
            <a:ext cx="2895600" cy="17335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2400" y="209550"/>
            <a:ext cx="2590800" cy="762000"/>
          </a:xfrm>
          <a:prstGeom prst="roundRect">
            <a:avLst/>
          </a:prstGeom>
          <a:gradFill>
            <a:gsLst>
              <a:gs pos="0">
                <a:srgbClr val="FFC000">
                  <a:alpha val="69000"/>
                </a:srgb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BC = min(BC, BA + AC</a:t>
            </a:r>
            <a:r>
              <a:rPr lang="en-US" sz="2000" dirty="0" smtClean="0"/>
              <a:t>)</a:t>
            </a:r>
          </a:p>
          <a:p>
            <a:pPr algn="ctr"/>
            <a:r>
              <a:rPr lang="en-US" sz="2000" dirty="0" smtClean="0"/>
              <a:t>CB </a:t>
            </a:r>
            <a:r>
              <a:rPr lang="en-US" sz="2000" dirty="0"/>
              <a:t>= </a:t>
            </a:r>
            <a:r>
              <a:rPr lang="en-US" sz="2000" dirty="0" smtClean="0"/>
              <a:t>min(CB, CA </a:t>
            </a:r>
            <a:r>
              <a:rPr lang="en-US" sz="2000" dirty="0"/>
              <a:t>+ </a:t>
            </a:r>
            <a:r>
              <a:rPr lang="en-US" sz="2000" dirty="0" smtClean="0"/>
              <a:t>AB)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384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1471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409057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250100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648068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477012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172200" y="0"/>
            <a:ext cx="2895600" cy="5143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823432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9" name="Rounded Rectangle 38"/>
          <p:cNvSpPr/>
          <p:nvPr/>
        </p:nvSpPr>
        <p:spPr>
          <a:xfrm>
            <a:off x="152400" y="209550"/>
            <a:ext cx="2590800" cy="762000"/>
          </a:xfrm>
          <a:prstGeom prst="roundRect">
            <a:avLst/>
          </a:prstGeom>
          <a:gradFill>
            <a:gsLst>
              <a:gs pos="0">
                <a:schemeClr val="accent1">
                  <a:alpha val="68000"/>
                  <a:lumMod val="79000"/>
                  <a:lumOff val="21000"/>
                </a:schemeClr>
              </a:gs>
              <a:gs pos="100000">
                <a:schemeClr val="tx2">
                  <a:lumMod val="20000"/>
                  <a:lumOff val="80000"/>
                  <a:alpha val="51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AE = min(AE, AB </a:t>
            </a:r>
            <a:r>
              <a:rPr lang="en-US" sz="2000" dirty="0"/>
              <a:t>+ </a:t>
            </a:r>
            <a:r>
              <a:rPr lang="en-US" sz="2000" dirty="0" smtClean="0"/>
              <a:t>BE)</a:t>
            </a:r>
          </a:p>
          <a:p>
            <a:pPr algn="ctr"/>
            <a:r>
              <a:rPr lang="en-US" sz="2000" dirty="0" smtClean="0"/>
              <a:t>EA </a:t>
            </a:r>
            <a:r>
              <a:rPr lang="en-US" sz="2000" dirty="0"/>
              <a:t>= </a:t>
            </a:r>
            <a:r>
              <a:rPr lang="en-US" sz="2000" dirty="0" smtClean="0"/>
              <a:t>min(EA, EB </a:t>
            </a:r>
            <a:r>
              <a:rPr lang="en-US" sz="2000" dirty="0"/>
              <a:t>+ </a:t>
            </a:r>
            <a:r>
              <a:rPr lang="en-US" sz="2000" dirty="0" smtClean="0"/>
              <a:t>BA)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605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360699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297984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478237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739447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172200" y="1708118"/>
            <a:ext cx="2895600" cy="343538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658799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098424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80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8777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680679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323123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172200" y="3425808"/>
            <a:ext cx="2895600" cy="171769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934324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512100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15143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24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18623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033233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97220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147629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581118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086473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8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8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Rounded Rectangle 34"/>
          <p:cNvSpPr/>
          <p:nvPr/>
        </p:nvSpPr>
        <p:spPr>
          <a:xfrm>
            <a:off x="152400" y="57150"/>
            <a:ext cx="2590800" cy="1018326"/>
          </a:xfrm>
          <a:prstGeom prst="roundRect">
            <a:avLst/>
          </a:prstGeom>
          <a:gradFill>
            <a:gsLst>
              <a:gs pos="0">
                <a:srgbClr val="FFC000">
                  <a:alpha val="69000"/>
                </a:srgb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AD </a:t>
            </a:r>
            <a:r>
              <a:rPr lang="en-US" sz="2000" dirty="0"/>
              <a:t>= </a:t>
            </a:r>
            <a:r>
              <a:rPr lang="en-US" sz="2000" dirty="0" smtClean="0"/>
              <a:t>min(AD, AE </a:t>
            </a:r>
            <a:r>
              <a:rPr lang="en-US" sz="2000" dirty="0"/>
              <a:t>+ </a:t>
            </a:r>
            <a:r>
              <a:rPr lang="en-US" sz="2000" dirty="0" smtClean="0"/>
              <a:t>ED)</a:t>
            </a:r>
          </a:p>
          <a:p>
            <a:pPr algn="ctr"/>
            <a:r>
              <a:rPr lang="en-US" sz="2000" dirty="0" smtClean="0"/>
              <a:t>BD </a:t>
            </a:r>
            <a:r>
              <a:rPr lang="en-US" sz="2000" dirty="0"/>
              <a:t>= </a:t>
            </a:r>
            <a:r>
              <a:rPr lang="en-US" sz="2000" dirty="0" smtClean="0"/>
              <a:t>min(BD, BE </a:t>
            </a:r>
            <a:r>
              <a:rPr lang="en-US" sz="2000" dirty="0"/>
              <a:t>+ </a:t>
            </a:r>
            <a:r>
              <a:rPr lang="en-US" sz="2000" dirty="0" smtClean="0"/>
              <a:t>ED)</a:t>
            </a:r>
            <a:r>
              <a:rPr lang="en-US" sz="2000" dirty="0"/>
              <a:t> </a:t>
            </a:r>
            <a:r>
              <a:rPr lang="en-US" sz="2000" dirty="0" smtClean="0"/>
              <a:t>CD </a:t>
            </a:r>
            <a:r>
              <a:rPr lang="en-US" sz="2000" dirty="0"/>
              <a:t>= </a:t>
            </a:r>
            <a:r>
              <a:rPr lang="en-US" sz="2000" dirty="0" smtClean="0"/>
              <a:t>min(CD</a:t>
            </a:r>
            <a:r>
              <a:rPr lang="en-US" sz="2000" dirty="0"/>
              <a:t>, </a:t>
            </a:r>
            <a:r>
              <a:rPr lang="en-US" sz="2000" dirty="0" smtClean="0"/>
              <a:t>CE </a:t>
            </a:r>
            <a:r>
              <a:rPr lang="en-US" sz="2000" dirty="0"/>
              <a:t>+ ED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2556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/>
          <p:cNvCxnSpPr/>
          <p:nvPr/>
        </p:nvCxnSpPr>
        <p:spPr>
          <a:xfrm flipH="1">
            <a:off x="764302" y="1583841"/>
            <a:ext cx="673536" cy="102130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1477387" y="1705349"/>
            <a:ext cx="728311" cy="926769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1162" y="2883507"/>
            <a:ext cx="1291812" cy="1210783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222525" y="2951290"/>
            <a:ext cx="5442" cy="99060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4301" y="2732916"/>
            <a:ext cx="1112115" cy="1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885816" y="4309636"/>
            <a:ext cx="1183142" cy="0"/>
          </a:xfrm>
          <a:prstGeom prst="line">
            <a:avLst/>
          </a:prstGeom>
          <a:ln w="63500">
            <a:solidFill>
              <a:schemeClr val="accent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9390" y="177903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205698" y="3252917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232391" y="4258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20358" y="31571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841542" y="1723175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251544" y="2271252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832159" y="3833975"/>
            <a:ext cx="747078" cy="923330"/>
            <a:chOff x="4849582" y="3830938"/>
            <a:chExt cx="747078" cy="92333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4964042" y="3830938"/>
              <a:ext cx="5229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E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4299" y="1075476"/>
            <a:ext cx="747078" cy="923330"/>
            <a:chOff x="4849582" y="3830938"/>
            <a:chExt cx="747078" cy="92333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4915150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A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450" y="3833975"/>
            <a:ext cx="747078" cy="923330"/>
            <a:chOff x="4849582" y="3830938"/>
            <a:chExt cx="747078" cy="92333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4935932" y="3830938"/>
              <a:ext cx="62068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D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56450" y="2271252"/>
            <a:ext cx="747078" cy="923330"/>
            <a:chOff x="4849582" y="3830938"/>
            <a:chExt cx="747078" cy="92333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39195" y="3830938"/>
              <a:ext cx="5725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B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852941" y="2266615"/>
            <a:ext cx="747078" cy="923330"/>
            <a:chOff x="4849582" y="3830938"/>
            <a:chExt cx="747078" cy="923330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582" y="3942399"/>
              <a:ext cx="747078" cy="747078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939224" y="3830938"/>
              <a:ext cx="55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9050" cmpd="sng">
                    <a:solidFill>
                      <a:srgbClr val="C00000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C</a:t>
              </a:r>
              <a:endParaRPr lang="en-US" sz="2400" b="1" dirty="0">
                <a:ln w="19050" cmpd="sng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79488"/>
              </p:ext>
            </p:extLst>
          </p:nvPr>
        </p:nvGraphicFramePr>
        <p:xfrm>
          <a:off x="3185347" y="40100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d0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6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38838"/>
              </p:ext>
            </p:extLst>
          </p:nvPr>
        </p:nvGraphicFramePr>
        <p:xfrm>
          <a:off x="6356485" y="3983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d3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884109"/>
              </p:ext>
            </p:extLst>
          </p:nvPr>
        </p:nvGraphicFramePr>
        <p:xfrm>
          <a:off x="6363193" y="1747404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d4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5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14191"/>
              </p:ext>
            </p:extLst>
          </p:nvPr>
        </p:nvGraphicFramePr>
        <p:xfrm>
          <a:off x="3183301" y="174394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d1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ym typeface="Symbol"/>
                        </a:rPr>
                        <a:t>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756093"/>
              </p:ext>
            </p:extLst>
          </p:nvPr>
        </p:nvGraphicFramePr>
        <p:xfrm>
          <a:off x="3179618" y="3465861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d2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ym typeface="Symbol"/>
                        </a:rPr>
                        <a:t></a:t>
                      </a:r>
                      <a:endParaRPr lang="en-US" sz="1600" b="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ym typeface="Symbol"/>
                        </a:rPr>
                        <a:t>5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0</a:t>
                      </a:r>
                      <a:endParaRPr lang="en-US" sz="1600" b="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30561"/>
              </p:ext>
            </p:extLst>
          </p:nvPr>
        </p:nvGraphicFramePr>
        <p:xfrm>
          <a:off x="6363193" y="3461905"/>
          <a:ext cx="2541816" cy="16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636"/>
                <a:gridCol w="423636"/>
                <a:gridCol w="423636"/>
                <a:gridCol w="423636"/>
                <a:gridCol w="423636"/>
                <a:gridCol w="423636"/>
              </a:tblGrid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d5</a:t>
                      </a:r>
                      <a:endParaRPr lang="en-US" sz="1800" b="1" dirty="0"/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8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7</a:t>
                      </a:r>
                      <a:endParaRPr lang="en-US" sz="16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8</a:t>
                      </a:r>
                      <a:endParaRPr lang="en-US" sz="1600" b="1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  <a:tr h="27008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</a:t>
                      </a:r>
                      <a:endParaRPr lang="en-US" sz="1600" b="1" dirty="0"/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</a:t>
                      </a:r>
                      <a:endParaRPr lang="en-US" sz="16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Rounded Rectangle 34"/>
          <p:cNvSpPr/>
          <p:nvPr/>
        </p:nvSpPr>
        <p:spPr>
          <a:xfrm>
            <a:off x="152400" y="57150"/>
            <a:ext cx="2590800" cy="1018326"/>
          </a:xfrm>
          <a:prstGeom prst="roundRect">
            <a:avLst/>
          </a:prstGeom>
          <a:gradFill>
            <a:gsLst>
              <a:gs pos="0">
                <a:srgbClr val="FFC000">
                  <a:alpha val="69000"/>
                </a:srgb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DA </a:t>
            </a:r>
            <a:r>
              <a:rPr lang="en-US" sz="2000" dirty="0"/>
              <a:t>= </a:t>
            </a:r>
            <a:r>
              <a:rPr lang="en-US" sz="2000" dirty="0" smtClean="0"/>
              <a:t>min(DA, DE </a:t>
            </a:r>
            <a:r>
              <a:rPr lang="en-US" sz="2000" dirty="0"/>
              <a:t>+ </a:t>
            </a:r>
            <a:r>
              <a:rPr lang="en-US" sz="2000" dirty="0" smtClean="0"/>
              <a:t>EA)</a:t>
            </a:r>
          </a:p>
          <a:p>
            <a:pPr algn="ctr"/>
            <a:r>
              <a:rPr lang="en-US" sz="2000" dirty="0" smtClean="0"/>
              <a:t>DB </a:t>
            </a:r>
            <a:r>
              <a:rPr lang="en-US" sz="2000" dirty="0"/>
              <a:t>= </a:t>
            </a:r>
            <a:r>
              <a:rPr lang="en-US" sz="2000" dirty="0" smtClean="0"/>
              <a:t>min(DB, DE </a:t>
            </a:r>
            <a:r>
              <a:rPr lang="en-US" sz="2000" dirty="0"/>
              <a:t>+ </a:t>
            </a:r>
            <a:r>
              <a:rPr lang="en-US" sz="2000" dirty="0" smtClean="0"/>
              <a:t>EB) DC </a:t>
            </a:r>
            <a:r>
              <a:rPr lang="en-US" sz="2000" dirty="0"/>
              <a:t>= </a:t>
            </a:r>
            <a:r>
              <a:rPr lang="en-US" sz="2000" dirty="0" smtClean="0"/>
              <a:t>min(DC, DE </a:t>
            </a:r>
            <a:r>
              <a:rPr lang="en-US" sz="2000" dirty="0"/>
              <a:t>+ </a:t>
            </a:r>
            <a:r>
              <a:rPr lang="en-US" sz="2000" dirty="0" smtClean="0"/>
              <a:t>EC)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5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9257</TotalTime>
  <Words>1425</Words>
  <Application>Microsoft Office PowerPoint</Application>
  <PresentationFormat>On-screen Show (16:9)</PresentationFormat>
  <Paragraphs>1321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119</cp:revision>
  <dcterms:created xsi:type="dcterms:W3CDTF">2014-05-20T00:27:59Z</dcterms:created>
  <dcterms:modified xsi:type="dcterms:W3CDTF">2015-12-24T04:37:50Z</dcterms:modified>
</cp:coreProperties>
</file>