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81" r:id="rId2"/>
    <p:sldId id="362" r:id="rId3"/>
    <p:sldId id="260" r:id="rId4"/>
    <p:sldId id="330" r:id="rId5"/>
    <p:sldId id="333" r:id="rId6"/>
    <p:sldId id="331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52" r:id="rId26"/>
    <p:sldId id="353" r:id="rId27"/>
    <p:sldId id="354" r:id="rId28"/>
    <p:sldId id="355" r:id="rId29"/>
    <p:sldId id="356" r:id="rId30"/>
    <p:sldId id="357" r:id="rId31"/>
    <p:sldId id="358" r:id="rId32"/>
    <p:sldId id="359" r:id="rId33"/>
    <p:sldId id="360" r:id="rId34"/>
    <p:sldId id="361" r:id="rId35"/>
    <p:sldId id="373" r:id="rId36"/>
    <p:sldId id="374" r:id="rId37"/>
    <p:sldId id="375" r:id="rId38"/>
    <p:sldId id="376" r:id="rId39"/>
    <p:sldId id="377" r:id="rId40"/>
    <p:sldId id="378" r:id="rId41"/>
    <p:sldId id="379" r:id="rId42"/>
    <p:sldId id="380" r:id="rId43"/>
    <p:sldId id="381" r:id="rId44"/>
    <p:sldId id="382" r:id="rId45"/>
    <p:sldId id="383" r:id="rId46"/>
    <p:sldId id="363" r:id="rId47"/>
    <p:sldId id="371" r:id="rId48"/>
    <p:sldId id="370" r:id="rId49"/>
    <p:sldId id="369" r:id="rId50"/>
    <p:sldId id="368" r:id="rId51"/>
    <p:sldId id="367" r:id="rId52"/>
    <p:sldId id="366" r:id="rId53"/>
    <p:sldId id="365" r:id="rId54"/>
    <p:sldId id="364" r:id="rId55"/>
    <p:sldId id="372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E9BC2-1364-496E-8C08-813D5E1001C9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AF84B-352F-4648-AA9F-6D8F9B88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23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58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2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9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1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2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7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02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0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5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23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214F4-DB16-4239-A5B4-599E17B4D25D}" type="datetimeFigureOut">
              <a:rPr lang="en-US" smtClean="0"/>
              <a:t>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305800" cy="5135563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3600" b="1" i="1" dirty="0" smtClean="0"/>
              <a:t>Depth-First Search </a:t>
            </a:r>
            <a:r>
              <a:rPr lang="en-US" sz="3600" dirty="0" smtClean="0"/>
              <a:t>is a graph traversal algorithm</a:t>
            </a:r>
            <a:endParaRPr lang="en-US" sz="3600" dirty="0" smtClean="0"/>
          </a:p>
          <a:p>
            <a:pPr>
              <a:spcBef>
                <a:spcPts val="3000"/>
              </a:spcBef>
            </a:pPr>
            <a:r>
              <a:rPr lang="en-US" sz="3600" dirty="0" smtClean="0"/>
              <a:t>When given a choice it will go deeper into a graph (unlike BFS)</a:t>
            </a:r>
          </a:p>
          <a:p>
            <a:pPr>
              <a:spcBef>
                <a:spcPts val="3000"/>
              </a:spcBef>
            </a:pPr>
            <a:r>
              <a:rPr lang="en-US" sz="3600" dirty="0" smtClean="0"/>
              <a:t>Works on Directed and Undirected Graphs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44182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4983163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4000" b="1" dirty="0" smtClean="0">
                <a:solidFill>
                  <a:schemeClr val="accent1"/>
                </a:solidFill>
              </a:rPr>
              <a:t>DFS Vertex Attributes:</a:t>
            </a:r>
          </a:p>
          <a:p>
            <a:pPr marL="457200" lvl="1" indent="0">
              <a:spcBef>
                <a:spcPts val="1800"/>
              </a:spcBef>
              <a:buNone/>
            </a:pPr>
            <a:r>
              <a:rPr lang="en-US" sz="3200" dirty="0" smtClean="0"/>
              <a:t>Discovery Time</a:t>
            </a:r>
          </a:p>
          <a:p>
            <a:pPr marL="457200" lvl="1" indent="0">
              <a:spcBef>
                <a:spcPts val="1800"/>
              </a:spcBef>
              <a:buNone/>
            </a:pPr>
            <a:r>
              <a:rPr lang="en-US" sz="3200" dirty="0" smtClean="0"/>
              <a:t>Finish Time</a:t>
            </a:r>
          </a:p>
          <a:p>
            <a:pPr marL="457200" lvl="1" indent="0">
              <a:spcBef>
                <a:spcPts val="1800"/>
              </a:spcBef>
              <a:buNone/>
            </a:pPr>
            <a:r>
              <a:rPr lang="en-US" sz="3200" dirty="0" smtClean="0"/>
              <a:t>Color</a:t>
            </a:r>
          </a:p>
          <a:p>
            <a:pPr marL="457200" lvl="1" indent="0">
              <a:spcBef>
                <a:spcPts val="1800"/>
              </a:spcBef>
              <a:buNone/>
            </a:pPr>
            <a:r>
              <a:rPr lang="en-US" sz="3200" dirty="0" smtClean="0"/>
              <a:t>Predecessor Vertex (</a:t>
            </a:r>
            <a:r>
              <a:rPr lang="en-US" sz="3200" dirty="0" smtClean="0"/>
              <a:t>pi</a:t>
            </a:r>
            <a:r>
              <a:rPr lang="en-US" sz="3200" dirty="0" smtClean="0"/>
              <a:t>)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56738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240651" y="1572490"/>
            <a:ext cx="0" cy="19371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065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DFS </a:t>
            </a:r>
            <a:r>
              <a:rPr lang="en-US" sz="4000" dirty="0" smtClean="0"/>
              <a:t>on an undirected graph</a:t>
            </a:r>
            <a:endParaRPr lang="en-US" sz="2400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5865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240651" y="1572490"/>
            <a:ext cx="0" cy="19371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0662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240651" y="1572490"/>
            <a:ext cx="0" cy="193719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2394156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810000" y="0"/>
            <a:ext cx="320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Discovery Time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2908506" y="381000"/>
            <a:ext cx="1053894" cy="457200"/>
          </a:xfrm>
          <a:prstGeom prst="straightConnector1">
            <a:avLst/>
          </a:prstGeom>
          <a:ln w="1016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66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240651" y="1572490"/>
            <a:ext cx="0" cy="193719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62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7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59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56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2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11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12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600950" y="3962400"/>
            <a:ext cx="15332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/>
                </a:solidFill>
              </a:rPr>
              <a:t>Finish</a:t>
            </a:r>
            <a:r>
              <a:rPr lang="en-US" sz="3200" b="1" dirty="0" smtClean="0">
                <a:solidFill>
                  <a:schemeClr val="accent1"/>
                </a:solidFill>
              </a:rPr>
              <a:t/>
            </a:r>
            <a:br>
              <a:rPr lang="en-US" sz="3200" b="1" dirty="0" smtClean="0">
                <a:solidFill>
                  <a:schemeClr val="accent1"/>
                </a:solidFill>
              </a:rPr>
            </a:br>
            <a:r>
              <a:rPr lang="en-US" sz="3200" b="1" dirty="0" smtClean="0">
                <a:solidFill>
                  <a:schemeClr val="accent1"/>
                </a:solidFill>
              </a:rPr>
              <a:t>Time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H="1" flipV="1">
            <a:off x="7772401" y="1270576"/>
            <a:ext cx="595158" cy="2543913"/>
          </a:xfrm>
          <a:prstGeom prst="straightConnector1">
            <a:avLst/>
          </a:prstGeom>
          <a:ln w="101600"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41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39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2" name="Right Arrow 1"/>
          <p:cNvSpPr/>
          <p:nvPr/>
        </p:nvSpPr>
        <p:spPr>
          <a:xfrm rot="10800000">
            <a:off x="7620000" y="3251774"/>
            <a:ext cx="990600" cy="5305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2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2" name="Right Arrow 1"/>
          <p:cNvSpPr/>
          <p:nvPr/>
        </p:nvSpPr>
        <p:spPr>
          <a:xfrm rot="10800000">
            <a:off x="7620000" y="3251774"/>
            <a:ext cx="990600" cy="5305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74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18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26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2" name="Right Arrow 1"/>
          <p:cNvSpPr/>
          <p:nvPr/>
        </p:nvSpPr>
        <p:spPr>
          <a:xfrm rot="10800000">
            <a:off x="7620000" y="3251774"/>
            <a:ext cx="990600" cy="5305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00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77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0" name="Right Arrow 39"/>
          <p:cNvSpPr/>
          <p:nvPr/>
        </p:nvSpPr>
        <p:spPr>
          <a:xfrm rot="1800000">
            <a:off x="3667528" y="2610172"/>
            <a:ext cx="990600" cy="5305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9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4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01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51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70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3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83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5282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85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5282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5282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67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5282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5282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32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5282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5282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8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676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494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604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572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477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509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604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505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509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502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5077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578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3204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3204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1299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3172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772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3189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1295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685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667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710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5282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5282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5282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667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82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0" y="59436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Discovery Time:  </a:t>
            </a:r>
            <a:r>
              <a:rPr lang="en-US" sz="4000" dirty="0" smtClean="0">
                <a:solidFill>
                  <a:srgbClr val="FF0000"/>
                </a:solidFill>
              </a:rPr>
              <a:t>A, B, F, G, C, J, I, H, D, E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0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0" y="5943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Topological Sort using Finish Decreasing Times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37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81000" y="5943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Topological Sort:  </a:t>
            </a:r>
            <a:r>
              <a:rPr lang="en-US" sz="3600" dirty="0" smtClean="0">
                <a:solidFill>
                  <a:srgbClr val="FF0000"/>
                </a:solidFill>
              </a:rPr>
              <a:t>A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2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81000" y="5943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Topological Sort:  </a:t>
            </a:r>
            <a:r>
              <a:rPr lang="en-US" sz="3600" dirty="0" smtClean="0">
                <a:solidFill>
                  <a:srgbClr val="FF0000"/>
                </a:solidFill>
              </a:rPr>
              <a:t>A, B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10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81000" y="5943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Topological Sort:  </a:t>
            </a:r>
            <a:r>
              <a:rPr lang="en-US" sz="3600" dirty="0" smtClean="0">
                <a:solidFill>
                  <a:srgbClr val="FF0000"/>
                </a:solidFill>
              </a:rPr>
              <a:t>A, B, F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35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81000" y="5943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Topological Sort:  </a:t>
            </a:r>
            <a:r>
              <a:rPr lang="en-US" sz="3600" dirty="0" smtClean="0">
                <a:solidFill>
                  <a:srgbClr val="FF0000"/>
                </a:solidFill>
              </a:rPr>
              <a:t>A, B, F, I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6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81000" y="5943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Topological Sort:  </a:t>
            </a:r>
            <a:r>
              <a:rPr lang="en-US" sz="3600" dirty="0" smtClean="0">
                <a:solidFill>
                  <a:srgbClr val="FF0000"/>
                </a:solidFill>
              </a:rPr>
              <a:t>A, B, F, I, H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52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81000" y="5943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Topological Sort:  </a:t>
            </a:r>
            <a:r>
              <a:rPr lang="en-US" sz="3600" dirty="0" smtClean="0">
                <a:solidFill>
                  <a:srgbClr val="FF0000"/>
                </a:solidFill>
              </a:rPr>
              <a:t>A, B, F, I, H, D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44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81000" y="5943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Topological Sort:  </a:t>
            </a:r>
            <a:r>
              <a:rPr lang="en-US" sz="3600" dirty="0" smtClean="0">
                <a:solidFill>
                  <a:srgbClr val="FF0000"/>
                </a:solidFill>
              </a:rPr>
              <a:t>A, B, F, I, H, D, E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1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81000" y="5943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Topological Sort:  </a:t>
            </a:r>
            <a:r>
              <a:rPr lang="en-US" sz="3600" dirty="0" smtClean="0">
                <a:solidFill>
                  <a:srgbClr val="FF0000"/>
                </a:solidFill>
              </a:rPr>
              <a:t>A, B, F, I, H, D, E, G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47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74856" y="5943600"/>
            <a:ext cx="8115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Topological Sort:  </a:t>
            </a:r>
            <a:r>
              <a:rPr lang="en-US" sz="3600" dirty="0" smtClean="0">
                <a:solidFill>
                  <a:srgbClr val="FF0000"/>
                </a:solidFill>
              </a:rPr>
              <a:t>A, B, F, I, H, D, E, G, J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81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81000" y="59436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Topological Sort:  </a:t>
            </a:r>
            <a:r>
              <a:rPr lang="en-US" sz="3600" dirty="0" smtClean="0">
                <a:solidFill>
                  <a:srgbClr val="FF0000"/>
                </a:solidFill>
              </a:rPr>
              <a:t>A, B, F, I, H, D, E, G, J, C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70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04800" y="5736848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Parenthesis Notation: 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(A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82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04800" y="5736848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Parenthesis Notation: 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(A (B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99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04800" y="5736848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Parenthesis Notation: 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(A (B (F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10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04800" y="5736848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Parenthesis Notation: 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(A (B (F (G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6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04800" y="5736848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Parenthesis Notation: 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(A (B (F (G (C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95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04800" y="5736848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Parenthesis Notation: 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(A (B (F (G (C C)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51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04800" y="5736848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Parenthesis Notation: 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(A (B (F (G (C C) (J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90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04800" y="5736848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Parenthesis Notation: 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(A (B (F (G (C C) (J J)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29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04800" y="5736848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Parenthesis Notation: 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(A (B (F (G (C C) (J J) G)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41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3247104" y="1295400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335651" y="3113698"/>
            <a:ext cx="912249" cy="158299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26351" y="1223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49870" y="1191490"/>
            <a:ext cx="0" cy="19050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991100" y="3096490"/>
            <a:ext cx="1104900" cy="167640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64226" y="3128689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91100" y="1223689"/>
            <a:ext cx="0" cy="18728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4991100" y="3124201"/>
            <a:ext cx="1790700" cy="44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096000" y="3128689"/>
            <a:ext cx="838200" cy="15680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212201" y="3121315"/>
            <a:ext cx="778899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24100" y="4696690"/>
            <a:ext cx="1905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247900" y="3197515"/>
            <a:ext cx="931300" cy="157537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935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E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030851" y="2823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D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2939844" y="918889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4686300" y="27916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F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4694904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B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848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I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19431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H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791200" y="439189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J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629400" y="2808898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G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6629400" y="91440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3200" b="1" dirty="0" smtClean="0"/>
              <a:t>C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003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1/20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33900" y="3048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2/19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673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3/18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86600" y="228600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4/9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329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5/6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4901625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7/8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305300" y="4901625"/>
            <a:ext cx="127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10/17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3000" y="49016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11/16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04800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12/15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017149" y="2286000"/>
            <a:ext cx="125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13/14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04800" y="5736848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Parenthesis Notation: 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(A (B (F (G (C C) (J J) G) (I (H (D (E E) D) H) I) F) B) A)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36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3865</TotalTime>
  <Words>1358</Words>
  <Application>Microsoft Office PowerPoint</Application>
  <PresentationFormat>On-screen Show (4:3)</PresentationFormat>
  <Paragraphs>1033</Paragraphs>
  <Slides>55</Slides>
  <Notes>55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Kruskal’s Algorithm Minimum Spanning Trees</dc:title>
  <dc:creator>Maui</dc:creator>
  <cp:lastModifiedBy>Maui</cp:lastModifiedBy>
  <cp:revision>55</cp:revision>
  <dcterms:created xsi:type="dcterms:W3CDTF">2014-05-20T00:27:59Z</dcterms:created>
  <dcterms:modified xsi:type="dcterms:W3CDTF">2014-06-11T17:05:29Z</dcterms:modified>
</cp:coreProperties>
</file>