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70" r:id="rId3"/>
    <p:sldId id="257" r:id="rId4"/>
    <p:sldId id="269" r:id="rId5"/>
    <p:sldId id="268" r:id="rId6"/>
    <p:sldId id="271" r:id="rId7"/>
    <p:sldId id="262" r:id="rId8"/>
    <p:sldId id="267" r:id="rId9"/>
    <p:sldId id="265" r:id="rId10"/>
    <p:sldId id="272" r:id="rId11"/>
    <p:sldId id="273" r:id="rId12"/>
    <p:sldId id="264" r:id="rId13"/>
    <p:sldId id="274" r:id="rId14"/>
    <p:sldId id="275" r:id="rId15"/>
    <p:sldId id="266" r:id="rId16"/>
    <p:sldId id="276" r:id="rId17"/>
    <p:sldId id="277" r:id="rId1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792" y="-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94D81-8C5C-416E-B458-66B77B99D685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9ED03E-293C-41E7-AB8B-B6BE59B7D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35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ED03E-293C-41E7-AB8B-B6BE59B7DA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1942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ED03E-293C-41E7-AB8B-B6BE59B7DA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411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ED03E-293C-41E7-AB8B-B6BE59B7DA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4697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ED03E-293C-41E7-AB8B-B6BE59B7DA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133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ED03E-293C-41E7-AB8B-B6BE59B7DA3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873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ED03E-293C-41E7-AB8B-B6BE59B7DA3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1952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ED03E-293C-41E7-AB8B-B6BE59B7DA3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6959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ED03E-293C-41E7-AB8B-B6BE59B7DA3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5611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ED03E-293C-41E7-AB8B-B6BE59B7DA3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9308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ED03E-293C-41E7-AB8B-B6BE59B7DA3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4389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ED03E-293C-41E7-AB8B-B6BE59B7DA3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0578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ED03E-293C-41E7-AB8B-B6BE59B7DA3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984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ED03E-293C-41E7-AB8B-B6BE59B7DA3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7529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ED03E-293C-41E7-AB8B-B6BE59B7DA3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9736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ED03E-293C-41E7-AB8B-B6BE59B7DA3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5844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ED03E-293C-41E7-AB8B-B6BE59B7DA3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594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ED03E-293C-41E7-AB8B-B6BE59B7DA3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460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9933B-FAB4-4E9C-88B8-B0D96CCCB2B4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C9CC0-4E64-485B-879B-9BD616033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619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9933B-FAB4-4E9C-88B8-B0D96CCCB2B4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C9CC0-4E64-485B-879B-9BD616033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450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9933B-FAB4-4E9C-88B8-B0D96CCCB2B4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C9CC0-4E64-485B-879B-9BD616033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920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9933B-FAB4-4E9C-88B8-B0D96CCCB2B4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C9CC0-4E64-485B-879B-9BD616033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726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9933B-FAB4-4E9C-88B8-B0D96CCCB2B4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C9CC0-4E64-485B-879B-9BD616033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681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9933B-FAB4-4E9C-88B8-B0D96CCCB2B4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C9CC0-4E64-485B-879B-9BD616033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05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9933B-FAB4-4E9C-88B8-B0D96CCCB2B4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C9CC0-4E64-485B-879B-9BD616033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05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9933B-FAB4-4E9C-88B8-B0D96CCCB2B4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C9CC0-4E64-485B-879B-9BD616033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69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9933B-FAB4-4E9C-88B8-B0D96CCCB2B4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C9CC0-4E64-485B-879B-9BD616033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820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9933B-FAB4-4E9C-88B8-B0D96CCCB2B4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C9CC0-4E64-485B-879B-9BD616033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002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9933B-FAB4-4E9C-88B8-B0D96CCCB2B4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C9CC0-4E64-485B-879B-9BD616033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555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9933B-FAB4-4E9C-88B8-B0D96CCCB2B4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6C9CC0-4E64-485B-879B-9BD6160335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931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26431"/>
            <a:ext cx="7772400" cy="1102519"/>
          </a:xfrm>
        </p:spPr>
        <p:txBody>
          <a:bodyPr/>
          <a:lstStyle/>
          <a:p>
            <a:r>
              <a:rPr lang="en-US" dirty="0" smtClean="0"/>
              <a:t>Java Array </a:t>
            </a:r>
            <a:r>
              <a:rPr lang="en-US" dirty="0" err="1" smtClean="0"/>
              <a:t>vs</a:t>
            </a:r>
            <a:r>
              <a:rPr lang="en-US" dirty="0" smtClean="0"/>
              <a:t> </a:t>
            </a:r>
            <a:r>
              <a:rPr lang="en-US" dirty="0" err="1" smtClean="0"/>
              <a:t>ArrayList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9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2438400" y="704850"/>
            <a:ext cx="3200400" cy="3695700"/>
          </a:xfrm>
          <a:prstGeom prst="roundRect">
            <a:avLst>
              <a:gd name="adj" fmla="val 5102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5715000" y="704850"/>
            <a:ext cx="3200400" cy="3695700"/>
          </a:xfrm>
          <a:prstGeom prst="roundRect">
            <a:avLst>
              <a:gd name="adj" fmla="val 5102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5715000" y="361950"/>
            <a:ext cx="3200400" cy="685800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/>
              <a:t>ArrayList</a:t>
            </a:r>
            <a:endParaRPr lang="en-US" sz="36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2438400" y="361950"/>
            <a:ext cx="3200400" cy="685800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Array</a:t>
            </a:r>
            <a:endParaRPr lang="en-US" sz="3600" b="1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2071506"/>
              </p:ext>
            </p:extLst>
          </p:nvPr>
        </p:nvGraphicFramePr>
        <p:xfrm>
          <a:off x="152400" y="1276350"/>
          <a:ext cx="8686800" cy="3657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09800"/>
                <a:gridCol w="3276600"/>
                <a:gridCol w="3200400"/>
              </a:tblGrid>
              <a:tr h="841248">
                <a:tc>
                  <a:txBody>
                    <a:bodyPr/>
                    <a:lstStyle/>
                    <a:p>
                      <a:pPr algn="l"/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</a:tr>
              <a:tr h="841248">
                <a:tc>
                  <a:txBody>
                    <a:bodyPr/>
                    <a:lstStyle/>
                    <a:p>
                      <a:pPr algn="l"/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</a:tr>
              <a:tr h="1133856">
                <a:tc>
                  <a:txBody>
                    <a:bodyPr/>
                    <a:lstStyle/>
                    <a:p>
                      <a:pPr algn="l"/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</a:tr>
              <a:tr h="841248">
                <a:tc>
                  <a:txBody>
                    <a:bodyPr/>
                    <a:lstStyle/>
                    <a:p>
                      <a:pPr algn="l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324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2438400" y="704850"/>
            <a:ext cx="3200400" cy="3695700"/>
          </a:xfrm>
          <a:prstGeom prst="roundRect">
            <a:avLst>
              <a:gd name="adj" fmla="val 5102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5715000" y="704850"/>
            <a:ext cx="3200400" cy="3695700"/>
          </a:xfrm>
          <a:prstGeom prst="roundRect">
            <a:avLst>
              <a:gd name="adj" fmla="val 5102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5715000" y="361950"/>
            <a:ext cx="3200400" cy="685800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/>
              <a:t>ArrayList</a:t>
            </a:r>
            <a:endParaRPr lang="en-US" sz="36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2438400" y="361950"/>
            <a:ext cx="3200400" cy="685800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Array</a:t>
            </a:r>
            <a:endParaRPr lang="en-US" sz="3600" b="1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1248204"/>
              </p:ext>
            </p:extLst>
          </p:nvPr>
        </p:nvGraphicFramePr>
        <p:xfrm>
          <a:off x="152400" y="1276350"/>
          <a:ext cx="8686800" cy="3657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09800"/>
                <a:gridCol w="3276600"/>
                <a:gridCol w="3200400"/>
              </a:tblGrid>
              <a:tr h="841248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Length: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Fixed Length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Variable Length</a:t>
                      </a:r>
                      <a:endParaRPr lang="en-US" sz="2800" dirty="0"/>
                    </a:p>
                  </a:txBody>
                  <a:tcPr anchor="ctr"/>
                </a:tc>
              </a:tr>
              <a:tr h="841248">
                <a:tc>
                  <a:txBody>
                    <a:bodyPr/>
                    <a:lstStyle/>
                    <a:p>
                      <a:pPr algn="l"/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</a:tr>
              <a:tr h="1133856">
                <a:tc>
                  <a:txBody>
                    <a:bodyPr/>
                    <a:lstStyle/>
                    <a:p>
                      <a:pPr algn="l"/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</a:tr>
              <a:tr h="841248">
                <a:tc>
                  <a:txBody>
                    <a:bodyPr/>
                    <a:lstStyle/>
                    <a:p>
                      <a:pPr algn="l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3" name="Rounded Rectangle 22"/>
          <p:cNvSpPr/>
          <p:nvPr/>
        </p:nvSpPr>
        <p:spPr>
          <a:xfrm>
            <a:off x="130628" y="1208858"/>
            <a:ext cx="8763000" cy="831273"/>
          </a:xfrm>
          <a:prstGeom prst="roundRect">
            <a:avLst>
              <a:gd name="adj" fmla="val 10318"/>
            </a:avLst>
          </a:prstGeom>
          <a:solidFill>
            <a:schemeClr val="accent2">
              <a:lumMod val="40000"/>
              <a:lumOff val="60000"/>
              <a:alpha val="2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23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2438400" y="704850"/>
            <a:ext cx="3200400" cy="3695700"/>
          </a:xfrm>
          <a:prstGeom prst="roundRect">
            <a:avLst>
              <a:gd name="adj" fmla="val 5102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5715000" y="704850"/>
            <a:ext cx="3200400" cy="3695700"/>
          </a:xfrm>
          <a:prstGeom prst="roundRect">
            <a:avLst>
              <a:gd name="adj" fmla="val 5102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5715000" y="361950"/>
            <a:ext cx="3200400" cy="685800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/>
              <a:t>ArrayList</a:t>
            </a:r>
            <a:endParaRPr lang="en-US" sz="36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2438400" y="361950"/>
            <a:ext cx="3200400" cy="685800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Array</a:t>
            </a:r>
            <a:endParaRPr lang="en-US" sz="3600" b="1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4945916"/>
              </p:ext>
            </p:extLst>
          </p:nvPr>
        </p:nvGraphicFramePr>
        <p:xfrm>
          <a:off x="152400" y="1276350"/>
          <a:ext cx="8686800" cy="3657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09800"/>
                <a:gridCol w="3276600"/>
                <a:gridCol w="3200400"/>
              </a:tblGrid>
              <a:tr h="841248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Length: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Fixed Length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Variable Length</a:t>
                      </a:r>
                      <a:endParaRPr lang="en-US" sz="2800" dirty="0"/>
                    </a:p>
                  </a:txBody>
                  <a:tcPr anchor="ctr"/>
                </a:tc>
              </a:tr>
              <a:tr h="841248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Data Types: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Primitives, Objects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Objects, Generics</a:t>
                      </a:r>
                      <a:endParaRPr lang="en-US" sz="2800" dirty="0"/>
                    </a:p>
                  </a:txBody>
                  <a:tcPr anchor="ctr"/>
                </a:tc>
              </a:tr>
              <a:tr h="1133856">
                <a:tc>
                  <a:txBody>
                    <a:bodyPr/>
                    <a:lstStyle/>
                    <a:p>
                      <a:pPr algn="l"/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</a:tr>
              <a:tr h="841248">
                <a:tc>
                  <a:txBody>
                    <a:bodyPr/>
                    <a:lstStyle/>
                    <a:p>
                      <a:pPr algn="l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1" name="Rounded Rectangle 20"/>
          <p:cNvSpPr/>
          <p:nvPr/>
        </p:nvSpPr>
        <p:spPr>
          <a:xfrm>
            <a:off x="130628" y="2151957"/>
            <a:ext cx="8763000" cy="831273"/>
          </a:xfrm>
          <a:prstGeom prst="roundRect">
            <a:avLst>
              <a:gd name="adj" fmla="val 10318"/>
            </a:avLst>
          </a:prstGeom>
          <a:solidFill>
            <a:srgbClr val="FFFF00">
              <a:alpha val="15000"/>
            </a:srgb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130628" y="1208858"/>
            <a:ext cx="8763000" cy="831273"/>
          </a:xfrm>
          <a:prstGeom prst="roundRect">
            <a:avLst>
              <a:gd name="adj" fmla="val 10318"/>
            </a:avLst>
          </a:prstGeom>
          <a:solidFill>
            <a:schemeClr val="accent2">
              <a:lumMod val="40000"/>
              <a:lumOff val="60000"/>
              <a:alpha val="2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08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2438400" y="704850"/>
            <a:ext cx="3200400" cy="3695700"/>
          </a:xfrm>
          <a:prstGeom prst="roundRect">
            <a:avLst>
              <a:gd name="adj" fmla="val 5102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5715000" y="704850"/>
            <a:ext cx="3200400" cy="3695700"/>
          </a:xfrm>
          <a:prstGeom prst="roundRect">
            <a:avLst>
              <a:gd name="adj" fmla="val 5102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5715000" y="361950"/>
            <a:ext cx="3200400" cy="685800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/>
              <a:t>ArrayList</a:t>
            </a:r>
            <a:endParaRPr lang="en-US" sz="36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2438400" y="361950"/>
            <a:ext cx="3200400" cy="685800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Array</a:t>
            </a:r>
            <a:endParaRPr lang="en-US" sz="3600" b="1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16058"/>
              </p:ext>
            </p:extLst>
          </p:nvPr>
        </p:nvGraphicFramePr>
        <p:xfrm>
          <a:off x="152400" y="1276350"/>
          <a:ext cx="8686800" cy="3657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09800"/>
                <a:gridCol w="3276600"/>
                <a:gridCol w="3200400"/>
              </a:tblGrid>
              <a:tr h="841248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Length: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Fixed Length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Variable Length</a:t>
                      </a:r>
                      <a:endParaRPr lang="en-US" sz="2800" dirty="0"/>
                    </a:p>
                  </a:txBody>
                  <a:tcPr anchor="ctr"/>
                </a:tc>
              </a:tr>
              <a:tr h="841248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Data Types: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Primitives, Objects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Objects, Generics</a:t>
                      </a:r>
                      <a:endParaRPr lang="en-US" sz="2800" dirty="0"/>
                    </a:p>
                  </a:txBody>
                  <a:tcPr anchor="ctr"/>
                </a:tc>
              </a:tr>
              <a:tr h="1133856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Performance: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Get and Insert</a:t>
                      </a:r>
                      <a:r>
                        <a:rPr lang="en-US" sz="2800" baseline="0" dirty="0" smtClean="0"/>
                        <a:t> in O(1)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Get and Insert</a:t>
                      </a:r>
                      <a:r>
                        <a:rPr lang="en-US" sz="2800" baseline="0" dirty="0" smtClean="0"/>
                        <a:t> in O(1)</a:t>
                      </a:r>
                      <a:endParaRPr lang="en-US" sz="2800" dirty="0"/>
                    </a:p>
                  </a:txBody>
                  <a:tcPr anchor="ctr"/>
                </a:tc>
              </a:tr>
              <a:tr h="841248">
                <a:tc>
                  <a:txBody>
                    <a:bodyPr/>
                    <a:lstStyle/>
                    <a:p>
                      <a:pPr algn="l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0" name="Rounded Rectangle 19"/>
          <p:cNvSpPr/>
          <p:nvPr/>
        </p:nvSpPr>
        <p:spPr>
          <a:xfrm>
            <a:off x="130628" y="3089910"/>
            <a:ext cx="8763000" cy="1005840"/>
          </a:xfrm>
          <a:prstGeom prst="roundRect">
            <a:avLst>
              <a:gd name="adj" fmla="val 10318"/>
            </a:avLst>
          </a:prstGeom>
          <a:solidFill>
            <a:schemeClr val="accent2">
              <a:lumMod val="40000"/>
              <a:lumOff val="60000"/>
              <a:alpha val="2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130628" y="2151957"/>
            <a:ext cx="8763000" cy="831273"/>
          </a:xfrm>
          <a:prstGeom prst="roundRect">
            <a:avLst>
              <a:gd name="adj" fmla="val 10318"/>
            </a:avLst>
          </a:prstGeom>
          <a:solidFill>
            <a:srgbClr val="FFFF00">
              <a:alpha val="15000"/>
            </a:srgb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130628" y="1208858"/>
            <a:ext cx="8763000" cy="831273"/>
          </a:xfrm>
          <a:prstGeom prst="roundRect">
            <a:avLst>
              <a:gd name="adj" fmla="val 10318"/>
            </a:avLst>
          </a:prstGeom>
          <a:solidFill>
            <a:schemeClr val="accent2">
              <a:lumMod val="40000"/>
              <a:lumOff val="60000"/>
              <a:alpha val="2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5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19050"/>
            <a:ext cx="8458200" cy="857250"/>
          </a:xfrm>
        </p:spPr>
        <p:txBody>
          <a:bodyPr/>
          <a:lstStyle/>
          <a:p>
            <a:pPr algn="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Create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590550"/>
            <a:ext cx="8229600" cy="4343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/>
              <a:t>i</a:t>
            </a:r>
            <a:r>
              <a:rPr lang="en-US" dirty="0" err="1" smtClean="0"/>
              <a:t>nt</a:t>
            </a:r>
            <a:r>
              <a:rPr lang="en-US" dirty="0" smtClean="0"/>
              <a:t>[] </a:t>
            </a:r>
            <a:r>
              <a:rPr lang="en-US" dirty="0" err="1" smtClean="0"/>
              <a:t>myArray</a:t>
            </a:r>
            <a:r>
              <a:rPr lang="en-US" dirty="0" smtClean="0"/>
              <a:t> = new </a:t>
            </a:r>
            <a:r>
              <a:rPr lang="en-US" dirty="0" err="1" smtClean="0"/>
              <a:t>int</a:t>
            </a:r>
            <a:r>
              <a:rPr lang="en-US" dirty="0" smtClean="0"/>
              <a:t>[10];</a:t>
            </a:r>
          </a:p>
          <a:p>
            <a:pPr marL="0" indent="0">
              <a:buNone/>
            </a:pPr>
            <a:r>
              <a:rPr lang="en-US" dirty="0" err="1"/>
              <a:t>i</a:t>
            </a:r>
            <a:r>
              <a:rPr lang="en-US" dirty="0" err="1" smtClean="0"/>
              <a:t>nt</a:t>
            </a:r>
            <a:r>
              <a:rPr lang="en-US" dirty="0" smtClean="0"/>
              <a:t>[] </a:t>
            </a:r>
            <a:r>
              <a:rPr lang="en-US" dirty="0" err="1" smtClean="0"/>
              <a:t>myArray</a:t>
            </a:r>
            <a:r>
              <a:rPr lang="en-US" dirty="0" smtClean="0"/>
              <a:t> = {1, 2, 3, 4, 5, 6, 7, 8, 9, 10};</a:t>
            </a:r>
          </a:p>
          <a:p>
            <a:pPr marL="0" indent="0">
              <a:buNone/>
            </a:pPr>
            <a:r>
              <a:rPr lang="en-US" dirty="0" smtClean="0"/>
              <a:t>Dog[] dogs = new Dog[25];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ArrayList</a:t>
            </a:r>
            <a:r>
              <a:rPr lang="en-US" dirty="0" smtClean="0"/>
              <a:t>&lt;Integer&gt; </a:t>
            </a:r>
            <a:r>
              <a:rPr lang="en-US" dirty="0" err="1" smtClean="0"/>
              <a:t>myList</a:t>
            </a:r>
            <a:r>
              <a:rPr lang="en-US" dirty="0" smtClean="0"/>
              <a:t> = new </a:t>
            </a:r>
            <a:r>
              <a:rPr lang="en-US" dirty="0" err="1" smtClean="0"/>
              <a:t>ArrayList</a:t>
            </a:r>
            <a:r>
              <a:rPr lang="en-US" dirty="0" smtClean="0"/>
              <a:t>&lt;&gt;();</a:t>
            </a:r>
          </a:p>
          <a:p>
            <a:pPr marL="0" indent="0">
              <a:buNone/>
            </a:pPr>
            <a:r>
              <a:rPr lang="en-US" dirty="0" err="1" smtClean="0"/>
              <a:t>ArrayList</a:t>
            </a:r>
            <a:r>
              <a:rPr lang="en-US" dirty="0" smtClean="0"/>
              <a:t>&lt;Cat&gt; cats = new </a:t>
            </a:r>
            <a:r>
              <a:rPr lang="en-US" dirty="0" err="1" smtClean="0"/>
              <a:t>ArrayList</a:t>
            </a:r>
            <a:r>
              <a:rPr lang="en-US" dirty="0" smtClean="0"/>
              <a:t>&lt;Cat&gt;();</a:t>
            </a:r>
          </a:p>
          <a:p>
            <a:pPr marL="0" indent="0">
              <a:buNone/>
            </a:pPr>
            <a:r>
              <a:rPr lang="en-US" dirty="0" err="1" smtClean="0"/>
              <a:t>ArrayList</a:t>
            </a:r>
            <a:r>
              <a:rPr lang="en-US" dirty="0" smtClean="0"/>
              <a:t>&lt;Cat&gt; cats = new </a:t>
            </a:r>
            <a:r>
              <a:rPr lang="en-US" dirty="0" err="1" smtClean="0"/>
              <a:t>ArrayList</a:t>
            </a:r>
            <a:r>
              <a:rPr lang="en-US" dirty="0" smtClean="0"/>
              <a:t>&lt;Cat&gt;(25);</a:t>
            </a:r>
          </a:p>
        </p:txBody>
      </p:sp>
      <p:sp>
        <p:nvSpPr>
          <p:cNvPr id="4" name="Rounded Rectangle 3"/>
          <p:cNvSpPr/>
          <p:nvPr/>
        </p:nvSpPr>
        <p:spPr>
          <a:xfrm rot="16200000">
            <a:off x="-952499" y="3600450"/>
            <a:ext cx="2438399" cy="533400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/>
              <a:t>ArrayList</a:t>
            </a:r>
            <a:endParaRPr lang="en-US" sz="3200" b="1" dirty="0"/>
          </a:p>
        </p:txBody>
      </p:sp>
      <p:sp>
        <p:nvSpPr>
          <p:cNvPr id="5" name="Rounded Rectangle 4"/>
          <p:cNvSpPr/>
          <p:nvPr/>
        </p:nvSpPr>
        <p:spPr>
          <a:xfrm rot="16200000">
            <a:off x="-952498" y="1009649"/>
            <a:ext cx="2438399" cy="533401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Array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762000" y="3105150"/>
            <a:ext cx="82296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62000" y="666749"/>
            <a:ext cx="8229600" cy="18287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02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19050"/>
            <a:ext cx="8458200" cy="857250"/>
          </a:xfrm>
        </p:spPr>
        <p:txBody>
          <a:bodyPr/>
          <a:lstStyle/>
          <a:p>
            <a:pPr algn="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Create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590550"/>
            <a:ext cx="8229600" cy="4343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/>
              <a:t>i</a:t>
            </a:r>
            <a:r>
              <a:rPr lang="en-US" dirty="0" err="1" smtClean="0"/>
              <a:t>nt</a:t>
            </a:r>
            <a:r>
              <a:rPr lang="en-US" dirty="0" smtClean="0"/>
              <a:t>[] </a:t>
            </a:r>
            <a:r>
              <a:rPr lang="en-US" dirty="0" err="1" smtClean="0"/>
              <a:t>myArray</a:t>
            </a:r>
            <a:r>
              <a:rPr lang="en-US" dirty="0" smtClean="0"/>
              <a:t> = new </a:t>
            </a:r>
            <a:r>
              <a:rPr lang="en-US" dirty="0" err="1" smtClean="0"/>
              <a:t>int</a:t>
            </a:r>
            <a:r>
              <a:rPr lang="en-US" dirty="0" smtClean="0"/>
              <a:t>[10];</a:t>
            </a:r>
          </a:p>
          <a:p>
            <a:pPr marL="0" indent="0">
              <a:buNone/>
            </a:pPr>
            <a:r>
              <a:rPr lang="en-US" dirty="0" err="1"/>
              <a:t>i</a:t>
            </a:r>
            <a:r>
              <a:rPr lang="en-US" dirty="0" err="1" smtClean="0"/>
              <a:t>nt</a:t>
            </a:r>
            <a:r>
              <a:rPr lang="en-US" dirty="0" smtClean="0"/>
              <a:t>[] </a:t>
            </a:r>
            <a:r>
              <a:rPr lang="en-US" dirty="0" err="1" smtClean="0"/>
              <a:t>myArray</a:t>
            </a:r>
            <a:r>
              <a:rPr lang="en-US" dirty="0" smtClean="0"/>
              <a:t> = {1, 2, 3, 4, 5, 6, 7, 8, 9, 10};</a:t>
            </a:r>
          </a:p>
          <a:p>
            <a:pPr marL="0" indent="0">
              <a:buNone/>
            </a:pPr>
            <a:r>
              <a:rPr lang="en-US" dirty="0" smtClean="0"/>
              <a:t>Dog[] dogs = new Dog[25];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ArrayList</a:t>
            </a:r>
            <a:r>
              <a:rPr lang="en-US" dirty="0" smtClean="0"/>
              <a:t>&lt;Integer&gt; </a:t>
            </a:r>
            <a:r>
              <a:rPr lang="en-US" dirty="0" err="1" smtClean="0"/>
              <a:t>myList</a:t>
            </a:r>
            <a:r>
              <a:rPr lang="en-US" dirty="0" smtClean="0"/>
              <a:t> = new </a:t>
            </a:r>
            <a:r>
              <a:rPr lang="en-US" dirty="0" err="1" smtClean="0"/>
              <a:t>ArrayList</a:t>
            </a:r>
            <a:r>
              <a:rPr lang="en-US" dirty="0" smtClean="0"/>
              <a:t>&lt;&gt;();</a:t>
            </a:r>
          </a:p>
          <a:p>
            <a:pPr marL="0" indent="0">
              <a:buNone/>
            </a:pPr>
            <a:r>
              <a:rPr lang="en-US" dirty="0" err="1" smtClean="0"/>
              <a:t>ArrayList</a:t>
            </a:r>
            <a:r>
              <a:rPr lang="en-US" dirty="0" smtClean="0"/>
              <a:t>&lt;Cat&gt; cats = new </a:t>
            </a:r>
            <a:r>
              <a:rPr lang="en-US" dirty="0" err="1" smtClean="0"/>
              <a:t>ArrayList</a:t>
            </a:r>
            <a:r>
              <a:rPr lang="en-US" dirty="0" smtClean="0"/>
              <a:t>&lt;Cat&gt;();</a:t>
            </a:r>
          </a:p>
          <a:p>
            <a:pPr marL="0" indent="0">
              <a:buNone/>
            </a:pPr>
            <a:r>
              <a:rPr lang="en-US" dirty="0" err="1" smtClean="0"/>
              <a:t>ArrayList</a:t>
            </a:r>
            <a:r>
              <a:rPr lang="en-US" dirty="0" smtClean="0"/>
              <a:t>&lt;Cat&gt; cats = new </a:t>
            </a:r>
            <a:r>
              <a:rPr lang="en-US" dirty="0" err="1" smtClean="0"/>
              <a:t>ArrayList</a:t>
            </a:r>
            <a:r>
              <a:rPr lang="en-US" dirty="0" smtClean="0"/>
              <a:t>&lt;Cat&gt;(25);</a:t>
            </a:r>
          </a:p>
        </p:txBody>
      </p:sp>
      <p:sp>
        <p:nvSpPr>
          <p:cNvPr id="4" name="Rounded Rectangle 3"/>
          <p:cNvSpPr/>
          <p:nvPr/>
        </p:nvSpPr>
        <p:spPr>
          <a:xfrm rot="16200000">
            <a:off x="-952499" y="3600450"/>
            <a:ext cx="2438399" cy="533400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/>
              <a:t>ArrayList</a:t>
            </a:r>
            <a:endParaRPr lang="en-US" sz="3200" b="1" dirty="0"/>
          </a:p>
        </p:txBody>
      </p:sp>
      <p:sp>
        <p:nvSpPr>
          <p:cNvPr id="5" name="Rounded Rectangle 4"/>
          <p:cNvSpPr/>
          <p:nvPr/>
        </p:nvSpPr>
        <p:spPr>
          <a:xfrm rot="16200000">
            <a:off x="-952498" y="1009649"/>
            <a:ext cx="2438399" cy="533401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Array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762000" y="3105150"/>
            <a:ext cx="82296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49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19050"/>
            <a:ext cx="8458200" cy="857250"/>
          </a:xfrm>
        </p:spPr>
        <p:txBody>
          <a:bodyPr/>
          <a:lstStyle/>
          <a:p>
            <a:pPr algn="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Create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590550"/>
            <a:ext cx="8229600" cy="4343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/>
              <a:t>i</a:t>
            </a:r>
            <a:r>
              <a:rPr lang="en-US" dirty="0" err="1" smtClean="0"/>
              <a:t>nt</a:t>
            </a:r>
            <a:r>
              <a:rPr lang="en-US" dirty="0" smtClean="0"/>
              <a:t>[] </a:t>
            </a:r>
            <a:r>
              <a:rPr lang="en-US" dirty="0" err="1" smtClean="0"/>
              <a:t>myArray</a:t>
            </a:r>
            <a:r>
              <a:rPr lang="en-US" dirty="0" smtClean="0"/>
              <a:t> = new </a:t>
            </a:r>
            <a:r>
              <a:rPr lang="en-US" dirty="0" err="1" smtClean="0"/>
              <a:t>int</a:t>
            </a:r>
            <a:r>
              <a:rPr lang="en-US" dirty="0" smtClean="0"/>
              <a:t>[10];</a:t>
            </a:r>
          </a:p>
          <a:p>
            <a:pPr marL="0" indent="0">
              <a:buNone/>
            </a:pPr>
            <a:r>
              <a:rPr lang="en-US" dirty="0" err="1"/>
              <a:t>i</a:t>
            </a:r>
            <a:r>
              <a:rPr lang="en-US" dirty="0" err="1" smtClean="0"/>
              <a:t>nt</a:t>
            </a:r>
            <a:r>
              <a:rPr lang="en-US" dirty="0" smtClean="0"/>
              <a:t>[] </a:t>
            </a:r>
            <a:r>
              <a:rPr lang="en-US" dirty="0" err="1" smtClean="0"/>
              <a:t>myArray</a:t>
            </a:r>
            <a:r>
              <a:rPr lang="en-US" dirty="0" smtClean="0"/>
              <a:t> = {1, 2, 3, 4, 5, 6, 7, 8, 9, 10};</a:t>
            </a:r>
          </a:p>
          <a:p>
            <a:pPr marL="0" indent="0">
              <a:buNone/>
            </a:pPr>
            <a:r>
              <a:rPr lang="en-US" dirty="0" smtClean="0"/>
              <a:t>Dog[] dogs = new Dog[25];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ArrayList</a:t>
            </a:r>
            <a:r>
              <a:rPr lang="en-US" dirty="0" smtClean="0"/>
              <a:t>&lt;Integer&gt; </a:t>
            </a:r>
            <a:r>
              <a:rPr lang="en-US" dirty="0" err="1" smtClean="0"/>
              <a:t>myList</a:t>
            </a:r>
            <a:r>
              <a:rPr lang="en-US" dirty="0" smtClean="0"/>
              <a:t> = new </a:t>
            </a:r>
            <a:r>
              <a:rPr lang="en-US" dirty="0" err="1" smtClean="0"/>
              <a:t>ArrayList</a:t>
            </a:r>
            <a:r>
              <a:rPr lang="en-US" dirty="0" smtClean="0"/>
              <a:t>&lt;&gt;();</a:t>
            </a:r>
          </a:p>
          <a:p>
            <a:pPr marL="0" indent="0">
              <a:buNone/>
            </a:pPr>
            <a:r>
              <a:rPr lang="en-US" dirty="0" err="1" smtClean="0"/>
              <a:t>ArrayList</a:t>
            </a:r>
            <a:r>
              <a:rPr lang="en-US" dirty="0" smtClean="0"/>
              <a:t>&lt;Cat&gt; cats = new </a:t>
            </a:r>
            <a:r>
              <a:rPr lang="en-US" dirty="0" err="1" smtClean="0"/>
              <a:t>ArrayList</a:t>
            </a:r>
            <a:r>
              <a:rPr lang="en-US" dirty="0" smtClean="0"/>
              <a:t>&lt;Cat&gt;();</a:t>
            </a:r>
          </a:p>
          <a:p>
            <a:pPr marL="0" indent="0">
              <a:buNone/>
            </a:pPr>
            <a:r>
              <a:rPr lang="en-US" dirty="0" err="1" smtClean="0"/>
              <a:t>ArrayList</a:t>
            </a:r>
            <a:r>
              <a:rPr lang="en-US" dirty="0" smtClean="0"/>
              <a:t>&lt;Cat&gt; cats = new </a:t>
            </a:r>
            <a:r>
              <a:rPr lang="en-US" dirty="0" err="1" smtClean="0"/>
              <a:t>ArrayList</a:t>
            </a:r>
            <a:r>
              <a:rPr lang="en-US" dirty="0" smtClean="0"/>
              <a:t>&lt;Cat&gt;(25);</a:t>
            </a:r>
          </a:p>
        </p:txBody>
      </p:sp>
      <p:sp>
        <p:nvSpPr>
          <p:cNvPr id="4" name="Rounded Rectangle 3"/>
          <p:cNvSpPr/>
          <p:nvPr/>
        </p:nvSpPr>
        <p:spPr>
          <a:xfrm rot="16200000">
            <a:off x="-952499" y="3600450"/>
            <a:ext cx="2438399" cy="533400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/>
              <a:t>ArrayList</a:t>
            </a:r>
            <a:endParaRPr lang="en-US" sz="3200" b="1" dirty="0"/>
          </a:p>
        </p:txBody>
      </p:sp>
      <p:sp>
        <p:nvSpPr>
          <p:cNvPr id="5" name="Rounded Rectangle 4"/>
          <p:cNvSpPr/>
          <p:nvPr/>
        </p:nvSpPr>
        <p:spPr>
          <a:xfrm rot="16200000">
            <a:off x="-952498" y="1009649"/>
            <a:ext cx="2438399" cy="533401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Array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60968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9050"/>
            <a:ext cx="8229600" cy="857250"/>
          </a:xfrm>
        </p:spPr>
        <p:txBody>
          <a:bodyPr/>
          <a:lstStyle/>
          <a:p>
            <a:pPr algn="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Insert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123950"/>
            <a:ext cx="8305800" cy="3124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myArray</a:t>
            </a:r>
            <a:r>
              <a:rPr lang="en-US" dirty="0" smtClean="0"/>
              <a:t>[3] = 7;	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			// sets item at index 3 equal to 7</a:t>
            </a:r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myList.add</a:t>
            </a:r>
            <a:r>
              <a:rPr lang="en-US" dirty="0" smtClean="0"/>
              <a:t>(7);	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// adds 7 to end of list</a:t>
            </a:r>
          </a:p>
        </p:txBody>
      </p:sp>
      <p:sp>
        <p:nvSpPr>
          <p:cNvPr id="4" name="Rounded Rectangle 3"/>
          <p:cNvSpPr/>
          <p:nvPr/>
        </p:nvSpPr>
        <p:spPr>
          <a:xfrm rot="16200000">
            <a:off x="-952499" y="3600450"/>
            <a:ext cx="2438399" cy="533400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/>
              <a:t>ArrayList</a:t>
            </a:r>
            <a:endParaRPr lang="en-US" sz="3200" b="1" dirty="0"/>
          </a:p>
        </p:txBody>
      </p:sp>
      <p:sp>
        <p:nvSpPr>
          <p:cNvPr id="5" name="Rounded Rectangle 4"/>
          <p:cNvSpPr/>
          <p:nvPr/>
        </p:nvSpPr>
        <p:spPr>
          <a:xfrm rot="16200000">
            <a:off x="-952498" y="1009649"/>
            <a:ext cx="2438399" cy="533401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Array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762000" y="3105150"/>
            <a:ext cx="82296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62000" y="713014"/>
            <a:ext cx="82296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56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9050"/>
            <a:ext cx="8229600" cy="857250"/>
          </a:xfrm>
        </p:spPr>
        <p:txBody>
          <a:bodyPr/>
          <a:lstStyle/>
          <a:p>
            <a:pPr algn="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Insert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123950"/>
            <a:ext cx="8305800" cy="3124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myArray</a:t>
            </a:r>
            <a:r>
              <a:rPr lang="en-US" dirty="0" smtClean="0"/>
              <a:t>[3] = 7;	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			// sets item at index 3 equal to 7</a:t>
            </a:r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myList.add</a:t>
            </a:r>
            <a:r>
              <a:rPr lang="en-US" dirty="0" smtClean="0"/>
              <a:t>(7);	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// adds 7 to end of list</a:t>
            </a:r>
          </a:p>
        </p:txBody>
      </p:sp>
      <p:sp>
        <p:nvSpPr>
          <p:cNvPr id="4" name="Rounded Rectangle 3"/>
          <p:cNvSpPr/>
          <p:nvPr/>
        </p:nvSpPr>
        <p:spPr>
          <a:xfrm rot="16200000">
            <a:off x="-952499" y="3600450"/>
            <a:ext cx="2438399" cy="533400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/>
              <a:t>ArrayList</a:t>
            </a:r>
            <a:endParaRPr lang="en-US" sz="3200" b="1" dirty="0"/>
          </a:p>
        </p:txBody>
      </p:sp>
      <p:sp>
        <p:nvSpPr>
          <p:cNvPr id="5" name="Rounded Rectangle 4"/>
          <p:cNvSpPr/>
          <p:nvPr/>
        </p:nvSpPr>
        <p:spPr>
          <a:xfrm rot="16200000">
            <a:off x="-952498" y="1009649"/>
            <a:ext cx="2438399" cy="533401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Array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762000" y="3105150"/>
            <a:ext cx="82296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49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9050"/>
            <a:ext cx="8229600" cy="857250"/>
          </a:xfrm>
        </p:spPr>
        <p:txBody>
          <a:bodyPr/>
          <a:lstStyle/>
          <a:p>
            <a:pPr algn="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Insert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123950"/>
            <a:ext cx="8305800" cy="3124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myArray</a:t>
            </a:r>
            <a:r>
              <a:rPr lang="en-US" dirty="0" smtClean="0"/>
              <a:t>[3] = 7;	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			// sets item at index 3 equal to 7</a:t>
            </a:r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myList.add</a:t>
            </a:r>
            <a:r>
              <a:rPr lang="en-US" dirty="0" smtClean="0"/>
              <a:t>(7);	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// adds 7 to end of list</a:t>
            </a:r>
          </a:p>
        </p:txBody>
      </p:sp>
      <p:sp>
        <p:nvSpPr>
          <p:cNvPr id="4" name="Rounded Rectangle 3"/>
          <p:cNvSpPr/>
          <p:nvPr/>
        </p:nvSpPr>
        <p:spPr>
          <a:xfrm rot="16200000">
            <a:off x="-952499" y="3600450"/>
            <a:ext cx="2438399" cy="533400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/>
              <a:t>ArrayList</a:t>
            </a:r>
            <a:endParaRPr lang="en-US" sz="3200" b="1" dirty="0"/>
          </a:p>
        </p:txBody>
      </p:sp>
      <p:sp>
        <p:nvSpPr>
          <p:cNvPr id="5" name="Rounded Rectangle 4"/>
          <p:cNvSpPr/>
          <p:nvPr/>
        </p:nvSpPr>
        <p:spPr>
          <a:xfrm rot="16200000">
            <a:off x="-952498" y="1009649"/>
            <a:ext cx="2438399" cy="533401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Array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23449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9050"/>
            <a:ext cx="8229600" cy="857250"/>
          </a:xfrm>
        </p:spPr>
        <p:txBody>
          <a:bodyPr/>
          <a:lstStyle/>
          <a:p>
            <a:pPr algn="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Get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00151"/>
            <a:ext cx="7467600" cy="3394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x</a:t>
            </a:r>
            <a:r>
              <a:rPr lang="en-US" dirty="0" smtClean="0"/>
              <a:t> = </a:t>
            </a:r>
            <a:r>
              <a:rPr lang="en-US" dirty="0" err="1" smtClean="0"/>
              <a:t>myArray</a:t>
            </a:r>
            <a:r>
              <a:rPr lang="en-US" dirty="0" smtClean="0"/>
              <a:t>[3];	  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// gets item at index 3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x</a:t>
            </a:r>
            <a:r>
              <a:rPr lang="en-US" dirty="0" smtClean="0"/>
              <a:t> = </a:t>
            </a:r>
            <a:r>
              <a:rPr lang="en-US" dirty="0" err="1" smtClean="0"/>
              <a:t>myList.get</a:t>
            </a:r>
            <a:r>
              <a:rPr lang="en-US" dirty="0" smtClean="0"/>
              <a:t>(3); 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// gets item at index 3</a:t>
            </a:r>
            <a:endParaRPr lang="en-US" dirty="0" smtClean="0"/>
          </a:p>
        </p:txBody>
      </p:sp>
      <p:sp>
        <p:nvSpPr>
          <p:cNvPr id="4" name="Rounded Rectangle 3"/>
          <p:cNvSpPr/>
          <p:nvPr/>
        </p:nvSpPr>
        <p:spPr>
          <a:xfrm rot="16200000">
            <a:off x="-952499" y="3600450"/>
            <a:ext cx="2438399" cy="533400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/>
              <a:t>ArrayList</a:t>
            </a:r>
            <a:endParaRPr lang="en-US" sz="3200" b="1" dirty="0"/>
          </a:p>
        </p:txBody>
      </p:sp>
      <p:sp>
        <p:nvSpPr>
          <p:cNvPr id="5" name="Rounded Rectangle 4"/>
          <p:cNvSpPr/>
          <p:nvPr/>
        </p:nvSpPr>
        <p:spPr>
          <a:xfrm rot="16200000">
            <a:off x="-952498" y="1009649"/>
            <a:ext cx="2438399" cy="533401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Array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762000" y="3105150"/>
            <a:ext cx="82296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38200" y="742950"/>
            <a:ext cx="82296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67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9050"/>
            <a:ext cx="8229600" cy="857250"/>
          </a:xfrm>
        </p:spPr>
        <p:txBody>
          <a:bodyPr/>
          <a:lstStyle/>
          <a:p>
            <a:pPr algn="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Get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00151"/>
            <a:ext cx="7467600" cy="3394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x</a:t>
            </a:r>
            <a:r>
              <a:rPr lang="en-US" dirty="0" smtClean="0"/>
              <a:t> = </a:t>
            </a:r>
            <a:r>
              <a:rPr lang="en-US" dirty="0" err="1" smtClean="0"/>
              <a:t>myArray</a:t>
            </a:r>
            <a:r>
              <a:rPr lang="en-US" dirty="0" smtClean="0"/>
              <a:t>[3];	  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// gets item at index 3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x</a:t>
            </a:r>
            <a:r>
              <a:rPr lang="en-US" dirty="0" smtClean="0"/>
              <a:t> = </a:t>
            </a:r>
            <a:r>
              <a:rPr lang="en-US" dirty="0" err="1" smtClean="0"/>
              <a:t>myList.get</a:t>
            </a:r>
            <a:r>
              <a:rPr lang="en-US" dirty="0" smtClean="0"/>
              <a:t>(3); 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// gets item at index 3</a:t>
            </a:r>
            <a:endParaRPr lang="en-US" dirty="0" smtClean="0"/>
          </a:p>
        </p:txBody>
      </p:sp>
      <p:sp>
        <p:nvSpPr>
          <p:cNvPr id="4" name="Rounded Rectangle 3"/>
          <p:cNvSpPr/>
          <p:nvPr/>
        </p:nvSpPr>
        <p:spPr>
          <a:xfrm rot="16200000">
            <a:off x="-952499" y="3600450"/>
            <a:ext cx="2438399" cy="533400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/>
              <a:t>ArrayList</a:t>
            </a:r>
            <a:endParaRPr lang="en-US" sz="3200" b="1" dirty="0"/>
          </a:p>
        </p:txBody>
      </p:sp>
      <p:sp>
        <p:nvSpPr>
          <p:cNvPr id="5" name="Rounded Rectangle 4"/>
          <p:cNvSpPr/>
          <p:nvPr/>
        </p:nvSpPr>
        <p:spPr>
          <a:xfrm rot="16200000">
            <a:off x="-952498" y="1009649"/>
            <a:ext cx="2438399" cy="533401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Array</a:t>
            </a:r>
            <a:endParaRPr lang="en-US" sz="3200" b="1" dirty="0"/>
          </a:p>
        </p:txBody>
      </p:sp>
      <p:sp>
        <p:nvSpPr>
          <p:cNvPr id="7" name="Rectangle 6"/>
          <p:cNvSpPr/>
          <p:nvPr/>
        </p:nvSpPr>
        <p:spPr>
          <a:xfrm>
            <a:off x="838200" y="3028950"/>
            <a:ext cx="82296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48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9050"/>
            <a:ext cx="8229600" cy="857250"/>
          </a:xfrm>
        </p:spPr>
        <p:txBody>
          <a:bodyPr/>
          <a:lstStyle/>
          <a:p>
            <a:pPr algn="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Get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00151"/>
            <a:ext cx="7467600" cy="3394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x</a:t>
            </a:r>
            <a:r>
              <a:rPr lang="en-US" dirty="0" smtClean="0"/>
              <a:t> = </a:t>
            </a:r>
            <a:r>
              <a:rPr lang="en-US" dirty="0" err="1" smtClean="0"/>
              <a:t>myArray</a:t>
            </a:r>
            <a:r>
              <a:rPr lang="en-US" dirty="0" smtClean="0"/>
              <a:t>[3];	  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// gets item at index 3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x</a:t>
            </a:r>
            <a:r>
              <a:rPr lang="en-US" dirty="0" smtClean="0"/>
              <a:t> = </a:t>
            </a:r>
            <a:r>
              <a:rPr lang="en-US" dirty="0" err="1" smtClean="0"/>
              <a:t>myList.get</a:t>
            </a:r>
            <a:r>
              <a:rPr lang="en-US" dirty="0" smtClean="0"/>
              <a:t>(3); 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// gets item at index 3</a:t>
            </a:r>
            <a:endParaRPr lang="en-US" dirty="0" smtClean="0"/>
          </a:p>
        </p:txBody>
      </p:sp>
      <p:sp>
        <p:nvSpPr>
          <p:cNvPr id="4" name="Rounded Rectangle 3"/>
          <p:cNvSpPr/>
          <p:nvPr/>
        </p:nvSpPr>
        <p:spPr>
          <a:xfrm rot="16200000">
            <a:off x="-952499" y="3600450"/>
            <a:ext cx="2438399" cy="533400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/>
              <a:t>ArrayList</a:t>
            </a:r>
            <a:endParaRPr lang="en-US" sz="3200" b="1" dirty="0"/>
          </a:p>
        </p:txBody>
      </p:sp>
      <p:sp>
        <p:nvSpPr>
          <p:cNvPr id="5" name="Rounded Rectangle 4"/>
          <p:cNvSpPr/>
          <p:nvPr/>
        </p:nvSpPr>
        <p:spPr>
          <a:xfrm rot="16200000">
            <a:off x="-952498" y="1009649"/>
            <a:ext cx="2438399" cy="533401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Array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90348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9050"/>
            <a:ext cx="8229600" cy="857250"/>
          </a:xfrm>
        </p:spPr>
        <p:txBody>
          <a:bodyPr/>
          <a:lstStyle/>
          <a:p>
            <a:pPr algn="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Length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00151"/>
            <a:ext cx="7467600" cy="3394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/>
              <a:t>len</a:t>
            </a:r>
            <a:r>
              <a:rPr lang="en-US" dirty="0" smtClean="0"/>
              <a:t> = </a:t>
            </a:r>
            <a:r>
              <a:rPr lang="en-US" dirty="0" err="1" smtClean="0"/>
              <a:t>myArray.length</a:t>
            </a:r>
            <a:r>
              <a:rPr lang="en-US" dirty="0" smtClean="0"/>
              <a:t>;	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// gets length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len</a:t>
            </a:r>
            <a:r>
              <a:rPr lang="en-US" dirty="0" smtClean="0"/>
              <a:t> = </a:t>
            </a:r>
            <a:r>
              <a:rPr lang="en-US" dirty="0" err="1" smtClean="0"/>
              <a:t>myList.size</a:t>
            </a:r>
            <a:r>
              <a:rPr lang="en-US" dirty="0" smtClean="0"/>
              <a:t>(); 	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// gets length</a:t>
            </a:r>
            <a:endParaRPr lang="en-US" dirty="0" smtClean="0"/>
          </a:p>
        </p:txBody>
      </p:sp>
      <p:sp>
        <p:nvSpPr>
          <p:cNvPr id="4" name="Rounded Rectangle 3"/>
          <p:cNvSpPr/>
          <p:nvPr/>
        </p:nvSpPr>
        <p:spPr>
          <a:xfrm rot="16200000">
            <a:off x="-952499" y="3600450"/>
            <a:ext cx="2438399" cy="533400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/>
              <a:t>ArrayList</a:t>
            </a:r>
            <a:endParaRPr lang="en-US" sz="3200" b="1" dirty="0"/>
          </a:p>
        </p:txBody>
      </p:sp>
      <p:sp>
        <p:nvSpPr>
          <p:cNvPr id="5" name="Rounded Rectangle 4"/>
          <p:cNvSpPr/>
          <p:nvPr/>
        </p:nvSpPr>
        <p:spPr>
          <a:xfrm rot="16200000">
            <a:off x="-952498" y="1009649"/>
            <a:ext cx="2438399" cy="533401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Array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762000" y="3105150"/>
            <a:ext cx="82296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38200" y="819150"/>
            <a:ext cx="82296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22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9050"/>
            <a:ext cx="8229600" cy="857250"/>
          </a:xfrm>
        </p:spPr>
        <p:txBody>
          <a:bodyPr/>
          <a:lstStyle/>
          <a:p>
            <a:pPr algn="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Length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00151"/>
            <a:ext cx="7467600" cy="3394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/>
              <a:t>len</a:t>
            </a:r>
            <a:r>
              <a:rPr lang="en-US" dirty="0" smtClean="0"/>
              <a:t> = </a:t>
            </a:r>
            <a:r>
              <a:rPr lang="en-US" dirty="0" err="1" smtClean="0"/>
              <a:t>myArray.length</a:t>
            </a:r>
            <a:r>
              <a:rPr lang="en-US" dirty="0" smtClean="0"/>
              <a:t>;	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// gets length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len</a:t>
            </a:r>
            <a:r>
              <a:rPr lang="en-US" dirty="0" smtClean="0"/>
              <a:t> = </a:t>
            </a:r>
            <a:r>
              <a:rPr lang="en-US" dirty="0" err="1" smtClean="0"/>
              <a:t>myList.size</a:t>
            </a:r>
            <a:r>
              <a:rPr lang="en-US" dirty="0" smtClean="0"/>
              <a:t>(); 	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// gets length</a:t>
            </a:r>
            <a:endParaRPr lang="en-US" dirty="0" smtClean="0"/>
          </a:p>
        </p:txBody>
      </p:sp>
      <p:sp>
        <p:nvSpPr>
          <p:cNvPr id="4" name="Rounded Rectangle 3"/>
          <p:cNvSpPr/>
          <p:nvPr/>
        </p:nvSpPr>
        <p:spPr>
          <a:xfrm rot="16200000">
            <a:off x="-952499" y="3600450"/>
            <a:ext cx="2438399" cy="533400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/>
              <a:t>ArrayList</a:t>
            </a:r>
            <a:endParaRPr lang="en-US" sz="3200" b="1" dirty="0"/>
          </a:p>
        </p:txBody>
      </p:sp>
      <p:sp>
        <p:nvSpPr>
          <p:cNvPr id="5" name="Rounded Rectangle 4"/>
          <p:cNvSpPr/>
          <p:nvPr/>
        </p:nvSpPr>
        <p:spPr>
          <a:xfrm rot="16200000">
            <a:off x="-952498" y="1009649"/>
            <a:ext cx="2438399" cy="533401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Array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762000" y="3105150"/>
            <a:ext cx="82296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9050"/>
            <a:ext cx="8229600" cy="857250"/>
          </a:xfrm>
        </p:spPr>
        <p:txBody>
          <a:bodyPr/>
          <a:lstStyle/>
          <a:p>
            <a:pPr algn="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Length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00151"/>
            <a:ext cx="7467600" cy="3394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/>
              <a:t>len</a:t>
            </a:r>
            <a:r>
              <a:rPr lang="en-US" dirty="0" smtClean="0"/>
              <a:t> = </a:t>
            </a:r>
            <a:r>
              <a:rPr lang="en-US" dirty="0" err="1" smtClean="0"/>
              <a:t>myArray.length</a:t>
            </a:r>
            <a:r>
              <a:rPr lang="en-US" dirty="0" smtClean="0"/>
              <a:t>;	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// gets length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len</a:t>
            </a:r>
            <a:r>
              <a:rPr lang="en-US" dirty="0" smtClean="0"/>
              <a:t> = </a:t>
            </a:r>
            <a:r>
              <a:rPr lang="en-US" dirty="0" err="1" smtClean="0"/>
              <a:t>myList.size</a:t>
            </a:r>
            <a:r>
              <a:rPr lang="en-US" dirty="0" smtClean="0"/>
              <a:t>(); 	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// </a:t>
            </a:r>
            <a:r>
              <a:rPr lang="en-US" smtClean="0">
                <a:solidFill>
                  <a:schemeClr val="accent1">
                    <a:lumMod val="75000"/>
                  </a:schemeClr>
                </a:solidFill>
              </a:rPr>
              <a:t>gets length</a:t>
            </a:r>
            <a:endParaRPr lang="en-US" dirty="0" smtClean="0"/>
          </a:p>
        </p:txBody>
      </p:sp>
      <p:sp>
        <p:nvSpPr>
          <p:cNvPr id="4" name="Rounded Rectangle 3"/>
          <p:cNvSpPr/>
          <p:nvPr/>
        </p:nvSpPr>
        <p:spPr>
          <a:xfrm rot="16200000">
            <a:off x="-952499" y="3600450"/>
            <a:ext cx="2438399" cy="533400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/>
              <a:t>ArrayList</a:t>
            </a:r>
            <a:endParaRPr lang="en-US" sz="3200" b="1" dirty="0"/>
          </a:p>
        </p:txBody>
      </p:sp>
      <p:sp>
        <p:nvSpPr>
          <p:cNvPr id="5" name="Rounded Rectangle 4"/>
          <p:cNvSpPr/>
          <p:nvPr/>
        </p:nvSpPr>
        <p:spPr>
          <a:xfrm rot="16200000">
            <a:off x="-952498" y="1009649"/>
            <a:ext cx="2438399" cy="533401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Array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252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637</TotalTime>
  <Words>340</Words>
  <Application>Microsoft Office PowerPoint</Application>
  <PresentationFormat>On-screen Show (16:9)</PresentationFormat>
  <Paragraphs>146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Java Array vs ArrayList</vt:lpstr>
      <vt:lpstr>PowerPoint Presentation</vt:lpstr>
      <vt:lpstr>PowerPoint Presentation</vt:lpstr>
      <vt:lpstr>PowerPoint Presentation</vt:lpstr>
      <vt:lpstr>PowerPoint Presentation</vt:lpstr>
      <vt:lpstr>Create</vt:lpstr>
      <vt:lpstr>Create</vt:lpstr>
      <vt:lpstr>Create</vt:lpstr>
      <vt:lpstr>Insert</vt:lpstr>
      <vt:lpstr>Insert</vt:lpstr>
      <vt:lpstr>Insert</vt:lpstr>
      <vt:lpstr>Get</vt:lpstr>
      <vt:lpstr>Get</vt:lpstr>
      <vt:lpstr>Get</vt:lpstr>
      <vt:lpstr>Length</vt:lpstr>
      <vt:lpstr>Length</vt:lpstr>
      <vt:lpstr>Length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Array vs ArrayList</dc:title>
  <dc:creator>Maui</dc:creator>
  <cp:lastModifiedBy>Maui</cp:lastModifiedBy>
  <cp:revision>15</cp:revision>
  <dcterms:created xsi:type="dcterms:W3CDTF">2015-01-16T18:40:19Z</dcterms:created>
  <dcterms:modified xsi:type="dcterms:W3CDTF">2015-01-17T05:17:37Z</dcterms:modified>
</cp:coreProperties>
</file>