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3" r:id="rId2"/>
    <p:sldId id="265" r:id="rId3"/>
    <p:sldId id="257" r:id="rId4"/>
    <p:sldId id="269" r:id="rId5"/>
    <p:sldId id="268" r:id="rId6"/>
    <p:sldId id="267" r:id="rId7"/>
    <p:sldId id="270" r:id="rId8"/>
    <p:sldId id="266" r:id="rId9"/>
    <p:sldId id="258" r:id="rId10"/>
    <p:sldId id="260" r:id="rId11"/>
    <p:sldId id="274" r:id="rId12"/>
    <p:sldId id="278" r:id="rId13"/>
    <p:sldId id="279" r:id="rId14"/>
    <p:sldId id="273" r:id="rId15"/>
    <p:sldId id="272" r:id="rId16"/>
    <p:sldId id="271" r:id="rId17"/>
    <p:sldId id="261" r:id="rId18"/>
    <p:sldId id="277" r:id="rId19"/>
    <p:sldId id="276" r:id="rId20"/>
    <p:sldId id="275" r:id="rId21"/>
    <p:sldId id="262" r:id="rId22"/>
    <p:sldId id="264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408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7A14D-CA9A-4E49-8740-BADB21ADB045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EF95B-1940-4B0F-95EB-93697AD29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4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99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43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8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08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2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45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04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9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10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91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05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98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6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33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62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65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EF95B-1940-4B0F-95EB-93697AD29A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6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43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2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2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4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32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24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0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9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7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E9903-E451-4910-9086-A75289D8705C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A1D29-DC75-4279-BDCD-CC0D2D005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9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Boolean Algebra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8800" b="1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Karnaugh</a:t>
            </a:r>
            <a:r>
              <a:rPr lang="en-US" sz="88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 </a:t>
            </a:r>
            <a:br>
              <a:rPr lang="en-US" sz="88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88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Maps</a:t>
            </a:r>
            <a:endParaRPr lang="en-US" sz="88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0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Karnaugh</a:t>
            </a:r>
            <a:r>
              <a:rPr lang="en-US" dirty="0" smtClean="0"/>
              <a:t>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dirty="0" smtClean="0"/>
              <a:t>Used to facilitate converting between Truth Tables and Boolean Expressions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Make deriving a Boolean Expression much easier because they are graphical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Map 2+ inputs to one output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050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900341"/>
              </p:ext>
            </p:extLst>
          </p:nvPr>
        </p:nvGraphicFramePr>
        <p:xfrm>
          <a:off x="304801" y="1428750"/>
          <a:ext cx="1904999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533400"/>
                <a:gridCol w="838200"/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Z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52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19681"/>
              </p:ext>
            </p:extLst>
          </p:nvPr>
        </p:nvGraphicFramePr>
        <p:xfrm>
          <a:off x="3657600" y="2190750"/>
          <a:ext cx="1828800" cy="1735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14400"/>
              </a:tblGrid>
              <a:tr h="867654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872011"/>
              </p:ext>
            </p:extLst>
          </p:nvPr>
        </p:nvGraphicFramePr>
        <p:xfrm>
          <a:off x="3657600" y="1581150"/>
          <a:ext cx="18288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9329"/>
              </p:ext>
            </p:extLst>
          </p:nvPr>
        </p:nvGraphicFramePr>
        <p:xfrm>
          <a:off x="3048000" y="2190750"/>
          <a:ext cx="609600" cy="1735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200400" y="17335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690" y="12763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17335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44900"/>
              </p:ext>
            </p:extLst>
          </p:nvPr>
        </p:nvGraphicFramePr>
        <p:xfrm>
          <a:off x="304801" y="1428750"/>
          <a:ext cx="1904999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533400"/>
                <a:gridCol w="838200"/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Z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6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347039"/>
              </p:ext>
            </p:extLst>
          </p:nvPr>
        </p:nvGraphicFramePr>
        <p:xfrm>
          <a:off x="3657600" y="2190750"/>
          <a:ext cx="1828800" cy="1735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144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0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979286"/>
              </p:ext>
            </p:extLst>
          </p:nvPr>
        </p:nvGraphicFramePr>
        <p:xfrm>
          <a:off x="3657600" y="1581150"/>
          <a:ext cx="18288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934151"/>
              </p:ext>
            </p:extLst>
          </p:nvPr>
        </p:nvGraphicFramePr>
        <p:xfrm>
          <a:off x="3048000" y="2190750"/>
          <a:ext cx="609600" cy="1735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200400" y="17335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690" y="12763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17335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729817"/>
              </p:ext>
            </p:extLst>
          </p:nvPr>
        </p:nvGraphicFramePr>
        <p:xfrm>
          <a:off x="304801" y="1428750"/>
          <a:ext cx="1904999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533400"/>
                <a:gridCol w="838200"/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Z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32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193305"/>
              </p:ext>
            </p:extLst>
          </p:nvPr>
        </p:nvGraphicFramePr>
        <p:xfrm>
          <a:off x="3657600" y="2190750"/>
          <a:ext cx="1828800" cy="1735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144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0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524438"/>
              </p:ext>
            </p:extLst>
          </p:nvPr>
        </p:nvGraphicFramePr>
        <p:xfrm>
          <a:off x="3657600" y="1581150"/>
          <a:ext cx="18288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641222"/>
              </p:ext>
            </p:extLst>
          </p:nvPr>
        </p:nvGraphicFramePr>
        <p:xfrm>
          <a:off x="3048000" y="2190750"/>
          <a:ext cx="609600" cy="1735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200400" y="17335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690" y="12763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17335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413832"/>
              </p:ext>
            </p:extLst>
          </p:nvPr>
        </p:nvGraphicFramePr>
        <p:xfrm>
          <a:off x="304801" y="1428750"/>
          <a:ext cx="1904999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533400"/>
                <a:gridCol w="838200"/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Z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703200" y="2318325"/>
            <a:ext cx="693250" cy="153153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7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208196"/>
              </p:ext>
            </p:extLst>
          </p:nvPr>
        </p:nvGraphicFramePr>
        <p:xfrm>
          <a:off x="3657600" y="2190750"/>
          <a:ext cx="1828800" cy="1735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144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0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22250"/>
              </p:ext>
            </p:extLst>
          </p:nvPr>
        </p:nvGraphicFramePr>
        <p:xfrm>
          <a:off x="3657600" y="1581150"/>
          <a:ext cx="18288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114170"/>
              </p:ext>
            </p:extLst>
          </p:nvPr>
        </p:nvGraphicFramePr>
        <p:xfrm>
          <a:off x="3048000" y="2190750"/>
          <a:ext cx="609600" cy="1735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200400" y="17335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690" y="12763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17335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866633"/>
              </p:ext>
            </p:extLst>
          </p:nvPr>
        </p:nvGraphicFramePr>
        <p:xfrm>
          <a:off x="304801" y="1428750"/>
          <a:ext cx="1904999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533400"/>
                <a:gridCol w="838200"/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Z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75625" y="3164058"/>
            <a:ext cx="1592750" cy="6858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703200" y="2318325"/>
            <a:ext cx="693250" cy="153153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62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543470"/>
              </p:ext>
            </p:extLst>
          </p:nvPr>
        </p:nvGraphicFramePr>
        <p:xfrm>
          <a:off x="3657600" y="2190750"/>
          <a:ext cx="1828800" cy="1735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/>
                <a:gridCol w="9144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0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1</a:t>
                      </a:r>
                      <a:endParaRPr lang="en-US" sz="4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032916"/>
              </p:ext>
            </p:extLst>
          </p:nvPr>
        </p:nvGraphicFramePr>
        <p:xfrm>
          <a:off x="3657600" y="1581150"/>
          <a:ext cx="182880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22142"/>
              </p:ext>
            </p:extLst>
          </p:nvPr>
        </p:nvGraphicFramePr>
        <p:xfrm>
          <a:off x="3048000" y="2190750"/>
          <a:ext cx="609600" cy="1735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  <a:tr h="8676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200400" y="17335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690" y="12763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173355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139874"/>
              </p:ext>
            </p:extLst>
          </p:nvPr>
        </p:nvGraphicFramePr>
        <p:xfrm>
          <a:off x="304801" y="1428750"/>
          <a:ext cx="1904999" cy="271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533400"/>
                <a:gridCol w="838200"/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Z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770037" y="1504950"/>
            <a:ext cx="1619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Z = </a:t>
            </a:r>
            <a:r>
              <a:rPr lang="en-US" sz="3200" dirty="0" smtClean="0">
                <a:solidFill>
                  <a:srgbClr val="00B050"/>
                </a:solidFill>
              </a:rPr>
              <a:t>A</a:t>
            </a:r>
            <a:r>
              <a:rPr lang="en-US" sz="3200" dirty="0" smtClean="0"/>
              <a:t> + </a:t>
            </a:r>
            <a:r>
              <a:rPr lang="en-US" sz="3200" dirty="0" smtClean="0">
                <a:solidFill>
                  <a:srgbClr val="00B0F0"/>
                </a:solidFill>
              </a:rPr>
              <a:t>B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75625" y="3164058"/>
            <a:ext cx="1592750" cy="6858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703200" y="2318325"/>
            <a:ext cx="693250" cy="153153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9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0"/>
            <a:ext cx="8839200" cy="8572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K-Map Process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49"/>
            <a:ext cx="8229600" cy="609601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dirty="0" smtClean="0"/>
              <a:t>Given </a:t>
            </a:r>
            <a:r>
              <a:rPr lang="en-US" sz="2400" dirty="0"/>
              <a:t>a </a:t>
            </a:r>
            <a:r>
              <a:rPr lang="en-US" sz="2400" dirty="0" err="1"/>
              <a:t>boolean</a:t>
            </a:r>
            <a:r>
              <a:rPr lang="en-US" sz="2400" dirty="0"/>
              <a:t> Truth </a:t>
            </a:r>
            <a:r>
              <a:rPr lang="en-US" sz="2400" dirty="0" smtClean="0"/>
              <a:t>Table of inputs and one output:</a:t>
            </a: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1809750"/>
            <a:ext cx="7848600" cy="3276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sz="2000" dirty="0" smtClean="0"/>
              <a:t>1. Sketch an empty K-Map</a:t>
            </a:r>
          </a:p>
          <a:p>
            <a:pPr lvl="1" indent="-342900">
              <a:spcBef>
                <a:spcPts val="600"/>
              </a:spcBef>
              <a:buFontTx/>
              <a:buChar char="-"/>
            </a:pPr>
            <a:r>
              <a:rPr lang="en-US" sz="1800" dirty="0" smtClean="0"/>
              <a:t>Inputs AB across top, and CD down left side</a:t>
            </a:r>
          </a:p>
          <a:p>
            <a:pPr lvl="1" indent="-342900">
              <a:spcBef>
                <a:spcPts val="600"/>
              </a:spcBef>
              <a:buFontTx/>
              <a:buChar char="-"/>
            </a:pPr>
            <a:r>
              <a:rPr lang="en-US" sz="1800" dirty="0" smtClean="0"/>
              <a:t>Cells ordered in Gray Code (adjacent cells differ by 1 bit)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dirty="0" smtClean="0"/>
              <a:t>2. Populate outputs into K-Map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dirty="0" smtClean="0"/>
              <a:t>3. Group 1’s using following rules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dirty="0" smtClean="0"/>
              <a:t>4. Derive Boolean Expression from groupings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458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841229"/>
              </p:ext>
            </p:extLst>
          </p:nvPr>
        </p:nvGraphicFramePr>
        <p:xfrm>
          <a:off x="353499" y="1200150"/>
          <a:ext cx="2008701" cy="36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58"/>
                <a:gridCol w="451958"/>
                <a:gridCol w="412130"/>
                <a:gridCol w="692655"/>
              </a:tblGrid>
              <a:tr h="4322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Z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578641"/>
              </p:ext>
            </p:extLst>
          </p:nvPr>
        </p:nvGraphicFramePr>
        <p:xfrm>
          <a:off x="3276600" y="2114550"/>
          <a:ext cx="2514600" cy="1278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179062"/>
              </p:ext>
            </p:extLst>
          </p:nvPr>
        </p:nvGraphicFramePr>
        <p:xfrm>
          <a:off x="3276600" y="1579098"/>
          <a:ext cx="25146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458000"/>
              </p:ext>
            </p:extLst>
          </p:nvPr>
        </p:nvGraphicFramePr>
        <p:xfrm>
          <a:off x="2667000" y="2114550"/>
          <a:ext cx="609600" cy="1278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2819400" y="16573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4690" y="1200150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90800" y="165735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59881"/>
              </p:ext>
            </p:extLst>
          </p:nvPr>
        </p:nvGraphicFramePr>
        <p:xfrm>
          <a:off x="353499" y="1200150"/>
          <a:ext cx="2008701" cy="36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58"/>
                <a:gridCol w="451958"/>
                <a:gridCol w="412130"/>
                <a:gridCol w="692655"/>
              </a:tblGrid>
              <a:tr h="4322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Z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7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766675"/>
              </p:ext>
            </p:extLst>
          </p:nvPr>
        </p:nvGraphicFramePr>
        <p:xfrm>
          <a:off x="3276600" y="2114550"/>
          <a:ext cx="2514600" cy="1278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0994"/>
              </p:ext>
            </p:extLst>
          </p:nvPr>
        </p:nvGraphicFramePr>
        <p:xfrm>
          <a:off x="3276600" y="1579098"/>
          <a:ext cx="25146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48532"/>
              </p:ext>
            </p:extLst>
          </p:nvPr>
        </p:nvGraphicFramePr>
        <p:xfrm>
          <a:off x="2667000" y="2114550"/>
          <a:ext cx="609600" cy="1278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2819400" y="16573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4690" y="1200150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90800" y="165735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118286"/>
              </p:ext>
            </p:extLst>
          </p:nvPr>
        </p:nvGraphicFramePr>
        <p:xfrm>
          <a:off x="353499" y="1200150"/>
          <a:ext cx="2008701" cy="36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58"/>
                <a:gridCol w="451958"/>
                <a:gridCol w="412130"/>
                <a:gridCol w="692655"/>
              </a:tblGrid>
              <a:tr h="4322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Z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10975" y="2173458"/>
            <a:ext cx="2438400" cy="5334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962400" y="2800350"/>
            <a:ext cx="1143000" cy="51610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36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526096"/>
              </p:ext>
            </p:extLst>
          </p:nvPr>
        </p:nvGraphicFramePr>
        <p:xfrm>
          <a:off x="3276600" y="2114550"/>
          <a:ext cx="2514600" cy="1278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69518"/>
              </p:ext>
            </p:extLst>
          </p:nvPr>
        </p:nvGraphicFramePr>
        <p:xfrm>
          <a:off x="3276600" y="1579098"/>
          <a:ext cx="25146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056131"/>
              </p:ext>
            </p:extLst>
          </p:nvPr>
        </p:nvGraphicFramePr>
        <p:xfrm>
          <a:off x="2667000" y="2114550"/>
          <a:ext cx="609600" cy="1278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2819400" y="16573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4690" y="1200150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90800" y="165735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45384"/>
              </p:ext>
            </p:extLst>
          </p:nvPr>
        </p:nvGraphicFramePr>
        <p:xfrm>
          <a:off x="353499" y="1200150"/>
          <a:ext cx="2008701" cy="36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58"/>
                <a:gridCol w="451958"/>
                <a:gridCol w="412130"/>
                <a:gridCol w="692655"/>
              </a:tblGrid>
              <a:tr h="4322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Z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10975" y="2173458"/>
            <a:ext cx="2438400" cy="5334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962400" y="2800350"/>
            <a:ext cx="1143000" cy="51610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228536" y="29893"/>
            <a:ext cx="2614818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400" b="1" dirty="0" smtClean="0">
                <a:solidFill>
                  <a:srgbClr val="FF0000">
                    <a:alpha val="50000"/>
                  </a:srgbClr>
                </a:solidFill>
              </a:rPr>
              <a:t>X</a:t>
            </a:r>
            <a:endParaRPr lang="en-US" sz="34400" b="1" dirty="0">
              <a:solidFill>
                <a:srgbClr val="FF0000">
                  <a:alpha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41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90283"/>
              </p:ext>
            </p:extLst>
          </p:nvPr>
        </p:nvGraphicFramePr>
        <p:xfrm>
          <a:off x="3276600" y="2114550"/>
          <a:ext cx="2514600" cy="1278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938654"/>
              </p:ext>
            </p:extLst>
          </p:nvPr>
        </p:nvGraphicFramePr>
        <p:xfrm>
          <a:off x="3276600" y="1579098"/>
          <a:ext cx="25146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72510"/>
              </p:ext>
            </p:extLst>
          </p:nvPr>
        </p:nvGraphicFramePr>
        <p:xfrm>
          <a:off x="2667000" y="2114550"/>
          <a:ext cx="609600" cy="1278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2819400" y="16573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4690" y="1200150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90800" y="165735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95576"/>
              </p:ext>
            </p:extLst>
          </p:nvPr>
        </p:nvGraphicFramePr>
        <p:xfrm>
          <a:off x="353499" y="1200150"/>
          <a:ext cx="2008701" cy="36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58"/>
                <a:gridCol w="451958"/>
                <a:gridCol w="412130"/>
                <a:gridCol w="692655"/>
              </a:tblGrid>
              <a:tr h="4322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Z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10975" y="2173458"/>
            <a:ext cx="2438400" cy="5334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962400" y="2173458"/>
            <a:ext cx="1143000" cy="11430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0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025832"/>
              </p:ext>
            </p:extLst>
          </p:nvPr>
        </p:nvGraphicFramePr>
        <p:xfrm>
          <a:off x="3276600" y="2114550"/>
          <a:ext cx="2514600" cy="1278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673043"/>
              </p:ext>
            </p:extLst>
          </p:nvPr>
        </p:nvGraphicFramePr>
        <p:xfrm>
          <a:off x="3276600" y="1579098"/>
          <a:ext cx="25146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194316"/>
              </p:ext>
            </p:extLst>
          </p:nvPr>
        </p:nvGraphicFramePr>
        <p:xfrm>
          <a:off x="2667000" y="2114550"/>
          <a:ext cx="609600" cy="1278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</a:tblGrid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63905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2819400" y="1657350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4690" y="1200150"/>
            <a:ext cx="588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90800" y="165735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5979"/>
              </p:ext>
            </p:extLst>
          </p:nvPr>
        </p:nvGraphicFramePr>
        <p:xfrm>
          <a:off x="353499" y="1200150"/>
          <a:ext cx="2008701" cy="3602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58"/>
                <a:gridCol w="451958"/>
                <a:gridCol w="412130"/>
                <a:gridCol w="692655"/>
              </a:tblGrid>
              <a:tr h="4322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Z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  <a:tr h="34601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705600" y="1535490"/>
            <a:ext cx="16017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Z = </a:t>
            </a:r>
            <a:r>
              <a:rPr lang="en-US" sz="3200" dirty="0" smtClean="0">
                <a:solidFill>
                  <a:srgbClr val="00B0F0"/>
                </a:solidFill>
              </a:rPr>
              <a:t>B</a:t>
            </a:r>
            <a:r>
              <a:rPr lang="en-US" sz="3200" dirty="0" smtClean="0"/>
              <a:t> + </a:t>
            </a:r>
            <a:r>
              <a:rPr lang="en-US" sz="3200" dirty="0" smtClean="0">
                <a:solidFill>
                  <a:srgbClr val="00B050"/>
                </a:solidFill>
              </a:rPr>
              <a:t>C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381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4381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81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10975" y="2173458"/>
            <a:ext cx="2438400" cy="5334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962400" y="2173458"/>
            <a:ext cx="1143000" cy="11430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979169" y="1789125"/>
            <a:ext cx="2286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5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0"/>
            <a:ext cx="8839200" cy="857250"/>
          </a:xfrm>
        </p:spPr>
        <p:txBody>
          <a:bodyPr>
            <a:normAutofit/>
          </a:bodyPr>
          <a:lstStyle/>
          <a:p>
            <a:r>
              <a:rPr lang="en-US" sz="4000" dirty="0"/>
              <a:t>Rules for Grouping </a:t>
            </a:r>
            <a:r>
              <a:rPr lang="en-US" sz="4000" dirty="0" smtClean="0"/>
              <a:t>cells </a:t>
            </a:r>
            <a:r>
              <a:rPr lang="en-US" sz="4000" dirty="0"/>
              <a:t>containing 1's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809999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/>
              <a:t>Groups must contain only 1 or X.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Groups </a:t>
            </a:r>
            <a:r>
              <a:rPr lang="en-US" dirty="0"/>
              <a:t>must contain 1, 2, 4, 8, 16 (2</a:t>
            </a:r>
            <a:r>
              <a:rPr lang="en-US" baseline="30000" dirty="0"/>
              <a:t>n</a:t>
            </a:r>
            <a:r>
              <a:rPr lang="en-US" dirty="0"/>
              <a:t>) cells.</a:t>
            </a:r>
          </a:p>
          <a:p>
            <a:pPr>
              <a:spcBef>
                <a:spcPts val="1200"/>
              </a:spcBef>
            </a:pPr>
            <a:r>
              <a:rPr lang="en-US" dirty="0"/>
              <a:t>Each cell containing a 1 must be in at least one group.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Groups </a:t>
            </a:r>
            <a:r>
              <a:rPr lang="en-US" dirty="0"/>
              <a:t>may be horizontal or vertical, but not diagonal.</a:t>
            </a:r>
          </a:p>
          <a:p>
            <a:pPr>
              <a:spcBef>
                <a:spcPts val="1200"/>
              </a:spcBef>
            </a:pPr>
            <a:r>
              <a:rPr lang="en-US" dirty="0"/>
              <a:t>Groups should be as large as possible.</a:t>
            </a:r>
          </a:p>
          <a:p>
            <a:pPr>
              <a:spcBef>
                <a:spcPts val="1200"/>
              </a:spcBef>
            </a:pPr>
            <a:r>
              <a:rPr lang="en-US" dirty="0"/>
              <a:t>There should be as few groups as possible.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Groups </a:t>
            </a:r>
            <a:r>
              <a:rPr lang="en-US" dirty="0"/>
              <a:t>may overlap.</a:t>
            </a:r>
          </a:p>
          <a:p>
            <a:pPr>
              <a:spcBef>
                <a:spcPts val="1200"/>
              </a:spcBef>
            </a:pPr>
            <a:r>
              <a:rPr lang="en-US" dirty="0"/>
              <a:t>Groups may wrap around the table. The </a:t>
            </a:r>
            <a:r>
              <a:rPr lang="en-US" dirty="0" smtClean="0"/>
              <a:t>left-most </a:t>
            </a:r>
            <a:r>
              <a:rPr lang="en-US" dirty="0"/>
              <a:t>cell in a row may be grouped with the </a:t>
            </a:r>
            <a:r>
              <a:rPr lang="en-US" dirty="0" smtClean="0"/>
              <a:t>right-most cell, </a:t>
            </a:r>
            <a:r>
              <a:rPr lang="en-US" dirty="0"/>
              <a:t>and the top cell in a column may be grouped with the bottom cell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994475"/>
              </p:ext>
            </p:extLst>
          </p:nvPr>
        </p:nvGraphicFramePr>
        <p:xfrm>
          <a:off x="304800" y="819150"/>
          <a:ext cx="2008700" cy="419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71"/>
                <a:gridCol w="336071"/>
                <a:gridCol w="306456"/>
                <a:gridCol w="344303"/>
                <a:gridCol w="685799"/>
              </a:tblGrid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Z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2857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857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2857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21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0543211"/>
              </p:ext>
            </p:extLst>
          </p:nvPr>
        </p:nvGraphicFramePr>
        <p:xfrm>
          <a:off x="3505200" y="1846152"/>
          <a:ext cx="2286000" cy="2344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503156"/>
              </p:ext>
            </p:extLst>
          </p:nvPr>
        </p:nvGraphicFramePr>
        <p:xfrm>
          <a:off x="3505200" y="1371660"/>
          <a:ext cx="228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048000" y="1388952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83290" y="1047750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AB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646184" y="1428750"/>
            <a:ext cx="47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CD</a:t>
            </a:r>
            <a:endParaRPr lang="en-US" sz="20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50940"/>
              </p:ext>
            </p:extLst>
          </p:nvPr>
        </p:nvGraphicFramePr>
        <p:xfrm>
          <a:off x="304800" y="819150"/>
          <a:ext cx="2008700" cy="419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71"/>
                <a:gridCol w="336071"/>
                <a:gridCol w="306456"/>
                <a:gridCol w="344303"/>
                <a:gridCol w="685799"/>
              </a:tblGrid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Z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2857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857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2857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12400" y="18230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07850" y="18992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930890"/>
              </p:ext>
            </p:extLst>
          </p:nvPr>
        </p:nvGraphicFramePr>
        <p:xfrm>
          <a:off x="2971800" y="1850616"/>
          <a:ext cx="533400" cy="2264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/>
              </a:tblGrid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19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413468"/>
              </p:ext>
            </p:extLst>
          </p:nvPr>
        </p:nvGraphicFramePr>
        <p:xfrm>
          <a:off x="3505200" y="1846152"/>
          <a:ext cx="2286000" cy="2344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471900"/>
              </p:ext>
            </p:extLst>
          </p:nvPr>
        </p:nvGraphicFramePr>
        <p:xfrm>
          <a:off x="3505200" y="1371660"/>
          <a:ext cx="228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048000" y="1388952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83290" y="1047750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AB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646184" y="1428750"/>
            <a:ext cx="47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CD</a:t>
            </a:r>
            <a:endParaRPr lang="en-US" sz="20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767530"/>
              </p:ext>
            </p:extLst>
          </p:nvPr>
        </p:nvGraphicFramePr>
        <p:xfrm>
          <a:off x="304800" y="819150"/>
          <a:ext cx="2008700" cy="419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71"/>
                <a:gridCol w="336071"/>
                <a:gridCol w="306456"/>
                <a:gridCol w="344303"/>
                <a:gridCol w="685799"/>
              </a:tblGrid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Z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2857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857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2857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14800" y="3630160"/>
            <a:ext cx="1066800" cy="5334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256137" y="1918810"/>
            <a:ext cx="762000" cy="10393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76600" y="1918810"/>
            <a:ext cx="762000" cy="10393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812400" y="18230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07850" y="18992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755646"/>
              </p:ext>
            </p:extLst>
          </p:nvPr>
        </p:nvGraphicFramePr>
        <p:xfrm>
          <a:off x="2971800" y="1850616"/>
          <a:ext cx="533400" cy="2264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/>
              </a:tblGrid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84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693530"/>
              </p:ext>
            </p:extLst>
          </p:nvPr>
        </p:nvGraphicFramePr>
        <p:xfrm>
          <a:off x="3505200" y="1846152"/>
          <a:ext cx="2286000" cy="2344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210850"/>
              </p:ext>
            </p:extLst>
          </p:nvPr>
        </p:nvGraphicFramePr>
        <p:xfrm>
          <a:off x="3505200" y="1371660"/>
          <a:ext cx="228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048000" y="1388952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83290" y="1047750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AB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646184" y="1428750"/>
            <a:ext cx="47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CD</a:t>
            </a:r>
            <a:endParaRPr lang="en-US" sz="20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504695"/>
              </p:ext>
            </p:extLst>
          </p:nvPr>
        </p:nvGraphicFramePr>
        <p:xfrm>
          <a:off x="304800" y="819150"/>
          <a:ext cx="2008700" cy="419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71"/>
                <a:gridCol w="336071"/>
                <a:gridCol w="306456"/>
                <a:gridCol w="344303"/>
                <a:gridCol w="685799"/>
              </a:tblGrid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Z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588033" y="1643955"/>
            <a:ext cx="20329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Z = </a:t>
            </a:r>
            <a:r>
              <a:rPr lang="en-US" sz="2800" dirty="0" smtClean="0">
                <a:solidFill>
                  <a:srgbClr val="00B050"/>
                </a:solidFill>
              </a:rPr>
              <a:t>BC</a:t>
            </a:r>
            <a:r>
              <a:rPr lang="en-US" sz="2800" dirty="0" smtClean="0"/>
              <a:t> + </a:t>
            </a:r>
            <a:r>
              <a:rPr lang="en-US" sz="2800" dirty="0" smtClean="0">
                <a:solidFill>
                  <a:srgbClr val="00B0F0"/>
                </a:solidFill>
              </a:rPr>
              <a:t>BCD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2857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857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2857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14800" y="3630160"/>
            <a:ext cx="1066800" cy="5334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256137" y="1918810"/>
            <a:ext cx="762000" cy="10393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76600" y="1918810"/>
            <a:ext cx="762000" cy="10393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812400" y="18230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07850" y="18992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787960"/>
              </p:ext>
            </p:extLst>
          </p:nvPr>
        </p:nvGraphicFramePr>
        <p:xfrm>
          <a:off x="2971800" y="1850616"/>
          <a:ext cx="533400" cy="2264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/>
              </a:tblGrid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7204050" y="1885950"/>
            <a:ext cx="1524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412025" y="1886952"/>
            <a:ext cx="1524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326425" y="1885950"/>
            <a:ext cx="1524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56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887232"/>
              </p:ext>
            </p:extLst>
          </p:nvPr>
        </p:nvGraphicFramePr>
        <p:xfrm>
          <a:off x="3505200" y="1846152"/>
          <a:ext cx="2286000" cy="2344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x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x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  <a:tr h="5862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671174"/>
              </p:ext>
            </p:extLst>
          </p:nvPr>
        </p:nvGraphicFramePr>
        <p:xfrm>
          <a:off x="3505200" y="1371660"/>
          <a:ext cx="228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/>
                <a:gridCol w="571500"/>
                <a:gridCol w="571500"/>
                <a:gridCol w="5715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 flipV="1">
            <a:off x="3048000" y="1388952"/>
            <a:ext cx="457200" cy="45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83290" y="1047750"/>
            <a:ext cx="4732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AB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646184" y="1428750"/>
            <a:ext cx="47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CD</a:t>
            </a:r>
            <a:endParaRPr lang="en-US" sz="20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388980"/>
              </p:ext>
            </p:extLst>
          </p:nvPr>
        </p:nvGraphicFramePr>
        <p:xfrm>
          <a:off x="304800" y="819150"/>
          <a:ext cx="2008700" cy="419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71"/>
                <a:gridCol w="336071"/>
                <a:gridCol w="306456"/>
                <a:gridCol w="344303"/>
                <a:gridCol w="685799"/>
              </a:tblGrid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Z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  <a:tr h="2465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588033" y="1643955"/>
            <a:ext cx="18117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Z = </a:t>
            </a:r>
            <a:r>
              <a:rPr lang="en-US" sz="2800" dirty="0" smtClean="0">
                <a:solidFill>
                  <a:srgbClr val="00B050"/>
                </a:solidFill>
              </a:rPr>
              <a:t>BC</a:t>
            </a:r>
            <a:r>
              <a:rPr lang="en-US" sz="2800" dirty="0" smtClean="0"/>
              <a:t> + </a:t>
            </a:r>
            <a:r>
              <a:rPr lang="en-US" sz="2800" dirty="0" smtClean="0">
                <a:solidFill>
                  <a:srgbClr val="00B0F0"/>
                </a:solidFill>
              </a:rPr>
              <a:t>BC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285750"/>
            <a:ext cx="1809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Truth Table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85750"/>
            <a:ext cx="2318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1"/>
                </a:solidFill>
              </a:rPr>
              <a:t>Karnaugh</a:t>
            </a:r>
            <a:r>
              <a:rPr lang="en-US" sz="2800" dirty="0" smtClean="0">
                <a:solidFill>
                  <a:schemeClr val="accent1"/>
                </a:solidFill>
              </a:rPr>
              <a:t> Map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285750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Boolean Expression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14800" y="3048060"/>
            <a:ext cx="1066800" cy="11155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256137" y="1918810"/>
            <a:ext cx="762000" cy="10393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276600" y="1918810"/>
            <a:ext cx="762000" cy="10393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812400" y="18230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07850" y="1899291"/>
            <a:ext cx="283600" cy="1224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995236"/>
              </p:ext>
            </p:extLst>
          </p:nvPr>
        </p:nvGraphicFramePr>
        <p:xfrm>
          <a:off x="2971800" y="1850616"/>
          <a:ext cx="533400" cy="2264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/>
              </a:tblGrid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 anchor="ctr"/>
                </a:tc>
              </a:tr>
              <a:tr h="5660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7203475" y="1885950"/>
            <a:ext cx="1524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411450" y="1886952"/>
            <a:ext cx="15240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909119" y="4400550"/>
            <a:ext cx="1478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 = don’t care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514600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953627" y="57150"/>
            <a:ext cx="0" cy="50292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45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2017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967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1327</Words>
  <Application>Microsoft Office PowerPoint</Application>
  <PresentationFormat>On-screen Show (16:9)</PresentationFormat>
  <Paragraphs>1062</Paragraphs>
  <Slides>22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Karnaugh  Maps</vt:lpstr>
      <vt:lpstr>Karnaugh Maps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K-Map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Rules for Grouping cells containing 1's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James</dc:creator>
  <cp:lastModifiedBy>Joe James</cp:lastModifiedBy>
  <cp:revision>20</cp:revision>
  <dcterms:created xsi:type="dcterms:W3CDTF">2017-11-27T19:28:34Z</dcterms:created>
  <dcterms:modified xsi:type="dcterms:W3CDTF">2017-11-28T03:52:46Z</dcterms:modified>
</cp:coreProperties>
</file>