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9" r:id="rId4"/>
    <p:sldId id="258" r:id="rId5"/>
    <p:sldId id="261" r:id="rId6"/>
    <p:sldId id="259" r:id="rId7"/>
    <p:sldId id="270" r:id="rId8"/>
    <p:sldId id="262" r:id="rId9"/>
    <p:sldId id="260" r:id="rId10"/>
    <p:sldId id="263" r:id="rId11"/>
    <p:sldId id="264" r:id="rId12"/>
    <p:sldId id="265" r:id="rId13"/>
    <p:sldId id="266" r:id="rId14"/>
    <p:sldId id="267" r:id="rId15"/>
    <p:sldId id="269" r:id="rId16"/>
    <p:sldId id="268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6" r:id="rId51"/>
    <p:sldId id="308" r:id="rId52"/>
    <p:sldId id="309" r:id="rId53"/>
    <p:sldId id="319" r:id="rId54"/>
    <p:sldId id="320" r:id="rId55"/>
    <p:sldId id="321" r:id="rId56"/>
    <p:sldId id="322" r:id="rId57"/>
    <p:sldId id="318" r:id="rId58"/>
    <p:sldId id="324" r:id="rId59"/>
    <p:sldId id="325" r:id="rId60"/>
    <p:sldId id="326" r:id="rId61"/>
    <p:sldId id="323" r:id="rId62"/>
    <p:sldId id="327" r:id="rId63"/>
    <p:sldId id="328" r:id="rId64"/>
    <p:sldId id="31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Insertion Sort</a:t>
            </a:r>
            <a:endParaRPr lang="en-US" sz="4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7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7"/>
    </mc:Choice>
    <mc:Fallback>
      <p:transition spd="slow" advTm="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886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Detailed look at how Insertion Sort works</a:t>
            </a:r>
          </a:p>
          <a:p>
            <a:endParaRPr lang="en-US" sz="3600" dirty="0" smtClean="0"/>
          </a:p>
          <a:p>
            <a:r>
              <a:rPr lang="en-US" sz="3600" dirty="0" smtClean="0"/>
              <a:t>Big Oh analysis of running time</a:t>
            </a:r>
          </a:p>
          <a:p>
            <a:endParaRPr lang="en-US" sz="3600" dirty="0" smtClean="0"/>
          </a:p>
          <a:p>
            <a:r>
              <a:rPr lang="en-US" sz="3600" dirty="0" smtClean="0"/>
              <a:t>Java sample code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5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39"/>
    </mc:Choice>
    <mc:Fallback>
      <p:transition spd="slow" advTm="12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743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Given an array of items, sort them in increasing order</a:t>
            </a:r>
            <a:br>
              <a:rPr lang="en-US" sz="3600" dirty="0" smtClean="0"/>
            </a:b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For our examples, the items will be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35054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02703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31891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6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17631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43873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3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50894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02469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46482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/>
              <a:t>Sorted – all items to the left are smaller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5198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5918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45956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67507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58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45918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55297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125191"/>
              </p:ext>
            </p:extLst>
          </p:nvPr>
        </p:nvGraphicFramePr>
        <p:xfrm>
          <a:off x="22098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09800" y="503938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= 8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26670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710578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34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45918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2344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360444"/>
              </p:ext>
            </p:extLst>
          </p:nvPr>
        </p:nvGraphicFramePr>
        <p:xfrm>
          <a:off x="9906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5039380"/>
            <a:ext cx="1468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&lt; 5 ?</a:t>
            </a:r>
            <a:endParaRPr lang="en-US" sz="2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142396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Down Arrow 10"/>
          <p:cNvSpPr/>
          <p:nvPr/>
        </p:nvSpPr>
        <p:spPr>
          <a:xfrm rot="10800000">
            <a:off x="1371600" y="3276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1820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644601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93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2711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207072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36303"/>
              </p:ext>
            </p:extLst>
          </p:nvPr>
        </p:nvGraphicFramePr>
        <p:xfrm>
          <a:off x="33943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94365" y="503938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= 1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38515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9828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8521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50543"/>
              </p:ext>
            </p:extLst>
          </p:nvPr>
        </p:nvGraphicFramePr>
        <p:xfrm>
          <a:off x="21820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57400" y="503938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&lt; 8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89195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654971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329990"/>
              </p:ext>
            </p:extLst>
          </p:nvPr>
        </p:nvGraphicFramePr>
        <p:xfrm>
          <a:off x="21820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9896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32128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202376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390342"/>
              </p:ext>
            </p:extLst>
          </p:nvPr>
        </p:nvGraphicFramePr>
        <p:xfrm>
          <a:off x="21820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9896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3048000" y="251460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1904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01552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093364"/>
              </p:ext>
            </p:extLst>
          </p:nvPr>
        </p:nvGraphicFramePr>
        <p:xfrm>
          <a:off x="21820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9896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3075710" y="248689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7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79633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47467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305766"/>
              </p:ext>
            </p:extLst>
          </p:nvPr>
        </p:nvGraphicFramePr>
        <p:xfrm>
          <a:off x="92132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137852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3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84188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1921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583660"/>
              </p:ext>
            </p:extLst>
          </p:nvPr>
        </p:nvGraphicFramePr>
        <p:xfrm>
          <a:off x="92132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137852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7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19570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80855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301086"/>
              </p:ext>
            </p:extLst>
          </p:nvPr>
        </p:nvGraphicFramePr>
        <p:xfrm>
          <a:off x="92132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137852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1842655" y="247996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8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70609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8613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968550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488415"/>
              </p:ext>
            </p:extLst>
          </p:nvPr>
        </p:nvGraphicFramePr>
        <p:xfrm>
          <a:off x="92132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137852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1842655" y="248689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0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10926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995440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4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30973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47872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974282"/>
              </p:ext>
            </p:extLst>
          </p:nvPr>
        </p:nvGraphicFramePr>
        <p:xfrm>
          <a:off x="461356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006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= 3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507076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2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6042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77191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453595"/>
              </p:ext>
            </p:extLst>
          </p:nvPr>
        </p:nvGraphicFramePr>
        <p:xfrm>
          <a:off x="33943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05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38515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2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75669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86104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628691"/>
              </p:ext>
            </p:extLst>
          </p:nvPr>
        </p:nvGraphicFramePr>
        <p:xfrm>
          <a:off x="33943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05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38515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2180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9917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406509"/>
              </p:ext>
            </p:extLst>
          </p:nvPr>
        </p:nvGraphicFramePr>
        <p:xfrm>
          <a:off x="33943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05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38515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429491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62130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54288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412910"/>
              </p:ext>
            </p:extLst>
          </p:nvPr>
        </p:nvGraphicFramePr>
        <p:xfrm>
          <a:off x="33943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052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38515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4294910" y="246611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4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69023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4215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990368"/>
              </p:ext>
            </p:extLst>
          </p:nvPr>
        </p:nvGraphicFramePr>
        <p:xfrm>
          <a:off x="216131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214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1851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04285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5804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154294"/>
              </p:ext>
            </p:extLst>
          </p:nvPr>
        </p:nvGraphicFramePr>
        <p:xfrm>
          <a:off x="216131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214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1851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2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4882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798209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118440"/>
              </p:ext>
            </p:extLst>
          </p:nvPr>
        </p:nvGraphicFramePr>
        <p:xfrm>
          <a:off x="216131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214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1851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3061855" y="248689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9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4082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660550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425970"/>
              </p:ext>
            </p:extLst>
          </p:nvPr>
        </p:nvGraphicFramePr>
        <p:xfrm>
          <a:off x="216131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2145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261851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3061855" y="248689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8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9045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69662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662780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098936"/>
              </p:ext>
            </p:extLst>
          </p:nvPr>
        </p:nvGraphicFramePr>
        <p:xfrm>
          <a:off x="95596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68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1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141316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8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020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473889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0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86061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89115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46482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Sorted</a:t>
            </a:r>
            <a:r>
              <a:rPr lang="en-US" sz="3600" i="1" dirty="0" smtClean="0"/>
              <a:t> – all items to the left are smaller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4227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6130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103258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08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2900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4090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396434"/>
              </p:ext>
            </p:extLst>
          </p:nvPr>
        </p:nvGraphicFramePr>
        <p:xfrm>
          <a:off x="58674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78235" y="5039380"/>
            <a:ext cx="301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= 9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6324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76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14645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94395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218469"/>
              </p:ext>
            </p:extLst>
          </p:nvPr>
        </p:nvGraphicFramePr>
        <p:xfrm>
          <a:off x="46204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31325" y="5039380"/>
            <a:ext cx="301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6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237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858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37716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357282"/>
              </p:ext>
            </p:extLst>
          </p:nvPr>
        </p:nvGraphicFramePr>
        <p:xfrm>
          <a:off x="46204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31325" y="5039380"/>
            <a:ext cx="301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990600" y="2119745"/>
            <a:ext cx="3581400" cy="12122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05948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236951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9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83918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0940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483635"/>
              </p:ext>
            </p:extLst>
          </p:nvPr>
        </p:nvGraphicFramePr>
        <p:xfrm>
          <a:off x="7072745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83581" y="5039380"/>
            <a:ext cx="1960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= 6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>
            <a:off x="752994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8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4148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40059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704523"/>
              </p:ext>
            </p:extLst>
          </p:nvPr>
        </p:nvGraphicFramePr>
        <p:xfrm>
          <a:off x="58674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0" y="5039380"/>
            <a:ext cx="3013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9 ?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324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66852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572281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071745"/>
              </p:ext>
            </p:extLst>
          </p:nvPr>
        </p:nvGraphicFramePr>
        <p:xfrm>
          <a:off x="58674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9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324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3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0319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96936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244515"/>
              </p:ext>
            </p:extLst>
          </p:nvPr>
        </p:nvGraphicFramePr>
        <p:xfrm>
          <a:off x="58674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9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324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6740235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70308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067216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23385"/>
              </p:ext>
            </p:extLst>
          </p:nvPr>
        </p:nvGraphicFramePr>
        <p:xfrm>
          <a:off x="58674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9 ?  Yes, so swap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324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6740235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8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8536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09705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15267"/>
              </p:ext>
            </p:extLst>
          </p:nvPr>
        </p:nvGraphicFramePr>
        <p:xfrm>
          <a:off x="46482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 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51054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47422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71208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729413"/>
              </p:ext>
            </p:extLst>
          </p:nvPr>
        </p:nvGraphicFramePr>
        <p:xfrm>
          <a:off x="46482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Yes, so swap 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51054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5514110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0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931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72027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322873"/>
              </p:ext>
            </p:extLst>
          </p:nvPr>
        </p:nvGraphicFramePr>
        <p:xfrm>
          <a:off x="464820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8 ? Yes, so swap 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51054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5514110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0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97037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812598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984683"/>
              </p:ext>
            </p:extLst>
          </p:nvPr>
        </p:nvGraphicFramePr>
        <p:xfrm>
          <a:off x="34012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29000" y="503938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</a:t>
            </a:r>
            <a:r>
              <a:rPr lang="en-US" sz="3200" dirty="0" smtClean="0"/>
              <a:t> &lt; 5 ? </a:t>
            </a:r>
            <a:endParaRPr lang="en-US" sz="2000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8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06392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33153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05000" y="40386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Sort finished.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Big Oh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294924"/>
            <a:ext cx="83820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dirty="0" smtClean="0"/>
              <a:t>Insertion Sort is not a fast sorting algorithm because it uses nested loops to shift items into place. </a:t>
            </a:r>
          </a:p>
          <a:p>
            <a:pPr>
              <a:spcBef>
                <a:spcPts val="300"/>
              </a:spcBef>
            </a:pPr>
            <a:endParaRPr lang="en-US" sz="3600" dirty="0" smtClean="0"/>
          </a:p>
          <a:p>
            <a:pPr>
              <a:spcBef>
                <a:spcPts val="300"/>
              </a:spcBef>
            </a:pPr>
            <a:r>
              <a:rPr lang="en-US" sz="3600" dirty="0" smtClean="0"/>
              <a:t>It is useful only for small data sets.</a:t>
            </a:r>
          </a:p>
          <a:p>
            <a:pPr>
              <a:spcBef>
                <a:spcPts val="300"/>
              </a:spcBef>
            </a:pPr>
            <a:endParaRPr lang="en-US" sz="3600" dirty="0" smtClean="0"/>
          </a:p>
          <a:p>
            <a:pPr>
              <a:spcBef>
                <a:spcPts val="300"/>
              </a:spcBef>
            </a:pPr>
            <a:r>
              <a:rPr lang="en-US" sz="3600" dirty="0" smtClean="0"/>
              <a:t>It runs in O(n^2).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6539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612909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" y="9144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i</a:t>
            </a:r>
            <a:r>
              <a:rPr lang="en-US" sz="4000" dirty="0" smtClean="0"/>
              <a:t> : outer loop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783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49631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170102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014420"/>
              </p:ext>
            </p:extLst>
          </p:nvPr>
        </p:nvGraphicFramePr>
        <p:xfrm>
          <a:off x="58396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24400" y="43434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key</a:t>
            </a:r>
            <a:endParaRPr lang="en-US" sz="2800" b="1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0" y="9144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i</a:t>
            </a:r>
            <a:r>
              <a:rPr lang="en-US" sz="4000" dirty="0" smtClean="0"/>
              <a:t> : outer loop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577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342910" y="1433945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31556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12024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88329"/>
              </p:ext>
            </p:extLst>
          </p:nvPr>
        </p:nvGraphicFramePr>
        <p:xfrm>
          <a:off x="5839690" y="3982760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24400" y="43434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key</a:t>
            </a:r>
            <a:endParaRPr lang="en-US" sz="2800" b="1" dirty="0"/>
          </a:p>
        </p:txBody>
      </p:sp>
      <p:sp>
        <p:nvSpPr>
          <p:cNvPr id="8" name="Down Arrow 7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0" y="9144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i</a:t>
            </a:r>
            <a:r>
              <a:rPr lang="en-US" sz="4000" dirty="0" smtClean="0"/>
              <a:t> : outer loop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" y="3254514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j</a:t>
            </a:r>
            <a:r>
              <a:rPr lang="en-US" sz="4000" dirty="0" smtClean="0"/>
              <a:t> : inner loop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45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list.length</a:t>
            </a:r>
            <a:r>
              <a:rPr lang="en-US" sz="2400" dirty="0" smtClean="0"/>
              <a:t>; i++)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key = list[i];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j = i - 1;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while (j &gt;= 0 &amp;&amp; key &lt; list[j]) {   // swap elements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temp = list[j];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list[j] = list[j + 1];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list[j + 1] =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j--;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336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756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756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list.length</a:t>
            </a:r>
            <a:r>
              <a:rPr lang="en-US" sz="2400" dirty="0" smtClean="0"/>
              <a:t>; i++) {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756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68780" y="1677190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730180"/>
              </p:ext>
            </p:extLst>
          </p:nvPr>
        </p:nvGraphicFramePr>
        <p:xfrm>
          <a:off x="1600200" y="2453045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33327"/>
              </p:ext>
            </p:extLst>
          </p:nvPr>
        </p:nvGraphicFramePr>
        <p:xfrm>
          <a:off x="2819400" y="4226005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3276600" y="357526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610403"/>
              </p:ext>
            </p:extLst>
          </p:nvPr>
        </p:nvGraphicFramePr>
        <p:xfrm>
          <a:off x="1600200" y="1691045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1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68780" y="1677190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541966"/>
              </p:ext>
            </p:extLst>
          </p:nvPr>
        </p:nvGraphicFramePr>
        <p:xfrm>
          <a:off x="1600200" y="2453045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06484"/>
              </p:ext>
            </p:extLst>
          </p:nvPr>
        </p:nvGraphicFramePr>
        <p:xfrm>
          <a:off x="2819400" y="4226005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3276600" y="357526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366157"/>
              </p:ext>
            </p:extLst>
          </p:nvPr>
        </p:nvGraphicFramePr>
        <p:xfrm>
          <a:off x="1600200" y="1691045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4300" y="1727702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</a:t>
            </a:r>
            <a:r>
              <a:rPr lang="en-US" sz="3600" dirty="0" smtClean="0"/>
              <a:t> = 1 to 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01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68780" y="1677190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823750"/>
              </p:ext>
            </p:extLst>
          </p:nvPr>
        </p:nvGraphicFramePr>
        <p:xfrm>
          <a:off x="1600200" y="2453045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91710"/>
              </p:ext>
            </p:extLst>
          </p:nvPr>
        </p:nvGraphicFramePr>
        <p:xfrm>
          <a:off x="2819400" y="4226005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16280" y="54102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k</a:t>
            </a:r>
            <a:r>
              <a:rPr lang="en-US" sz="3600" dirty="0" smtClean="0"/>
              <a:t>ey = list[i]</a:t>
            </a:r>
            <a:endParaRPr lang="en-US" sz="2400" dirty="0"/>
          </a:p>
        </p:txBody>
      </p:sp>
      <p:sp>
        <p:nvSpPr>
          <p:cNvPr id="8" name="Down Arrow 7"/>
          <p:cNvSpPr/>
          <p:nvPr/>
        </p:nvSpPr>
        <p:spPr>
          <a:xfrm>
            <a:off x="3276600" y="357526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232098"/>
              </p:ext>
            </p:extLst>
          </p:nvPr>
        </p:nvGraphicFramePr>
        <p:xfrm>
          <a:off x="1600200" y="1691045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4300" y="1727702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</a:t>
            </a:r>
            <a:r>
              <a:rPr lang="en-US" sz="3600" dirty="0" smtClean="0"/>
              <a:t> = 1 to 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275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68780" y="1677190"/>
            <a:ext cx="685800" cy="6858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823750"/>
              </p:ext>
            </p:extLst>
          </p:nvPr>
        </p:nvGraphicFramePr>
        <p:xfrm>
          <a:off x="1600200" y="2453045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91710"/>
              </p:ext>
            </p:extLst>
          </p:nvPr>
        </p:nvGraphicFramePr>
        <p:xfrm>
          <a:off x="2819400" y="4226005"/>
          <a:ext cx="1219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16280" y="54102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k</a:t>
            </a:r>
            <a:r>
              <a:rPr lang="en-US" sz="3600" dirty="0" smtClean="0"/>
              <a:t>ey = list[i]</a:t>
            </a:r>
            <a:endParaRPr lang="en-US" sz="2400" dirty="0"/>
          </a:p>
        </p:txBody>
      </p:sp>
      <p:sp>
        <p:nvSpPr>
          <p:cNvPr id="8" name="Down Arrow 7"/>
          <p:cNvSpPr/>
          <p:nvPr/>
        </p:nvSpPr>
        <p:spPr>
          <a:xfrm>
            <a:off x="3276600" y="357526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232098"/>
              </p:ext>
            </p:extLst>
          </p:nvPr>
        </p:nvGraphicFramePr>
        <p:xfrm>
          <a:off x="1600200" y="1691045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4300" y="1727702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</a:t>
            </a:r>
            <a:r>
              <a:rPr lang="en-US" sz="3600" dirty="0" smtClean="0"/>
              <a:t> = 1 to 5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" y="3523888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j</a:t>
            </a:r>
            <a:r>
              <a:rPr lang="en-US" sz="3600" dirty="0" smtClean="0"/>
              <a:t> = i – 1 to 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275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list.length</a:t>
            </a:r>
            <a:r>
              <a:rPr lang="en-US" sz="2400" dirty="0" smtClean="0"/>
              <a:t>; i++)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key = list[i];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j = i - 1;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2735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list.length</a:t>
            </a:r>
            <a:r>
              <a:rPr lang="en-US" sz="2400" dirty="0" smtClean="0"/>
              <a:t>; i++)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key = list[i];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j = i - 1;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while (j &gt;= 0 &amp;&amp; key &lt; list[j]) {   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	 // swap</a:t>
            </a: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j--;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496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int</a:t>
            </a:r>
            <a:r>
              <a:rPr lang="en-US" sz="2400" dirty="0" smtClean="0"/>
              <a:t>[]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int</a:t>
            </a:r>
            <a:r>
              <a:rPr lang="en-US" sz="2400" dirty="0" smtClean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list.length</a:t>
            </a:r>
            <a:r>
              <a:rPr lang="en-US" sz="2400" dirty="0" smtClean="0"/>
              <a:t>; i++)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key = list[i];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j = i - 1;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while (j &gt;= 0 &amp;&amp; key &lt; list[j])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temp = list[j];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list[j] = list[j + 1];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list[j + 1] =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j--;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Arrays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076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Insertion Sort – Java Code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 smtClean="0"/>
              <a:t>public </a:t>
            </a:r>
            <a:r>
              <a:rPr lang="en-US" sz="2400" dirty="0" err="1" smtClean="0"/>
              <a:t>ArrayList</a:t>
            </a:r>
            <a:r>
              <a:rPr lang="en-US" sz="2400" dirty="0" smtClean="0"/>
              <a:t>&lt;Integer&gt; </a:t>
            </a:r>
            <a:r>
              <a:rPr lang="en-US" sz="2400" dirty="0" err="1" smtClean="0"/>
              <a:t>insertionSort</a:t>
            </a:r>
            <a:r>
              <a:rPr lang="en-US" sz="2400" dirty="0" smtClean="0"/>
              <a:t> (</a:t>
            </a:r>
            <a:r>
              <a:rPr lang="en-US" sz="2400" dirty="0" err="1" smtClean="0"/>
              <a:t>ArrayList</a:t>
            </a:r>
            <a:r>
              <a:rPr lang="en-US" sz="2400" dirty="0" smtClean="0"/>
              <a:t>&lt;Integer&gt; list)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i, j, key, temp;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for (i = 1; i &lt; </a:t>
            </a:r>
            <a:r>
              <a:rPr lang="en-US" sz="2400" dirty="0" err="1" smtClean="0"/>
              <a:t>list.size</a:t>
            </a:r>
            <a:r>
              <a:rPr lang="en-US" sz="2400" dirty="0" smtClean="0"/>
              <a:t>(); i++)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key = </a:t>
            </a:r>
            <a:r>
              <a:rPr lang="en-US" sz="2400" dirty="0" err="1" smtClean="0"/>
              <a:t>list.get</a:t>
            </a:r>
            <a:r>
              <a:rPr lang="en-US" sz="2400" dirty="0" smtClean="0"/>
              <a:t>(i);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j = i - 1;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while (j &gt;= 0 &amp;&amp; key &lt; </a:t>
            </a:r>
            <a:r>
              <a:rPr lang="en-US" sz="2400" dirty="0" err="1" smtClean="0"/>
              <a:t>list.get</a:t>
            </a:r>
            <a:r>
              <a:rPr lang="en-US" sz="2400" dirty="0" smtClean="0"/>
              <a:t>(j)) {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temp = </a:t>
            </a:r>
            <a:r>
              <a:rPr lang="en-US" sz="2400" dirty="0" err="1" smtClean="0"/>
              <a:t>list.get</a:t>
            </a:r>
            <a:r>
              <a:rPr lang="en-US" sz="2400" dirty="0" smtClean="0"/>
              <a:t>(j);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</a:t>
            </a:r>
            <a:r>
              <a:rPr lang="en-US" sz="2400" dirty="0" err="1" smtClean="0"/>
              <a:t>list.set</a:t>
            </a:r>
            <a:r>
              <a:rPr lang="en-US" sz="2400" dirty="0" smtClean="0"/>
              <a:t>(j, </a:t>
            </a:r>
            <a:r>
              <a:rPr lang="en-US" sz="2400" dirty="0" err="1" smtClean="0"/>
              <a:t>list.get</a:t>
            </a:r>
            <a:r>
              <a:rPr lang="en-US" sz="2400" dirty="0" smtClean="0"/>
              <a:t>(j + 1));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</a:t>
            </a:r>
            <a:r>
              <a:rPr lang="en-US" sz="2400" dirty="0" err="1" smtClean="0"/>
              <a:t>list.set</a:t>
            </a:r>
            <a:r>
              <a:rPr lang="en-US" sz="2400" dirty="0" smtClean="0"/>
              <a:t>(j + 1, temp);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    j--;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 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}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     return list;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015335"/>
            <a:ext cx="32004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Using </a:t>
            </a:r>
            <a:r>
              <a:rPr lang="en-US" sz="2800" b="1" dirty="0" err="1" smtClean="0"/>
              <a:t>ArrayLists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44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1628</Words>
  <Application>Microsoft Office PowerPoint</Application>
  <PresentationFormat>On-screen Show (4:3)</PresentationFormat>
  <Paragraphs>901</Paragraphs>
  <Slides>64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Insertion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Maui</cp:lastModifiedBy>
  <cp:revision>23</cp:revision>
  <dcterms:created xsi:type="dcterms:W3CDTF">2014-12-19T23:12:28Z</dcterms:created>
  <dcterms:modified xsi:type="dcterms:W3CDTF">2014-12-20T16:32:46Z</dcterms:modified>
</cp:coreProperties>
</file>