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5" r:id="rId2"/>
    <p:sldId id="261" r:id="rId3"/>
    <p:sldId id="258" r:id="rId4"/>
    <p:sldId id="259" r:id="rId5"/>
    <p:sldId id="260" r:id="rId6"/>
    <p:sldId id="262" r:id="rId7"/>
    <p:sldId id="264" r:id="rId8"/>
    <p:sldId id="263" r:id="rId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326" autoAdjust="0"/>
  </p:normalViewPr>
  <p:slideViewPr>
    <p:cSldViewPr>
      <p:cViewPr varScale="1">
        <p:scale>
          <a:sx n="130" d="100"/>
          <a:sy n="130" d="100"/>
        </p:scale>
        <p:origin x="-72" y="-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4AB27-F7F8-430D-82AD-0D3BDFA258DD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AD959-1EBB-4EFC-AF21-55077CD2D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223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AD959-1EBB-4EFC-AF21-55077CD2D5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22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AD959-1EBB-4EFC-AF21-55077CD2D55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172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AD959-1EBB-4EFC-AF21-55077CD2D5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53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AD959-1EBB-4EFC-AF21-55077CD2D5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853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AD959-1EBB-4EFC-AF21-55077CD2D55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504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AD959-1EBB-4EFC-AF21-55077CD2D55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573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AD959-1EBB-4EFC-AF21-55077CD2D55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961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AD959-1EBB-4EFC-AF21-55077CD2D55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102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4DFFE-D429-4AA5-8F6F-0F0144B28D63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0010-DE0A-4150-9949-CC72BEC6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37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4DFFE-D429-4AA5-8F6F-0F0144B28D63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0010-DE0A-4150-9949-CC72BEC6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03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4DFFE-D429-4AA5-8F6F-0F0144B28D63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0010-DE0A-4150-9949-CC72BEC6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34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4DFFE-D429-4AA5-8F6F-0F0144B28D63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0010-DE0A-4150-9949-CC72BEC6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320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4DFFE-D429-4AA5-8F6F-0F0144B28D63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0010-DE0A-4150-9949-CC72BEC6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62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4DFFE-D429-4AA5-8F6F-0F0144B28D63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0010-DE0A-4150-9949-CC72BEC6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137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4DFFE-D429-4AA5-8F6F-0F0144B28D63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0010-DE0A-4150-9949-CC72BEC6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4DFFE-D429-4AA5-8F6F-0F0144B28D63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0010-DE0A-4150-9949-CC72BEC6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44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4DFFE-D429-4AA5-8F6F-0F0144B28D63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0010-DE0A-4150-9949-CC72BEC6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54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4DFFE-D429-4AA5-8F6F-0F0144B28D63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0010-DE0A-4150-9949-CC72BEC6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97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4DFFE-D429-4AA5-8F6F-0F0144B28D63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0010-DE0A-4150-9949-CC72BEC6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7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4DFFE-D429-4AA5-8F6F-0F0144B28D63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F0010-DE0A-4150-9949-CC72BEC6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87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47750"/>
            <a:ext cx="91440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714750"/>
            <a:ext cx="6400800" cy="131445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>
                <a:solidFill>
                  <a:srgbClr val="FFC000"/>
                </a:solidFill>
              </a:rPr>
              <a:t>Joe James</a:t>
            </a:r>
          </a:p>
          <a:p>
            <a:pPr algn="l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Math &amp; Computer Science Tutorials</a:t>
            </a:r>
          </a:p>
          <a:p>
            <a:pPr algn="l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rom Silicon Valley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7681"/>
            <a:ext cx="8686800" cy="1040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Java</a:t>
            </a:r>
            <a:endParaRPr lang="en-US" sz="8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110201"/>
            <a:ext cx="8839200" cy="2452150"/>
          </a:xfrm>
        </p:spPr>
        <p:txBody>
          <a:bodyPr>
            <a:no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Primitive</a:t>
            </a:r>
            <a:br>
              <a:rPr lang="en-US" sz="80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</a:br>
            <a:r>
              <a:rPr lang="en-US" sz="8000" b="1" dirty="0" smtClean="0">
                <a:solidFill>
                  <a:schemeClr val="bg1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Data Types</a:t>
            </a:r>
            <a:endParaRPr lang="en-US" sz="8000" b="1" dirty="0">
              <a:solidFill>
                <a:schemeClr val="bg1"/>
              </a:solidFill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92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Data Types in Java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Variables are </a:t>
            </a:r>
            <a:r>
              <a:rPr lang="en-US" sz="2400" dirty="0" smtClean="0"/>
              <a:t>nothing more than reserved </a:t>
            </a:r>
            <a:r>
              <a:rPr lang="en-US" sz="2400" dirty="0"/>
              <a:t>memory </a:t>
            </a:r>
            <a:r>
              <a:rPr lang="en-US" sz="2400" dirty="0" smtClean="0"/>
              <a:t>space </a:t>
            </a:r>
            <a:r>
              <a:rPr lang="en-US" sz="2400" dirty="0"/>
              <a:t>to store </a:t>
            </a:r>
            <a:r>
              <a:rPr lang="en-US" sz="2400" dirty="0" smtClean="0"/>
              <a:t>data. 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There are two general data types in Java:</a:t>
            </a:r>
          </a:p>
          <a:p>
            <a:pPr lvl="1"/>
            <a:r>
              <a:rPr lang="en-US" sz="2000" dirty="0" smtClean="0"/>
              <a:t>Primitive types: 8 data types built-into Java, including numeric, </a:t>
            </a:r>
            <a:r>
              <a:rPr lang="en-US" sz="2000" dirty="0" err="1" smtClean="0"/>
              <a:t>boolean</a:t>
            </a:r>
            <a:r>
              <a:rPr lang="en-US" sz="2000" dirty="0" smtClean="0"/>
              <a:t> and character.</a:t>
            </a:r>
          </a:p>
          <a:p>
            <a:pPr lvl="1"/>
            <a:r>
              <a:rPr lang="en-US" sz="2000" dirty="0" smtClean="0"/>
              <a:t>Object / Reference types: instances of a class.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9982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Expressing Primitives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657599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Integral: byte</a:t>
            </a:r>
            <a:r>
              <a:rPr lang="en-US" sz="2400" dirty="0"/>
              <a:t>, </a:t>
            </a:r>
            <a:r>
              <a:rPr lang="en-US" sz="2400" dirty="0" smtClean="0"/>
              <a:t>short, </a:t>
            </a:r>
            <a:r>
              <a:rPr lang="en-US" sz="2400" dirty="0" err="1" smtClean="0"/>
              <a:t>int</a:t>
            </a:r>
            <a:r>
              <a:rPr lang="en-US" sz="2400" dirty="0"/>
              <a:t>, </a:t>
            </a:r>
            <a:r>
              <a:rPr lang="en-US" sz="2400" dirty="0" smtClean="0"/>
              <a:t>and long can </a:t>
            </a:r>
            <a:r>
              <a:rPr lang="en-US" sz="2400" dirty="0"/>
              <a:t>be expressed </a:t>
            </a:r>
            <a:r>
              <a:rPr lang="en-US" sz="2400" dirty="0" smtClean="0"/>
              <a:t>as octal (prefix 0), decimal (no prefix) or hexadecimal (prefix 0x).</a:t>
            </a:r>
          </a:p>
          <a:p>
            <a:pPr marL="457200" lvl="1" indent="0">
              <a:buNone/>
            </a:pPr>
            <a:r>
              <a:rPr lang="en-US" sz="2000" dirty="0" smtClean="0"/>
              <a:t>	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short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myOctalNumber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= 0467;</a:t>
            </a:r>
            <a:br>
              <a:rPr lang="en-US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myDecimalNumber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= 91;</a:t>
            </a:r>
          </a:p>
          <a:p>
            <a:pPr marL="457200" lvl="1" indent="0"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	long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myHexNumber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= 0x5BF3;</a:t>
            </a:r>
          </a:p>
          <a:p>
            <a:endParaRPr lang="en-US" sz="2400" dirty="0" smtClean="0"/>
          </a:p>
          <a:p>
            <a:r>
              <a:rPr lang="en-US" sz="2400" dirty="0" smtClean="0"/>
              <a:t>Floating Point: float and double can also be expressed in scientific notation.</a:t>
            </a:r>
          </a:p>
          <a:p>
            <a:pPr marL="457200" lvl="1" indent="0">
              <a:buNone/>
            </a:pPr>
            <a:r>
              <a:rPr lang="en-US" sz="2000" dirty="0" smtClean="0"/>
              <a:t>	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float pi = 3.14;</a:t>
            </a:r>
          </a:p>
          <a:p>
            <a:pPr marL="457200" lvl="1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float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avogadro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= 6.02e23;</a:t>
            </a:r>
          </a:p>
          <a:p>
            <a:pPr marL="457200" lvl="1" indent="0"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	double gravity = 6.674e-11;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81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8 Primitive Types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612799"/>
              </p:ext>
            </p:extLst>
          </p:nvPr>
        </p:nvGraphicFramePr>
        <p:xfrm>
          <a:off x="228598" y="1123950"/>
          <a:ext cx="8610601" cy="37541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990602"/>
                <a:gridCol w="2438400"/>
                <a:gridCol w="914400"/>
                <a:gridCol w="914400"/>
                <a:gridCol w="335279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Type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Description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Default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Size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Range</a:t>
                      </a:r>
                      <a:endParaRPr 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byte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effectLst/>
                        </a:rPr>
                        <a:t>twos complement integer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8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bits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-128 to 127</a:t>
                      </a:r>
                      <a:endParaRPr 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short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effectLst/>
                        </a:rPr>
                        <a:t>twos complement integer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16 bits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-32,768 to 32,767</a:t>
                      </a:r>
                      <a:endParaRPr 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int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effectLst/>
                        </a:rPr>
                        <a:t>twos complement integer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32 bits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-2,147,483,648 to 2,147,483,647</a:t>
                      </a:r>
                      <a:endParaRPr lang="en-US" sz="1600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long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effectLst/>
                        </a:rPr>
                        <a:t>twos complement integer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64</a:t>
                      </a:r>
                      <a:r>
                        <a:rPr lang="en-US" sz="1600" baseline="0" dirty="0" smtClean="0"/>
                        <a:t> bits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  <a:r>
                        <a:rPr lang="en-US" sz="1600" b="0" i="0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to 2</a:t>
                      </a:r>
                      <a:r>
                        <a:rPr lang="en-US" sz="1600" b="0" i="0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endParaRPr 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float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Single-precision </a:t>
                      </a:r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IEEE 754 </a:t>
                      </a:r>
                      <a:r>
                        <a:rPr lang="en-US" sz="1600" dirty="0" smtClean="0"/>
                        <a:t>floating point number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0.0f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32 bits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1.4E-45 to 3.4028235E38</a:t>
                      </a:r>
                      <a:endParaRPr 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double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Double-precision </a:t>
                      </a:r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IEEE 754 </a:t>
                      </a:r>
                      <a:r>
                        <a:rPr lang="en-US" sz="1600" dirty="0" smtClean="0"/>
                        <a:t>floating point number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0.0d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64</a:t>
                      </a:r>
                      <a:r>
                        <a:rPr lang="en-US" sz="1600" baseline="0" dirty="0" smtClean="0"/>
                        <a:t> bits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4.9E-324 to 1.7976931348623157E308</a:t>
                      </a:r>
                      <a:endParaRPr 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boolean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Used for flags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false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bit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true or</a:t>
                      </a:r>
                      <a:r>
                        <a:rPr lang="en-US" sz="1600" baseline="0" dirty="0" smtClean="0"/>
                        <a:t> false</a:t>
                      </a:r>
                      <a:endParaRPr lang="en-US" sz="1600" dirty="0" smtClean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char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Unicode character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effectLst/>
                        </a:rPr>
                        <a:t>\u0000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16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bits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\u0000</a:t>
                      </a:r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to </a:t>
                      </a:r>
                      <a:r>
                        <a:rPr lang="en-US" sz="1600" dirty="0" smtClean="0"/>
                        <a:t>\</a:t>
                      </a:r>
                      <a:r>
                        <a:rPr lang="en-US" sz="1600" dirty="0" err="1" smtClean="0"/>
                        <a:t>uffff</a:t>
                      </a:r>
                      <a:endParaRPr lang="en-US" sz="16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83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Nothing New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65759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Do not use </a:t>
            </a:r>
            <a:r>
              <a:rPr lang="en-US" sz="2000" i="1" dirty="0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en-US" sz="2000" dirty="0" smtClean="0"/>
              <a:t> keyword when creating a new primitive because they are not objects:</a:t>
            </a:r>
          </a:p>
          <a:p>
            <a:pPr marL="0" indent="0">
              <a:buNone/>
            </a:pPr>
            <a:r>
              <a:rPr lang="en-US" sz="2000" dirty="0" smtClean="0"/>
              <a:t>	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age = 25;</a:t>
            </a:r>
            <a:br>
              <a:rPr lang="en-US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	double pi = 3.1415;</a:t>
            </a:r>
          </a:p>
          <a:p>
            <a:pPr marL="0" indent="0">
              <a:buNone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/>
              <a:t>But must use </a:t>
            </a:r>
            <a:r>
              <a:rPr lang="en-US" sz="2000" i="1" dirty="0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en-US" sz="2000" dirty="0" smtClean="0"/>
              <a:t> keyword when instantiating </a:t>
            </a:r>
            <a:r>
              <a:rPr lang="en-US" sz="2000" dirty="0"/>
              <a:t>O</a:t>
            </a:r>
            <a:r>
              <a:rPr lang="en-US" sz="2000" dirty="0" smtClean="0"/>
              <a:t>bject variables:</a:t>
            </a:r>
          </a:p>
          <a:p>
            <a:pPr marL="0" indent="0">
              <a:buNone/>
            </a:pPr>
            <a:r>
              <a:rPr lang="en-US" sz="2000" dirty="0" smtClean="0"/>
              <a:t>	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Person bob = new Person();</a:t>
            </a:r>
            <a:br>
              <a:rPr lang="en-US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	Double pi = new Double(3.1415);</a:t>
            </a:r>
          </a:p>
        </p:txBody>
      </p:sp>
    </p:spTree>
    <p:extLst>
      <p:ext uri="{BB962C8B-B14F-4D97-AF65-F5344CB8AC3E}">
        <p14:creationId xmlns:p14="http://schemas.microsoft.com/office/powerpoint/2010/main" val="243435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Corresponding Object Types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86199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1800" dirty="0" smtClean="0"/>
              <a:t>Each primitive data type has a corresponding object type, which is nothing but a wrapper class for the primitive value.</a:t>
            </a:r>
          </a:p>
          <a:p>
            <a:pPr marL="0" indent="0">
              <a:spcBef>
                <a:spcPts val="1200"/>
              </a:spcBef>
              <a:buNone/>
            </a:pPr>
            <a:endParaRPr lang="en-US" sz="1800" dirty="0"/>
          </a:p>
          <a:p>
            <a:pPr marL="0" indent="0">
              <a:spcBef>
                <a:spcPts val="1200"/>
              </a:spcBef>
              <a:buNone/>
            </a:pPr>
            <a:endParaRPr lang="en-US" sz="1800" dirty="0" smtClean="0"/>
          </a:p>
          <a:p>
            <a:pPr marL="0" indent="0">
              <a:spcBef>
                <a:spcPts val="1200"/>
              </a:spcBef>
              <a:buNone/>
            </a:pPr>
            <a:endParaRPr lang="en-US" sz="1800" dirty="0" smtClean="0"/>
          </a:p>
          <a:p>
            <a:pPr marL="0" indent="0">
              <a:spcBef>
                <a:spcPts val="1200"/>
              </a:spcBef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err="1" smtClean="0"/>
              <a:t>Autoboxing</a:t>
            </a:r>
            <a:r>
              <a:rPr lang="en-US" sz="1800" dirty="0" smtClean="0"/>
              <a:t> automatically converts between the primitive and Object types.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800" dirty="0" smtClean="0"/>
              <a:t>Object types have access to a number of methods, especially for converting to/from Strings: 	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Integer.parseInt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(“5”);  </a:t>
            </a:r>
            <a:r>
              <a:rPr lang="en-US" sz="1800" dirty="0" smtClean="0"/>
              <a:t>	// returns 5 as an 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800" dirty="0" smtClean="0"/>
              <a:t>It also enables them to be used as generic types where an Object is required:  	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T&lt;Integer&gt;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0957" y="1885951"/>
            <a:ext cx="1934119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1143000" algn="l"/>
              </a:tabLst>
            </a:pPr>
            <a:r>
              <a:rPr lang="en-US" sz="1600" b="1" dirty="0" smtClean="0">
                <a:solidFill>
                  <a:schemeClr val="accent1"/>
                </a:solidFill>
              </a:rPr>
              <a:t>Primitive</a:t>
            </a:r>
            <a:r>
              <a:rPr lang="en-US" sz="1600" b="1" dirty="0" smtClean="0"/>
              <a:t>	Object</a:t>
            </a:r>
          </a:p>
          <a:p>
            <a:pPr>
              <a:tabLst>
                <a:tab pos="1143000" algn="l"/>
              </a:tabLst>
            </a:pPr>
            <a:r>
              <a:rPr lang="en-US" sz="1600" dirty="0" smtClean="0">
                <a:solidFill>
                  <a:schemeClr val="accent1"/>
                </a:solidFill>
              </a:rPr>
              <a:t>byte</a:t>
            </a:r>
            <a:r>
              <a:rPr lang="en-US" sz="1600" dirty="0" smtClean="0"/>
              <a:t>	Byte</a:t>
            </a:r>
          </a:p>
          <a:p>
            <a:pPr>
              <a:tabLst>
                <a:tab pos="1143000" algn="l"/>
              </a:tabLst>
            </a:pPr>
            <a:r>
              <a:rPr lang="en-US" sz="1600" dirty="0" smtClean="0">
                <a:solidFill>
                  <a:schemeClr val="accent1"/>
                </a:solidFill>
              </a:rPr>
              <a:t>short</a:t>
            </a:r>
            <a:r>
              <a:rPr lang="en-US" sz="1600" dirty="0" smtClean="0"/>
              <a:t>	Short</a:t>
            </a:r>
          </a:p>
          <a:p>
            <a:pPr>
              <a:tabLst>
                <a:tab pos="1143000" algn="l"/>
              </a:tabLst>
            </a:pPr>
            <a:r>
              <a:rPr lang="en-US" sz="1600" dirty="0" err="1" smtClean="0">
                <a:solidFill>
                  <a:schemeClr val="accent1"/>
                </a:solidFill>
              </a:rPr>
              <a:t>int</a:t>
            </a:r>
            <a:r>
              <a:rPr lang="en-US" sz="1600" dirty="0" smtClean="0"/>
              <a:t>	Integer</a:t>
            </a:r>
          </a:p>
          <a:p>
            <a:pPr>
              <a:tabLst>
                <a:tab pos="1143000" algn="l"/>
              </a:tabLst>
            </a:pPr>
            <a:r>
              <a:rPr lang="en-US" sz="1600" dirty="0" smtClean="0">
                <a:solidFill>
                  <a:schemeClr val="accent1"/>
                </a:solidFill>
              </a:rPr>
              <a:t>long</a:t>
            </a:r>
            <a:r>
              <a:rPr lang="en-US" sz="1600" dirty="0" smtClean="0"/>
              <a:t>	Long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68089" y="1885950"/>
            <a:ext cx="21467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43000"/>
            <a:r>
              <a:rPr lang="en-US" sz="1600" b="1" dirty="0" smtClean="0">
                <a:solidFill>
                  <a:schemeClr val="accent1"/>
                </a:solidFill>
              </a:rPr>
              <a:t>Primitive</a:t>
            </a:r>
            <a:r>
              <a:rPr lang="en-US" sz="1600" b="1" dirty="0" smtClean="0"/>
              <a:t>	Object</a:t>
            </a:r>
          </a:p>
          <a:p>
            <a:pPr defTabSz="1143000"/>
            <a:r>
              <a:rPr lang="en-US" sz="1600" dirty="0" smtClean="0">
                <a:solidFill>
                  <a:schemeClr val="accent1"/>
                </a:solidFill>
              </a:rPr>
              <a:t>float</a:t>
            </a:r>
            <a:r>
              <a:rPr lang="en-US" sz="1600" dirty="0" smtClean="0"/>
              <a:t>	Float</a:t>
            </a:r>
          </a:p>
          <a:p>
            <a:pPr defTabSz="1143000"/>
            <a:r>
              <a:rPr lang="en-US" sz="1600" dirty="0" smtClean="0">
                <a:solidFill>
                  <a:schemeClr val="accent1"/>
                </a:solidFill>
              </a:rPr>
              <a:t>double</a:t>
            </a:r>
            <a:r>
              <a:rPr lang="en-US" sz="1600" dirty="0" smtClean="0"/>
              <a:t>	Double</a:t>
            </a:r>
          </a:p>
          <a:p>
            <a:pPr defTabSz="1143000"/>
            <a:r>
              <a:rPr lang="en-US" sz="1600" dirty="0" err="1" smtClean="0">
                <a:solidFill>
                  <a:schemeClr val="accent1"/>
                </a:solidFill>
              </a:rPr>
              <a:t>boolean</a:t>
            </a:r>
            <a:r>
              <a:rPr lang="en-US" sz="1600" dirty="0" smtClean="0"/>
              <a:t>	Boolean</a:t>
            </a:r>
          </a:p>
          <a:p>
            <a:pPr defTabSz="1143000"/>
            <a:r>
              <a:rPr lang="en-US" sz="1600" dirty="0" smtClean="0">
                <a:solidFill>
                  <a:schemeClr val="accent1"/>
                </a:solidFill>
              </a:rPr>
              <a:t>char</a:t>
            </a:r>
            <a:r>
              <a:rPr lang="en-US" sz="1600" dirty="0" smtClean="0"/>
              <a:t>	Character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3209388"/>
            <a:ext cx="9144000" cy="193577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22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Corresponding Object Types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86199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1800" dirty="0" smtClean="0"/>
              <a:t>Each primitive data type has a corresponding object type, which is nothing but a wrapper class for the primitive value.</a:t>
            </a:r>
          </a:p>
          <a:p>
            <a:pPr marL="0" indent="0">
              <a:spcBef>
                <a:spcPts val="1200"/>
              </a:spcBef>
              <a:buNone/>
            </a:pPr>
            <a:endParaRPr lang="en-US" sz="1800" dirty="0"/>
          </a:p>
          <a:p>
            <a:pPr marL="0" indent="0">
              <a:spcBef>
                <a:spcPts val="1200"/>
              </a:spcBef>
              <a:buNone/>
            </a:pPr>
            <a:endParaRPr lang="en-US" sz="1800" dirty="0" smtClean="0"/>
          </a:p>
          <a:p>
            <a:pPr marL="0" indent="0">
              <a:spcBef>
                <a:spcPts val="1200"/>
              </a:spcBef>
              <a:buNone/>
            </a:pPr>
            <a:endParaRPr lang="en-US" sz="1800" dirty="0" smtClean="0"/>
          </a:p>
          <a:p>
            <a:pPr marL="0" indent="0">
              <a:spcBef>
                <a:spcPts val="1200"/>
              </a:spcBef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err="1" smtClean="0"/>
              <a:t>Autoboxing</a:t>
            </a:r>
            <a:r>
              <a:rPr lang="en-US" sz="1800" dirty="0" smtClean="0"/>
              <a:t> automatically converts between the primitive and Object types.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800" dirty="0" smtClean="0"/>
              <a:t>Object types have access to a number of methods, especially for converting to/from Strings: 	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Integer.parseInt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(“5”);  </a:t>
            </a:r>
            <a:r>
              <a:rPr lang="en-US" sz="1800" dirty="0" smtClean="0"/>
              <a:t>	// returns 5 as an 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800" dirty="0" smtClean="0"/>
              <a:t>It also enables them to be used as generic types where an Object is required:  	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T&lt;Integer&gt;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0957" y="1885951"/>
            <a:ext cx="1934119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1143000" algn="l"/>
              </a:tabLst>
            </a:pPr>
            <a:r>
              <a:rPr lang="en-US" sz="1600" b="1" dirty="0" smtClean="0"/>
              <a:t>Primitive	Object</a:t>
            </a:r>
          </a:p>
          <a:p>
            <a:pPr>
              <a:tabLst>
                <a:tab pos="1143000" algn="l"/>
              </a:tabLst>
            </a:pPr>
            <a:r>
              <a:rPr lang="en-US" sz="1600" dirty="0" smtClean="0"/>
              <a:t>byte	Byte</a:t>
            </a:r>
          </a:p>
          <a:p>
            <a:pPr>
              <a:tabLst>
                <a:tab pos="1143000" algn="l"/>
              </a:tabLst>
            </a:pPr>
            <a:r>
              <a:rPr lang="en-US" sz="1600" dirty="0" smtClean="0"/>
              <a:t>short	Short</a:t>
            </a:r>
          </a:p>
          <a:p>
            <a:pPr>
              <a:tabLst>
                <a:tab pos="1143000" algn="l"/>
              </a:tabLst>
            </a:pPr>
            <a:r>
              <a:rPr lang="en-US" sz="1600" dirty="0" err="1" smtClean="0"/>
              <a:t>int</a:t>
            </a:r>
            <a:r>
              <a:rPr lang="en-US" sz="1600" dirty="0" smtClean="0"/>
              <a:t>	Integer</a:t>
            </a:r>
          </a:p>
          <a:p>
            <a:pPr>
              <a:tabLst>
                <a:tab pos="1143000" algn="l"/>
              </a:tabLst>
            </a:pPr>
            <a:r>
              <a:rPr lang="en-US" sz="1600" dirty="0" smtClean="0"/>
              <a:t>long	Long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68089" y="1885950"/>
            <a:ext cx="21467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43000"/>
            <a:r>
              <a:rPr lang="en-US" sz="1600" b="1" dirty="0" smtClean="0"/>
              <a:t>Primitive	Object</a:t>
            </a:r>
          </a:p>
          <a:p>
            <a:pPr defTabSz="1143000"/>
            <a:r>
              <a:rPr lang="en-US" sz="1600" dirty="0" smtClean="0"/>
              <a:t>float	Float</a:t>
            </a:r>
          </a:p>
          <a:p>
            <a:pPr defTabSz="1143000"/>
            <a:r>
              <a:rPr lang="en-US" sz="1600" dirty="0" smtClean="0"/>
              <a:t>double	Double</a:t>
            </a:r>
          </a:p>
          <a:p>
            <a:pPr defTabSz="1143000"/>
            <a:r>
              <a:rPr lang="en-US" sz="1600" dirty="0" err="1" smtClean="0"/>
              <a:t>boolean</a:t>
            </a:r>
            <a:r>
              <a:rPr lang="en-US" sz="1600" dirty="0" smtClean="0"/>
              <a:t>	Boolean</a:t>
            </a:r>
          </a:p>
          <a:p>
            <a:pPr defTabSz="1143000"/>
            <a:r>
              <a:rPr lang="en-US" sz="1600" dirty="0" smtClean="0"/>
              <a:t>char	Character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971550"/>
            <a:ext cx="9144000" cy="226861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29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322" y="438150"/>
            <a:ext cx="352425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2985" y="4476750"/>
            <a:ext cx="2670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© 2017  Joe James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0264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1310</TotalTime>
  <Words>235</Words>
  <Application>Microsoft Office PowerPoint</Application>
  <PresentationFormat>On-screen Show (16:9)</PresentationFormat>
  <Paragraphs>116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Primitive Data Types</vt:lpstr>
      <vt:lpstr>Data Types in Java</vt:lpstr>
      <vt:lpstr>Expressing Primitives</vt:lpstr>
      <vt:lpstr>8 Primitive Types</vt:lpstr>
      <vt:lpstr>Nothing New</vt:lpstr>
      <vt:lpstr>Corresponding Object Types</vt:lpstr>
      <vt:lpstr>Corresponding Object Types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Java: Primitive Data Types</dc:title>
  <dc:creator>Joe James</dc:creator>
  <cp:lastModifiedBy>Joe James</cp:lastModifiedBy>
  <cp:revision>19</cp:revision>
  <dcterms:created xsi:type="dcterms:W3CDTF">2017-11-15T00:11:06Z</dcterms:created>
  <dcterms:modified xsi:type="dcterms:W3CDTF">2017-11-23T00:22:55Z</dcterms:modified>
</cp:coreProperties>
</file>