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60" r:id="rId3"/>
    <p:sldId id="264" r:id="rId4"/>
    <p:sldId id="265" r:id="rId5"/>
    <p:sldId id="257" r:id="rId6"/>
    <p:sldId id="283" r:id="rId7"/>
    <p:sldId id="266" r:id="rId8"/>
    <p:sldId id="259" r:id="rId9"/>
    <p:sldId id="280" r:id="rId10"/>
    <p:sldId id="281" r:id="rId11"/>
    <p:sldId id="282" r:id="rId12"/>
    <p:sldId id="278" r:id="rId13"/>
    <p:sldId id="269" r:id="rId14"/>
    <p:sldId id="271" r:id="rId15"/>
    <p:sldId id="270" r:id="rId16"/>
    <p:sldId id="273" r:id="rId17"/>
    <p:sldId id="275" r:id="rId18"/>
    <p:sldId id="276" r:id="rId19"/>
    <p:sldId id="274" r:id="rId20"/>
    <p:sldId id="277" r:id="rId21"/>
    <p:sldId id="284" r:id="rId22"/>
    <p:sldId id="279" r:id="rId23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783" autoAdjust="0"/>
  </p:normalViewPr>
  <p:slideViewPr>
    <p:cSldViewPr>
      <p:cViewPr varScale="1">
        <p:scale>
          <a:sx n="87" d="100"/>
          <a:sy n="87" d="100"/>
        </p:scale>
        <p:origin x="-792" y="-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04D815-6BEE-4AB8-9E6E-A067CFC3E107}" type="datetimeFigureOut">
              <a:rPr lang="en-US" smtClean="0"/>
              <a:t>6/4/2015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F90545-6247-47DC-8E3B-EF2F2D1FE2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991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F90545-6247-47DC-8E3B-EF2F2D1FE2A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1317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F90545-6247-47DC-8E3B-EF2F2D1FE2A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210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0672F-E0BB-4067-9CC0-AA8C6AE5908C}" type="datetimeFigureOut">
              <a:rPr lang="en-US" smtClean="0"/>
              <a:t>6/4/2015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C9EE1-B313-466F-9936-77412D6E9C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4511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0672F-E0BB-4067-9CC0-AA8C6AE5908C}" type="datetimeFigureOut">
              <a:rPr lang="en-US" smtClean="0"/>
              <a:t>6/4/2015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C9EE1-B313-466F-9936-77412D6E9C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41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0672F-E0BB-4067-9CC0-AA8C6AE5908C}" type="datetimeFigureOut">
              <a:rPr lang="en-US" smtClean="0"/>
              <a:t>6/4/2015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C9EE1-B313-466F-9936-77412D6E9C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345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0672F-E0BB-4067-9CC0-AA8C6AE5908C}" type="datetimeFigureOut">
              <a:rPr lang="en-US" smtClean="0"/>
              <a:t>6/4/2015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C9EE1-B313-466F-9936-77412D6E9C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0053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0672F-E0BB-4067-9CC0-AA8C6AE5908C}" type="datetimeFigureOut">
              <a:rPr lang="en-US" smtClean="0"/>
              <a:t>6/4/2015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C9EE1-B313-466F-9936-77412D6E9C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3264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0672F-E0BB-4067-9CC0-AA8C6AE5908C}" type="datetimeFigureOut">
              <a:rPr lang="en-US" smtClean="0"/>
              <a:t>6/4/2015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C9EE1-B313-466F-9936-77412D6E9C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409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0672F-E0BB-4067-9CC0-AA8C6AE5908C}" type="datetimeFigureOut">
              <a:rPr lang="en-US" smtClean="0"/>
              <a:t>6/4/2015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C9EE1-B313-466F-9936-77412D6E9C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5318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0672F-E0BB-4067-9CC0-AA8C6AE5908C}" type="datetimeFigureOut">
              <a:rPr lang="en-US" smtClean="0"/>
              <a:t>6/4/2015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C9EE1-B313-466F-9936-77412D6E9C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96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0672F-E0BB-4067-9CC0-AA8C6AE5908C}" type="datetimeFigureOut">
              <a:rPr lang="en-US" smtClean="0"/>
              <a:t>6/4/2015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C9EE1-B313-466F-9936-77412D6E9C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9610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0672F-E0BB-4067-9CC0-AA8C6AE5908C}" type="datetimeFigureOut">
              <a:rPr lang="en-US" smtClean="0"/>
              <a:t>6/4/2015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C9EE1-B313-466F-9936-77412D6E9C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1008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0672F-E0BB-4067-9CC0-AA8C6AE5908C}" type="datetimeFigureOut">
              <a:rPr lang="en-US" smtClean="0"/>
              <a:t>6/4/2015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C9EE1-B313-466F-9936-77412D6E9C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88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60672F-E0BB-4067-9CC0-AA8C6AE5908C}" type="datetimeFigureOut">
              <a:rPr lang="en-US" smtClean="0"/>
              <a:t>6/4/2015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BC9EE1-B313-466F-9936-77412D6E9C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028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IPv6 Addressing &amp; </a:t>
            </a:r>
            <a:r>
              <a:rPr lang="en-US" dirty="0" err="1" smtClean="0"/>
              <a:t>Subnetting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6/4/2015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3222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5" t="17338" r="8590" b="14166"/>
          <a:stretch/>
        </p:blipFill>
        <p:spPr bwMode="auto">
          <a:xfrm>
            <a:off x="990600" y="689629"/>
            <a:ext cx="7162800" cy="3997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57150"/>
            <a:ext cx="8229600" cy="7620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IPV6 </a:t>
            </a:r>
            <a:r>
              <a:rPr lang="en-US" sz="4000" dirty="0" smtClean="0"/>
              <a:t>Adoption</a:t>
            </a:r>
            <a:endParaRPr lang="en-US" sz="4000" dirty="0"/>
          </a:p>
        </p:txBody>
      </p:sp>
      <p:sp>
        <p:nvSpPr>
          <p:cNvPr id="4" name="TextBox 3"/>
          <p:cNvSpPr txBox="1"/>
          <p:nvPr/>
        </p:nvSpPr>
        <p:spPr>
          <a:xfrm>
            <a:off x="609600" y="971550"/>
            <a:ext cx="457200" cy="3857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2000"/>
              </a:spcBef>
            </a:pPr>
            <a:r>
              <a:rPr lang="en-US" sz="1600" dirty="0" smtClean="0"/>
              <a:t>7%</a:t>
            </a:r>
          </a:p>
          <a:p>
            <a:pPr algn="r">
              <a:spcBef>
                <a:spcPts val="2000"/>
              </a:spcBef>
            </a:pPr>
            <a:r>
              <a:rPr lang="en-US" sz="1600" dirty="0" smtClean="0"/>
              <a:t>6%</a:t>
            </a:r>
          </a:p>
          <a:p>
            <a:pPr algn="r">
              <a:spcBef>
                <a:spcPts val="2000"/>
              </a:spcBef>
            </a:pPr>
            <a:r>
              <a:rPr lang="en-US" sz="1600" dirty="0" smtClean="0"/>
              <a:t>5%</a:t>
            </a:r>
          </a:p>
          <a:p>
            <a:pPr algn="r">
              <a:spcBef>
                <a:spcPts val="2000"/>
              </a:spcBef>
            </a:pPr>
            <a:r>
              <a:rPr lang="en-US" sz="1600" dirty="0" smtClean="0"/>
              <a:t>4%</a:t>
            </a:r>
          </a:p>
          <a:p>
            <a:pPr algn="r">
              <a:spcBef>
                <a:spcPts val="2000"/>
              </a:spcBef>
            </a:pPr>
            <a:r>
              <a:rPr lang="en-US" sz="1600" dirty="0" smtClean="0"/>
              <a:t>3%</a:t>
            </a:r>
          </a:p>
          <a:p>
            <a:pPr algn="r">
              <a:spcBef>
                <a:spcPts val="2000"/>
              </a:spcBef>
            </a:pPr>
            <a:r>
              <a:rPr lang="en-US" sz="1600" dirty="0" smtClean="0"/>
              <a:t>2%</a:t>
            </a:r>
          </a:p>
          <a:p>
            <a:pPr algn="r">
              <a:spcBef>
                <a:spcPts val="2000"/>
              </a:spcBef>
            </a:pPr>
            <a:r>
              <a:rPr lang="en-US" sz="1600" dirty="0" smtClean="0"/>
              <a:t>1%</a:t>
            </a:r>
          </a:p>
          <a:p>
            <a:pPr algn="r">
              <a:spcBef>
                <a:spcPts val="2000"/>
              </a:spcBef>
            </a:pPr>
            <a:r>
              <a:rPr lang="en-US" sz="1600" dirty="0"/>
              <a:t>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4705350"/>
            <a:ext cx="7162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2000"/>
              </a:spcBef>
              <a:tabLst>
                <a:tab pos="1255713" algn="ctr"/>
                <a:tab pos="2286000" algn="ctr"/>
                <a:tab pos="3316288" algn="ctr"/>
                <a:tab pos="4397375" algn="ctr"/>
                <a:tab pos="5427663" algn="ctr"/>
                <a:tab pos="6226175" algn="ctr"/>
              </a:tabLst>
            </a:pPr>
            <a:r>
              <a:rPr lang="en-US" sz="1600" dirty="0" smtClean="0"/>
              <a:t>2009	2010	2011	2012	2013	2014	2015</a:t>
            </a:r>
            <a:endParaRPr lang="en-US" sz="1600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066800" y="4672686"/>
            <a:ext cx="70104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286000" y="971550"/>
            <a:ext cx="4572000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/>
              <a:t>Source: https://www.google.com/intl/en/ipv6/statistics.html#tab=ipv6-adoption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093588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9050"/>
            <a:ext cx="8229600" cy="857250"/>
          </a:xfrm>
        </p:spPr>
        <p:txBody>
          <a:bodyPr/>
          <a:lstStyle/>
          <a:p>
            <a:r>
              <a:rPr lang="en-US" dirty="0" smtClean="0"/>
              <a:t>IPv4 Address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533400" y="2343150"/>
            <a:ext cx="8153400" cy="9144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10101100.10000000.00000000.00010011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609600" y="1428750"/>
            <a:ext cx="4602842" cy="7620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32-bits / Four </a:t>
            </a:r>
            <a:r>
              <a:rPr lang="en-US" sz="2800" dirty="0" smtClean="0"/>
              <a:t>blocks of 8 bits</a:t>
            </a:r>
            <a:endParaRPr lang="en-US" sz="2800" dirty="0" smtClean="0"/>
          </a:p>
          <a:p>
            <a:pPr marL="0" indent="0">
              <a:buNone/>
            </a:pPr>
            <a:endParaRPr lang="en-US" sz="2800" dirty="0" smtClean="0"/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5212442" y="1428750"/>
            <a:ext cx="3474358" cy="6857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anose="020B0604020202020204" pitchFamily="34" charset="0"/>
              <a:buNone/>
            </a:pPr>
            <a:r>
              <a:rPr lang="en-US" sz="2800" dirty="0" smtClean="0"/>
              <a:t>Period-separated</a:t>
            </a:r>
            <a:endParaRPr lang="en-US" sz="2800" dirty="0"/>
          </a:p>
        </p:txBody>
      </p:sp>
      <p:cxnSp>
        <p:nvCxnSpPr>
          <p:cNvPr id="21" name="Straight Connector 20"/>
          <p:cNvCxnSpPr/>
          <p:nvPr/>
        </p:nvCxnSpPr>
        <p:spPr>
          <a:xfrm>
            <a:off x="1672770" y="3028950"/>
            <a:ext cx="1280886" cy="0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3185886" y="3028950"/>
            <a:ext cx="1309914" cy="0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4691742" y="3028950"/>
            <a:ext cx="1371600" cy="0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6284685" y="3028950"/>
            <a:ext cx="1280886" cy="0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6460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9050"/>
            <a:ext cx="8229600" cy="857250"/>
          </a:xfrm>
        </p:spPr>
        <p:txBody>
          <a:bodyPr/>
          <a:lstStyle/>
          <a:p>
            <a:r>
              <a:rPr lang="en-US" dirty="0" smtClean="0"/>
              <a:t>IPv4 Address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533400" y="2343150"/>
            <a:ext cx="8153400" cy="9144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10101100.10000000.00000000.00010011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1672770" y="3028950"/>
            <a:ext cx="1280886" cy="0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185886" y="3028950"/>
            <a:ext cx="1309914" cy="0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4691742" y="3028950"/>
            <a:ext cx="1371600" cy="0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284685" y="3028950"/>
            <a:ext cx="1280886" cy="0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81200" y="3290082"/>
            <a:ext cx="6157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973138" algn="ctr"/>
                <a:tab pos="1770063" algn="ctr"/>
                <a:tab pos="2517775" algn="ctr"/>
                <a:tab pos="3316288" algn="ctr"/>
                <a:tab pos="4056063" algn="ctr"/>
                <a:tab pos="4854575" algn="ctr"/>
              </a:tabLst>
            </a:pP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172	.	128	.	0	.	19</a:t>
            </a:r>
            <a:endParaRPr lang="en-U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5212442" y="1428750"/>
            <a:ext cx="3474358" cy="6857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anose="020B0604020202020204" pitchFamily="34" charset="0"/>
              <a:buNone/>
            </a:pPr>
            <a:r>
              <a:rPr lang="en-US" sz="2800" dirty="0" smtClean="0"/>
              <a:t>Period-separated</a:t>
            </a:r>
            <a:endParaRPr lang="en-US" sz="2800" dirty="0"/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609601" y="3867151"/>
            <a:ext cx="3657600" cy="9905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 smtClean="0"/>
              <a:t>Expressed as four decimal numbers</a:t>
            </a: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5212442" y="3867150"/>
            <a:ext cx="3474358" cy="6857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2800" dirty="0" smtClean="0"/>
              <a:t>Each 0 to 255</a:t>
            </a:r>
            <a:endParaRPr lang="en-US" sz="2800" dirty="0"/>
          </a:p>
        </p:txBody>
      </p:sp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609600" y="1428750"/>
            <a:ext cx="4602842" cy="7620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32-bits / Four </a:t>
            </a:r>
            <a:r>
              <a:rPr lang="en-US" sz="2800" dirty="0" smtClean="0"/>
              <a:t>blocks of 8 bits</a:t>
            </a:r>
            <a:endParaRPr lang="en-US" sz="2800" dirty="0" smtClean="0"/>
          </a:p>
          <a:p>
            <a:pPr marL="0" indent="0">
              <a:buNone/>
            </a:pP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3145986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9050"/>
            <a:ext cx="8229600" cy="857250"/>
          </a:xfrm>
        </p:spPr>
        <p:txBody>
          <a:bodyPr/>
          <a:lstStyle/>
          <a:p>
            <a:r>
              <a:rPr lang="en-US" dirty="0" smtClean="0"/>
              <a:t>IPv6 Address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76200" y="2343150"/>
            <a:ext cx="8991600" cy="9144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" dirty="0" smtClean="0"/>
              <a:t>1000000101000101:0000000100001100:0000000000000000:0000000000000000:0001000100000000:0001101000000110:1000100000000000:0000000000000001</a:t>
            </a:r>
          </a:p>
          <a:p>
            <a:endParaRPr lang="en-US" sz="1000" dirty="0" smtClean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04800" y="1428751"/>
            <a:ext cx="4343399" cy="76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800" dirty="0" smtClean="0"/>
              <a:t>128-bits / 8 blocks of 16 bits</a:t>
            </a:r>
            <a:endParaRPr lang="en-US" sz="28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5364842" y="1428750"/>
            <a:ext cx="3474358" cy="6857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anose="020B0604020202020204" pitchFamily="34" charset="0"/>
              <a:buNone/>
            </a:pPr>
            <a:r>
              <a:rPr lang="en-US" sz="2800" dirty="0" smtClean="0"/>
              <a:t>Colon-separated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230866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9050"/>
            <a:ext cx="8229600" cy="857250"/>
          </a:xfrm>
        </p:spPr>
        <p:txBody>
          <a:bodyPr/>
          <a:lstStyle/>
          <a:p>
            <a:r>
              <a:rPr lang="en-US" dirty="0" smtClean="0"/>
              <a:t>IPv6 Address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76200" y="2343150"/>
            <a:ext cx="8991600" cy="9144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" dirty="0" smtClean="0"/>
              <a:t>1000000101000101:0000000100001100:0000000000000000:0000000000000000:0001000100000000:0001101000000110:1000100000000000:0000000000000001</a:t>
            </a:r>
          </a:p>
          <a:p>
            <a:endParaRPr lang="en-US" sz="1000" dirty="0" smtClean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04800" y="1428751"/>
            <a:ext cx="4343399" cy="76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800" dirty="0" smtClean="0"/>
              <a:t>128-bits / 8 blocks of 16 bits</a:t>
            </a:r>
            <a:endParaRPr lang="en-US" sz="28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5364842" y="1428750"/>
            <a:ext cx="3474358" cy="6857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anose="020B0604020202020204" pitchFamily="34" charset="0"/>
              <a:buNone/>
            </a:pPr>
            <a:r>
              <a:rPr lang="en-US" sz="2800" dirty="0" smtClean="0"/>
              <a:t>Colon-separated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0" y="3525619"/>
            <a:ext cx="8534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1313" defTabSz="4214813">
              <a:tabLst>
                <a:tab pos="1089025" algn="ctr"/>
                <a:tab pos="1546225" algn="ctr"/>
                <a:tab pos="2111375" algn="ctr"/>
                <a:tab pos="2627313" algn="ctr"/>
                <a:tab pos="3141663" algn="ctr"/>
                <a:tab pos="3657600" algn="ctr"/>
                <a:tab pos="4173538" algn="ctr"/>
                <a:tab pos="4687888" algn="ctr"/>
                <a:tab pos="5203825" algn="ctr"/>
                <a:tab pos="5718175" algn="ctr"/>
                <a:tab pos="6226175" algn="ctr"/>
                <a:tab pos="6742113" algn="ctr"/>
                <a:tab pos="7256463" algn="ctr"/>
                <a:tab pos="7772400" algn="ctr"/>
              </a:tabLst>
            </a:pPr>
            <a:r>
              <a:rPr lang="en-US" sz="2800" dirty="0" smtClean="0">
                <a:solidFill>
                  <a:schemeClr val="accent1"/>
                </a:solidFill>
              </a:rPr>
              <a:t>X:X:X:X:X:X:X:X</a:t>
            </a:r>
          </a:p>
          <a:p>
            <a:pPr marL="341313" defTabSz="4214813">
              <a:tabLst>
                <a:tab pos="1089025" algn="ctr"/>
                <a:tab pos="1546225" algn="ctr"/>
                <a:tab pos="2111375" algn="ctr"/>
                <a:tab pos="2627313" algn="ctr"/>
                <a:tab pos="3141663" algn="ctr"/>
                <a:tab pos="3657600" algn="ctr"/>
                <a:tab pos="4173538" algn="ctr"/>
                <a:tab pos="4687888" algn="ctr"/>
                <a:tab pos="5203825" algn="ctr"/>
                <a:tab pos="5718175" algn="ctr"/>
                <a:tab pos="6226175" algn="ctr"/>
                <a:tab pos="6742113" algn="ctr"/>
                <a:tab pos="7256463" algn="ctr"/>
                <a:tab pos="7772400" algn="ctr"/>
              </a:tabLst>
            </a:pPr>
            <a:r>
              <a:rPr lang="en-US" sz="2800" dirty="0">
                <a:solidFill>
                  <a:schemeClr val="accent1"/>
                </a:solidFill>
              </a:rPr>
              <a:t>w</a:t>
            </a:r>
            <a:r>
              <a:rPr lang="en-US" sz="2800" dirty="0" smtClean="0">
                <a:solidFill>
                  <a:schemeClr val="accent1"/>
                </a:solidFill>
              </a:rPr>
              <a:t>here each X represents 16 bits</a:t>
            </a:r>
            <a:endParaRPr lang="en-US" sz="28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3308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9050"/>
            <a:ext cx="8229600" cy="857250"/>
          </a:xfrm>
        </p:spPr>
        <p:txBody>
          <a:bodyPr/>
          <a:lstStyle/>
          <a:p>
            <a:r>
              <a:rPr lang="en-US" dirty="0" smtClean="0"/>
              <a:t>IPv6 Address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04800" y="3290082"/>
            <a:ext cx="853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1313" defTabSz="4214813">
              <a:tabLst>
                <a:tab pos="1089025" algn="ctr"/>
                <a:tab pos="1546225" algn="ctr"/>
                <a:tab pos="2111375" algn="ctr"/>
                <a:tab pos="2627313" algn="ctr"/>
                <a:tab pos="3141663" algn="ctr"/>
                <a:tab pos="3657600" algn="ctr"/>
                <a:tab pos="4173538" algn="ctr"/>
                <a:tab pos="4687888" algn="ctr"/>
                <a:tab pos="5203825" algn="ctr"/>
                <a:tab pos="5718175" algn="ctr"/>
                <a:tab pos="6226175" algn="ctr"/>
                <a:tab pos="6742113" algn="ctr"/>
                <a:tab pos="7256463" algn="ctr"/>
                <a:tab pos="7772400" algn="ctr"/>
              </a:tabLst>
            </a:pPr>
            <a:r>
              <a:rPr lang="en-US" b="1" dirty="0" smtClean="0">
                <a:solidFill>
                  <a:schemeClr val="accent1"/>
                </a:solidFill>
              </a:rPr>
              <a:t>8145	:	010C	:	0000	:	0000	:	1100	:	</a:t>
            </a:r>
            <a:r>
              <a:rPr lang="en-US" b="1" dirty="0" smtClean="0">
                <a:solidFill>
                  <a:schemeClr val="accent1"/>
                </a:solidFill>
              </a:rPr>
              <a:t>1A06</a:t>
            </a:r>
            <a:r>
              <a:rPr lang="en-US" b="1" dirty="0" smtClean="0">
                <a:solidFill>
                  <a:schemeClr val="accent1"/>
                </a:solidFill>
              </a:rPr>
              <a:t>	:	8800	:	0001 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5364842" y="1428750"/>
            <a:ext cx="3474358" cy="6857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anose="020B0604020202020204" pitchFamily="34" charset="0"/>
              <a:buNone/>
            </a:pPr>
            <a:r>
              <a:rPr lang="en-US" sz="2800" dirty="0" smtClean="0"/>
              <a:t>Colon-separated</a:t>
            </a:r>
            <a:endParaRPr lang="en-US" sz="2800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81000" y="3867151"/>
            <a:ext cx="4069443" cy="9905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 smtClean="0"/>
              <a:t>Expressed as 8 groups of 4 hexadecimal digits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5364842" y="3867150"/>
            <a:ext cx="3474358" cy="6857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2800" dirty="0" smtClean="0"/>
              <a:t>Each 0 to FFFF</a:t>
            </a:r>
            <a:endParaRPr lang="en-US" sz="2800" dirty="0"/>
          </a:p>
        </p:txBody>
      </p:sp>
      <p:sp>
        <p:nvSpPr>
          <p:cNvPr id="10" name="Rounded Rectangle 9"/>
          <p:cNvSpPr/>
          <p:nvPr/>
        </p:nvSpPr>
        <p:spPr>
          <a:xfrm>
            <a:off x="76200" y="2343150"/>
            <a:ext cx="8991600" cy="9144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" dirty="0" smtClean="0"/>
              <a:t>1000000101000101:0000000100001100:0000000000000000:0000000000000000:0001000100000000:0001101000000110:1000100000000000:0000000000000001</a:t>
            </a:r>
          </a:p>
          <a:p>
            <a:endParaRPr lang="en-US" sz="1000" dirty="0" smtClean="0"/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304800" y="1428751"/>
            <a:ext cx="4343399" cy="76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800" dirty="0" smtClean="0"/>
              <a:t>128-bits / 8 blocks of 16 bits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938326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9050"/>
            <a:ext cx="5791200" cy="857250"/>
          </a:xfrm>
        </p:spPr>
        <p:txBody>
          <a:bodyPr/>
          <a:lstStyle/>
          <a:p>
            <a:r>
              <a:rPr lang="en-US" dirty="0" smtClean="0"/>
              <a:t>Binary – Hex Conversion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428749"/>
            <a:ext cx="5105400" cy="31658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0001101000000110 =&gt; </a:t>
            </a:r>
            <a:r>
              <a:rPr lang="en-US" sz="2400" dirty="0" smtClean="0"/>
              <a:t>Hexadecimal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Four binary digits = one Hex digit</a:t>
            </a:r>
          </a:p>
          <a:p>
            <a:pPr marL="0" indent="0">
              <a:buNone/>
            </a:pPr>
            <a:endParaRPr lang="en-US" sz="24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4854028"/>
              </p:ext>
            </p:extLst>
          </p:nvPr>
        </p:nvGraphicFramePr>
        <p:xfrm>
          <a:off x="6705600" y="76206"/>
          <a:ext cx="2057400" cy="4933944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617220"/>
                <a:gridCol w="925830"/>
                <a:gridCol w="514350"/>
              </a:tblGrid>
              <a:tr h="290232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chemeClr val="tx1"/>
                          </a:solidFill>
                        </a:rPr>
                        <a:t>Hex</a:t>
                      </a:r>
                      <a:endParaRPr 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Binary</a:t>
                      </a:r>
                      <a:endParaRPr lang="en-US" sz="13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Dec</a:t>
                      </a:r>
                      <a:endParaRPr lang="en-US" sz="13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232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0000</a:t>
                      </a:r>
                      <a:endParaRPr lang="en-US" sz="13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0</a:t>
                      </a:r>
                      <a:endParaRPr lang="en-US" sz="13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</a:tr>
              <a:tr h="290232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0001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T w="12700" cmpd="sng">
                      <a:noFill/>
                    </a:lnT>
                  </a:tcPr>
                </a:tc>
              </a:tr>
              <a:tr h="290232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0010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290232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0011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3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290232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0100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4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290232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0101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5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290232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0110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6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290232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0111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7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290232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1000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8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290232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1001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9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290232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1010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10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290232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1011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11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290232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1100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12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290232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chemeClr val="tx1"/>
                          </a:solidFill>
                        </a:rPr>
                        <a:t>D</a:t>
                      </a:r>
                      <a:endParaRPr 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1101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13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290232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chemeClr val="tx1"/>
                          </a:solidFill>
                        </a:rPr>
                        <a:t>E</a:t>
                      </a:r>
                      <a:endParaRPr 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1110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14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290232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chemeClr val="tx1"/>
                          </a:solidFill>
                        </a:rPr>
                        <a:t>F</a:t>
                      </a:r>
                      <a:endParaRPr 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1111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15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6948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9050"/>
            <a:ext cx="5791200" cy="857250"/>
          </a:xfrm>
        </p:spPr>
        <p:txBody>
          <a:bodyPr/>
          <a:lstStyle/>
          <a:p>
            <a:r>
              <a:rPr lang="en-US" dirty="0" smtClean="0"/>
              <a:t>Binary – Hex Conversion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428749"/>
            <a:ext cx="5105400" cy="31658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0001101000000110 =&gt; </a:t>
            </a:r>
            <a:r>
              <a:rPr lang="en-US" sz="2400" dirty="0" smtClean="0"/>
              <a:t>Hexadecimal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Four binary digits = one Hex </a:t>
            </a:r>
            <a:r>
              <a:rPr lang="en-US" sz="2400" dirty="0" smtClean="0"/>
              <a:t>digit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0001 1010 0000 0110</a:t>
            </a:r>
            <a:endParaRPr lang="en-US" sz="24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3188048"/>
              </p:ext>
            </p:extLst>
          </p:nvPr>
        </p:nvGraphicFramePr>
        <p:xfrm>
          <a:off x="6705600" y="76206"/>
          <a:ext cx="2057400" cy="4933944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617220"/>
                <a:gridCol w="925830"/>
                <a:gridCol w="514350"/>
              </a:tblGrid>
              <a:tr h="290232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chemeClr val="tx1"/>
                          </a:solidFill>
                        </a:rPr>
                        <a:t>Hex</a:t>
                      </a:r>
                      <a:endParaRPr 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Binary</a:t>
                      </a:r>
                      <a:endParaRPr lang="en-US" sz="13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Dec</a:t>
                      </a:r>
                      <a:endParaRPr lang="en-US" sz="13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232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0000</a:t>
                      </a:r>
                      <a:endParaRPr lang="en-US" sz="13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0</a:t>
                      </a:r>
                      <a:endParaRPr lang="en-US" sz="13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</a:tr>
              <a:tr h="290232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0001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T w="12700" cmpd="sng">
                      <a:noFill/>
                    </a:lnT>
                  </a:tcPr>
                </a:tc>
              </a:tr>
              <a:tr h="290232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0010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290232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0011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3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290232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0100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4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290232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0101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5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290232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0110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6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290232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0111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7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290232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1000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8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290232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1001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9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290232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1010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10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290232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1011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11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290232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1100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12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290232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chemeClr val="tx1"/>
                          </a:solidFill>
                        </a:rPr>
                        <a:t>D</a:t>
                      </a:r>
                      <a:endParaRPr 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1101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13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290232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chemeClr val="tx1"/>
                          </a:solidFill>
                        </a:rPr>
                        <a:t>E</a:t>
                      </a:r>
                      <a:endParaRPr 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1110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14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290232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chemeClr val="tx1"/>
                          </a:solidFill>
                        </a:rPr>
                        <a:t>F</a:t>
                      </a:r>
                      <a:endParaRPr 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1111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15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80120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9050"/>
            <a:ext cx="5791200" cy="857250"/>
          </a:xfrm>
        </p:spPr>
        <p:txBody>
          <a:bodyPr/>
          <a:lstStyle/>
          <a:p>
            <a:r>
              <a:rPr lang="en-US" dirty="0" smtClean="0"/>
              <a:t>Binary – Hex Conversion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428749"/>
            <a:ext cx="5105400" cy="31658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0001101000000110 =&gt; </a:t>
            </a:r>
            <a:r>
              <a:rPr lang="en-US" sz="2400" dirty="0" smtClean="0"/>
              <a:t>Hexadecimal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Four binary digits = one Hex </a:t>
            </a:r>
            <a:r>
              <a:rPr lang="en-US" sz="2400" dirty="0" smtClean="0"/>
              <a:t>digit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0001 1010 0000 0110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1        A        0       6</a:t>
            </a:r>
            <a:endParaRPr lang="en-US" sz="24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2469359"/>
              </p:ext>
            </p:extLst>
          </p:nvPr>
        </p:nvGraphicFramePr>
        <p:xfrm>
          <a:off x="6705600" y="76206"/>
          <a:ext cx="2057400" cy="4933944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617220"/>
                <a:gridCol w="925830"/>
                <a:gridCol w="514350"/>
              </a:tblGrid>
              <a:tr h="290232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chemeClr val="tx1"/>
                          </a:solidFill>
                        </a:rPr>
                        <a:t>Hex</a:t>
                      </a:r>
                      <a:endParaRPr 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Binary</a:t>
                      </a:r>
                      <a:endParaRPr lang="en-US" sz="13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Dec</a:t>
                      </a:r>
                      <a:endParaRPr lang="en-US" sz="13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232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0000</a:t>
                      </a:r>
                      <a:endParaRPr lang="en-US" sz="13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0</a:t>
                      </a:r>
                      <a:endParaRPr lang="en-US" sz="13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</a:tr>
              <a:tr h="290232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0001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T w="12700" cmpd="sng">
                      <a:noFill/>
                    </a:lnT>
                  </a:tcPr>
                </a:tc>
              </a:tr>
              <a:tr h="290232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0010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290232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0011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3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290232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0100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4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290232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0101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5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290232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0110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6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290232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0111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7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290232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1000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8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290232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1001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9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290232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1010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10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290232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1011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11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290232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1100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12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290232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chemeClr val="tx1"/>
                          </a:solidFill>
                        </a:rPr>
                        <a:t>D</a:t>
                      </a:r>
                      <a:endParaRPr 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1101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13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290232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chemeClr val="tx1"/>
                          </a:solidFill>
                        </a:rPr>
                        <a:t>E</a:t>
                      </a:r>
                      <a:endParaRPr 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1110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14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290232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chemeClr val="tx1"/>
                          </a:solidFill>
                        </a:rPr>
                        <a:t>F</a:t>
                      </a:r>
                      <a:endParaRPr 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1111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15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0093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9050"/>
            <a:ext cx="5791200" cy="857250"/>
          </a:xfrm>
        </p:spPr>
        <p:txBody>
          <a:bodyPr/>
          <a:lstStyle/>
          <a:p>
            <a:r>
              <a:rPr lang="en-US" dirty="0" smtClean="0"/>
              <a:t>Binary – Hex Conversion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428749"/>
            <a:ext cx="5105400" cy="31658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0001101000000110 =&gt; </a:t>
            </a:r>
            <a:r>
              <a:rPr lang="en-US" sz="2400" dirty="0" smtClean="0"/>
              <a:t>Hexadecimal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Four binary digits = one Hex </a:t>
            </a:r>
            <a:r>
              <a:rPr lang="en-US" sz="2400" dirty="0" smtClean="0"/>
              <a:t>digit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0001 1010 0000 0110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1        A        0       6</a:t>
            </a:r>
            <a:endParaRPr lang="en-US" sz="24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2182079"/>
              </p:ext>
            </p:extLst>
          </p:nvPr>
        </p:nvGraphicFramePr>
        <p:xfrm>
          <a:off x="6705600" y="76206"/>
          <a:ext cx="2057400" cy="4933944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617220"/>
                <a:gridCol w="925830"/>
                <a:gridCol w="514350"/>
              </a:tblGrid>
              <a:tr h="290232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chemeClr val="tx1"/>
                          </a:solidFill>
                        </a:rPr>
                        <a:t>Hex</a:t>
                      </a:r>
                      <a:endParaRPr 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Binary</a:t>
                      </a:r>
                      <a:endParaRPr lang="en-US" sz="13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Dec</a:t>
                      </a:r>
                      <a:endParaRPr lang="en-US" sz="13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232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0000</a:t>
                      </a:r>
                      <a:endParaRPr lang="en-US" sz="13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0</a:t>
                      </a:r>
                      <a:endParaRPr lang="en-US" sz="13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</a:tr>
              <a:tr h="290232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0001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T w="12700" cmpd="sng">
                      <a:noFill/>
                    </a:lnT>
                  </a:tcPr>
                </a:tc>
              </a:tr>
              <a:tr h="290232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0010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290232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0011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3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290232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0100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4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290232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0101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5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290232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0110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6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290232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0111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7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290232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1000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8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290232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1001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9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290232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1010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10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290232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1011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11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290232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1100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12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290232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chemeClr val="tx1"/>
                          </a:solidFill>
                        </a:rPr>
                        <a:t>D</a:t>
                      </a:r>
                      <a:endParaRPr 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1101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13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290232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chemeClr val="tx1"/>
                          </a:solidFill>
                        </a:rPr>
                        <a:t>E</a:t>
                      </a:r>
                      <a:endParaRPr 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1110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14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290232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chemeClr val="tx1"/>
                          </a:solidFill>
                        </a:rPr>
                        <a:t>F</a:t>
                      </a:r>
                      <a:endParaRPr 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1111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15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318000" y="4085332"/>
            <a:ext cx="2159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8 4 2 1</a:t>
            </a:r>
          </a:p>
          <a:p>
            <a:r>
              <a:rPr lang="en-US" sz="3200" dirty="0" smtClean="0"/>
              <a:t>0 0 0 0</a:t>
            </a:r>
            <a:endParaRPr lang="en-US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1219200" y="4120575"/>
            <a:ext cx="320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 smtClean="0">
                <a:solidFill>
                  <a:schemeClr val="accent6">
                    <a:lumMod val="75000"/>
                  </a:schemeClr>
                </a:solidFill>
              </a:rPr>
              <a:t>Digit weight </a:t>
            </a:r>
            <a:r>
              <a:rPr lang="en-US" sz="3200" dirty="0" smtClean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</a:t>
            </a:r>
            <a:endParaRPr lang="en-US" sz="32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434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9050"/>
            <a:ext cx="5791200" cy="857250"/>
          </a:xfrm>
        </p:spPr>
        <p:txBody>
          <a:bodyPr/>
          <a:lstStyle/>
          <a:p>
            <a:r>
              <a:rPr lang="en-US" dirty="0" smtClean="0"/>
              <a:t>Binary – Hex Conversion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428749"/>
            <a:ext cx="4800600" cy="31658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01001100 =&gt; Hexadecimal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Four binary digits = one Hex digit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4089400" y="3409949"/>
            <a:ext cx="2159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8 4 2 1</a:t>
            </a:r>
          </a:p>
          <a:p>
            <a:r>
              <a:rPr lang="en-US" sz="3200" dirty="0" smtClean="0"/>
              <a:t>0 0 0 0</a:t>
            </a:r>
            <a:endParaRPr lang="en-US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838200" y="3409950"/>
            <a:ext cx="320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 smtClean="0">
                <a:solidFill>
                  <a:schemeClr val="accent6">
                    <a:lumMod val="75000"/>
                  </a:schemeClr>
                </a:solidFill>
              </a:rPr>
              <a:t>Digit weight </a:t>
            </a:r>
            <a:r>
              <a:rPr lang="en-US" sz="3200" dirty="0" smtClean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</a:t>
            </a:r>
            <a:endParaRPr lang="en-US" sz="3200" dirty="0">
              <a:solidFill>
                <a:schemeClr val="accent6">
                  <a:lumMod val="75000"/>
                </a:schemeClr>
              </a:solidFill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2711868"/>
              </p:ext>
            </p:extLst>
          </p:nvPr>
        </p:nvGraphicFramePr>
        <p:xfrm>
          <a:off x="6705600" y="76206"/>
          <a:ext cx="2057400" cy="4933944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617220"/>
                <a:gridCol w="925830"/>
                <a:gridCol w="514350"/>
              </a:tblGrid>
              <a:tr h="290232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chemeClr val="tx1"/>
                          </a:solidFill>
                        </a:rPr>
                        <a:t>Hex</a:t>
                      </a:r>
                      <a:endParaRPr 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Binary</a:t>
                      </a:r>
                      <a:endParaRPr lang="en-US" sz="13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Dec</a:t>
                      </a:r>
                      <a:endParaRPr lang="en-US" sz="13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232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0000</a:t>
                      </a:r>
                      <a:endParaRPr lang="en-US" sz="13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0</a:t>
                      </a:r>
                      <a:endParaRPr lang="en-US" sz="13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</a:tr>
              <a:tr h="290232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0001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T w="12700" cmpd="sng">
                      <a:noFill/>
                    </a:lnT>
                  </a:tcPr>
                </a:tc>
              </a:tr>
              <a:tr h="290232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0010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290232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0011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3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290232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0100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4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290232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0101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5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290232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0110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6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290232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0111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7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290232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1000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8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290232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1001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9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290232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1010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10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290232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1011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11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290232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1100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12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290232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chemeClr val="tx1"/>
                          </a:solidFill>
                        </a:rPr>
                        <a:t>D</a:t>
                      </a:r>
                      <a:endParaRPr 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1101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13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290232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chemeClr val="tx1"/>
                          </a:solidFill>
                        </a:rPr>
                        <a:t>E</a:t>
                      </a:r>
                      <a:endParaRPr 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1110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14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290232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chemeClr val="tx1"/>
                          </a:solidFill>
                        </a:rPr>
                        <a:t>F</a:t>
                      </a:r>
                      <a:endParaRPr 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1111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15</a:t>
                      </a:r>
                      <a:endParaRPr lang="en-US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Content Placeholder 2"/>
          <p:cNvSpPr txBox="1">
            <a:spLocks/>
          </p:cNvSpPr>
          <p:nvPr/>
        </p:nvSpPr>
        <p:spPr>
          <a:xfrm>
            <a:off x="533400" y="4552949"/>
            <a:ext cx="4800600" cy="685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400" dirty="0" smtClean="0"/>
              <a:t>Not case sensitive</a:t>
            </a:r>
          </a:p>
        </p:txBody>
      </p:sp>
    </p:spTree>
    <p:extLst>
      <p:ext uri="{BB962C8B-B14F-4D97-AF65-F5344CB8AC3E}">
        <p14:creationId xmlns:p14="http://schemas.microsoft.com/office/powerpoint/2010/main" val="3103125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9050"/>
            <a:ext cx="8229600" cy="857250"/>
          </a:xfrm>
        </p:spPr>
        <p:txBody>
          <a:bodyPr/>
          <a:lstStyle/>
          <a:p>
            <a:r>
              <a:rPr lang="en-US" dirty="0" smtClean="0"/>
              <a:t>IPv6 Address – Zero Suppression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04800" y="1733550"/>
            <a:ext cx="853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1313" defTabSz="4214813">
              <a:tabLst>
                <a:tab pos="1089025" algn="ctr"/>
                <a:tab pos="1546225" algn="ctr"/>
                <a:tab pos="2111375" algn="ctr"/>
                <a:tab pos="2627313" algn="ctr"/>
                <a:tab pos="3141663" algn="ctr"/>
                <a:tab pos="3657600" algn="ctr"/>
                <a:tab pos="4173538" algn="ctr"/>
                <a:tab pos="4687888" algn="ctr"/>
                <a:tab pos="5203825" algn="ctr"/>
                <a:tab pos="5718175" algn="ctr"/>
                <a:tab pos="6226175" algn="ctr"/>
                <a:tab pos="6742113" algn="ctr"/>
                <a:tab pos="7256463" algn="ctr"/>
                <a:tab pos="7772400" algn="ctr"/>
              </a:tabLst>
            </a:pPr>
            <a:r>
              <a:rPr lang="en-US" sz="2000" b="1" dirty="0" smtClean="0">
                <a:solidFill>
                  <a:schemeClr val="accent1"/>
                </a:solidFill>
              </a:rPr>
              <a:t>8145	:	010C	:	0000	:	0000	:	1100	:	</a:t>
            </a:r>
            <a:r>
              <a:rPr lang="en-US" sz="2000" b="1" dirty="0" smtClean="0">
                <a:solidFill>
                  <a:schemeClr val="accent1"/>
                </a:solidFill>
              </a:rPr>
              <a:t>1A06</a:t>
            </a:r>
            <a:r>
              <a:rPr lang="en-US" sz="2000" b="1" dirty="0" smtClean="0">
                <a:solidFill>
                  <a:schemeClr val="accent1"/>
                </a:solidFill>
              </a:rPr>
              <a:t>	:	8800	:	0001 </a:t>
            </a:r>
            <a:endParaRPr lang="en-US" sz="20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1224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9050"/>
            <a:ext cx="8229600" cy="857250"/>
          </a:xfrm>
        </p:spPr>
        <p:txBody>
          <a:bodyPr/>
          <a:lstStyle/>
          <a:p>
            <a:r>
              <a:rPr lang="en-US" dirty="0" smtClean="0"/>
              <a:t>IPv6 Address – Zero Suppression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04800" y="1733550"/>
            <a:ext cx="853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1313" defTabSz="4214813">
              <a:tabLst>
                <a:tab pos="1089025" algn="ctr"/>
                <a:tab pos="1546225" algn="ctr"/>
                <a:tab pos="2111375" algn="ctr"/>
                <a:tab pos="2627313" algn="ctr"/>
                <a:tab pos="3141663" algn="ctr"/>
                <a:tab pos="3657600" algn="ctr"/>
                <a:tab pos="4173538" algn="ctr"/>
                <a:tab pos="4687888" algn="ctr"/>
                <a:tab pos="5203825" algn="ctr"/>
                <a:tab pos="5718175" algn="ctr"/>
                <a:tab pos="6226175" algn="ctr"/>
                <a:tab pos="6742113" algn="ctr"/>
                <a:tab pos="7256463" algn="ctr"/>
                <a:tab pos="7772400" algn="ctr"/>
              </a:tabLst>
            </a:pPr>
            <a:r>
              <a:rPr lang="en-US" sz="2000" b="1" dirty="0" smtClean="0">
                <a:solidFill>
                  <a:schemeClr val="accent1"/>
                </a:solidFill>
              </a:rPr>
              <a:t>8145	:	010C	:	0000	:	0000	:	1100	:	</a:t>
            </a:r>
            <a:r>
              <a:rPr lang="en-US" sz="2000" b="1" dirty="0" smtClean="0">
                <a:solidFill>
                  <a:schemeClr val="accent1"/>
                </a:solidFill>
              </a:rPr>
              <a:t>1A06</a:t>
            </a:r>
            <a:r>
              <a:rPr lang="en-US" sz="2000" b="1" dirty="0" smtClean="0">
                <a:solidFill>
                  <a:schemeClr val="accent1"/>
                </a:solidFill>
              </a:rPr>
              <a:t>	:	8800	:	0001 </a:t>
            </a:r>
            <a:endParaRPr lang="en-US" sz="2000" b="1" dirty="0">
              <a:solidFill>
                <a:schemeClr val="accent1"/>
              </a:solidFill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2362200" y="2495551"/>
            <a:ext cx="4343399" cy="76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800" b="1" dirty="0" smtClean="0"/>
              <a:t>Trim leading zeros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607656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9050"/>
            <a:ext cx="8229600" cy="857250"/>
          </a:xfrm>
        </p:spPr>
        <p:txBody>
          <a:bodyPr/>
          <a:lstStyle/>
          <a:p>
            <a:r>
              <a:rPr lang="en-US" dirty="0" smtClean="0"/>
              <a:t>IPv6 Address – Zero Suppression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04800" y="1733550"/>
            <a:ext cx="853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1313" defTabSz="4214813">
              <a:tabLst>
                <a:tab pos="1089025" algn="ctr"/>
                <a:tab pos="1546225" algn="ctr"/>
                <a:tab pos="2111375" algn="ctr"/>
                <a:tab pos="2627313" algn="ctr"/>
                <a:tab pos="3141663" algn="ctr"/>
                <a:tab pos="3657600" algn="ctr"/>
                <a:tab pos="4173538" algn="ctr"/>
                <a:tab pos="4687888" algn="ctr"/>
                <a:tab pos="5203825" algn="ctr"/>
                <a:tab pos="5718175" algn="ctr"/>
                <a:tab pos="6226175" algn="ctr"/>
                <a:tab pos="6742113" algn="ctr"/>
                <a:tab pos="7256463" algn="ctr"/>
                <a:tab pos="7772400" algn="ctr"/>
              </a:tabLst>
            </a:pPr>
            <a:r>
              <a:rPr lang="en-US" sz="2000" b="1" dirty="0" smtClean="0">
                <a:solidFill>
                  <a:schemeClr val="accent1"/>
                </a:solidFill>
              </a:rPr>
              <a:t>8145	:	010C	:	0000	:	0000	:	1100	:	</a:t>
            </a:r>
            <a:r>
              <a:rPr lang="en-US" sz="2000" b="1" dirty="0" smtClean="0">
                <a:solidFill>
                  <a:schemeClr val="accent1"/>
                </a:solidFill>
              </a:rPr>
              <a:t>1A06</a:t>
            </a:r>
            <a:r>
              <a:rPr lang="en-US" sz="2000" b="1" dirty="0" smtClean="0">
                <a:solidFill>
                  <a:schemeClr val="accent1"/>
                </a:solidFill>
              </a:rPr>
              <a:t>	:	8800	:	0001 </a:t>
            </a:r>
            <a:endParaRPr lang="en-US" sz="2000" b="1" dirty="0">
              <a:solidFill>
                <a:schemeClr val="accent1"/>
              </a:solidFill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2362200" y="2495551"/>
            <a:ext cx="4343399" cy="76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800" b="1" dirty="0" smtClean="0"/>
              <a:t>Trim leading zeros</a:t>
            </a:r>
            <a:endParaRPr lang="en-US" sz="28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304800" y="3574018"/>
            <a:ext cx="853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1313" defTabSz="4214813">
              <a:tabLst>
                <a:tab pos="1089025" algn="ctr"/>
                <a:tab pos="1546225" algn="ctr"/>
                <a:tab pos="2111375" algn="ctr"/>
                <a:tab pos="2627313" algn="ctr"/>
                <a:tab pos="3141663" algn="ctr"/>
                <a:tab pos="3657600" algn="ctr"/>
                <a:tab pos="4173538" algn="ctr"/>
                <a:tab pos="4687888" algn="ctr"/>
                <a:tab pos="5203825" algn="ctr"/>
                <a:tab pos="5718175" algn="ctr"/>
                <a:tab pos="6226175" algn="ctr"/>
                <a:tab pos="6742113" algn="ctr"/>
                <a:tab pos="7256463" algn="ctr"/>
                <a:tab pos="7772400" algn="ctr"/>
              </a:tabLst>
            </a:pPr>
            <a:r>
              <a:rPr lang="en-US" sz="2000" b="1" dirty="0" smtClean="0">
                <a:solidFill>
                  <a:schemeClr val="accent1"/>
                </a:solidFill>
              </a:rPr>
              <a:t>8145	:	10C	:	0	:	0	:	1100	:	</a:t>
            </a:r>
            <a:r>
              <a:rPr lang="en-US" sz="2000" b="1" dirty="0" smtClean="0">
                <a:solidFill>
                  <a:schemeClr val="accent1"/>
                </a:solidFill>
              </a:rPr>
              <a:t>1A06</a:t>
            </a:r>
            <a:r>
              <a:rPr lang="en-US" sz="2000" b="1" dirty="0" smtClean="0">
                <a:solidFill>
                  <a:schemeClr val="accent1"/>
                </a:solidFill>
              </a:rPr>
              <a:t>	:	8800	:	1 </a:t>
            </a:r>
            <a:endParaRPr lang="en-US" sz="20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7306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9050"/>
            <a:ext cx="8229600" cy="857250"/>
          </a:xfrm>
        </p:spPr>
        <p:txBody>
          <a:bodyPr/>
          <a:lstStyle/>
          <a:p>
            <a:r>
              <a:rPr lang="en-US" dirty="0" smtClean="0"/>
              <a:t>IPv6 Address – Zero Compression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04800" y="1733550"/>
            <a:ext cx="853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1313" defTabSz="4214813">
              <a:tabLst>
                <a:tab pos="1089025" algn="ctr"/>
                <a:tab pos="1546225" algn="ctr"/>
                <a:tab pos="2111375" algn="ctr"/>
                <a:tab pos="2627313" algn="ctr"/>
                <a:tab pos="3141663" algn="ctr"/>
                <a:tab pos="3657600" algn="ctr"/>
                <a:tab pos="4173538" algn="ctr"/>
                <a:tab pos="4687888" algn="ctr"/>
                <a:tab pos="5203825" algn="ctr"/>
                <a:tab pos="5718175" algn="ctr"/>
                <a:tab pos="6226175" algn="ctr"/>
                <a:tab pos="6742113" algn="ctr"/>
                <a:tab pos="7256463" algn="ctr"/>
                <a:tab pos="7772400" algn="ctr"/>
              </a:tabLst>
            </a:pPr>
            <a:r>
              <a:rPr lang="en-US" sz="2000" b="1" dirty="0" smtClean="0">
                <a:solidFill>
                  <a:schemeClr val="accent1"/>
                </a:solidFill>
              </a:rPr>
              <a:t>8145	:	10C	:	0	:	0	:	1100	:	</a:t>
            </a:r>
            <a:r>
              <a:rPr lang="en-US" sz="2000" b="1" dirty="0" smtClean="0">
                <a:solidFill>
                  <a:schemeClr val="accent1"/>
                </a:solidFill>
              </a:rPr>
              <a:t>1A06</a:t>
            </a:r>
            <a:r>
              <a:rPr lang="en-US" sz="2000" b="1" dirty="0" smtClean="0">
                <a:solidFill>
                  <a:schemeClr val="accent1"/>
                </a:solidFill>
              </a:rPr>
              <a:t>	:	8800	:	1 </a:t>
            </a:r>
            <a:endParaRPr lang="en-US" sz="20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728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9050"/>
            <a:ext cx="8229600" cy="857250"/>
          </a:xfrm>
        </p:spPr>
        <p:txBody>
          <a:bodyPr/>
          <a:lstStyle/>
          <a:p>
            <a:r>
              <a:rPr lang="en-US" dirty="0" smtClean="0"/>
              <a:t>IPv6 Address – Zero Compression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04800" y="1733550"/>
            <a:ext cx="853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1313" defTabSz="4214813">
              <a:tabLst>
                <a:tab pos="1089025" algn="ctr"/>
                <a:tab pos="1546225" algn="ctr"/>
                <a:tab pos="2111375" algn="ctr"/>
                <a:tab pos="2627313" algn="ctr"/>
                <a:tab pos="3141663" algn="ctr"/>
                <a:tab pos="3657600" algn="ctr"/>
                <a:tab pos="4173538" algn="ctr"/>
                <a:tab pos="4687888" algn="ctr"/>
                <a:tab pos="5203825" algn="ctr"/>
                <a:tab pos="5718175" algn="ctr"/>
                <a:tab pos="6226175" algn="ctr"/>
                <a:tab pos="6742113" algn="ctr"/>
                <a:tab pos="7256463" algn="ctr"/>
                <a:tab pos="7772400" algn="ctr"/>
              </a:tabLst>
            </a:pPr>
            <a:r>
              <a:rPr lang="en-US" sz="2000" b="1" dirty="0" smtClean="0">
                <a:solidFill>
                  <a:schemeClr val="accent1"/>
                </a:solidFill>
              </a:rPr>
              <a:t>8145	:	10C	:	0	:	0	:	1100	:	</a:t>
            </a:r>
            <a:r>
              <a:rPr lang="en-US" sz="2000" b="1" dirty="0" smtClean="0">
                <a:solidFill>
                  <a:schemeClr val="accent1"/>
                </a:solidFill>
              </a:rPr>
              <a:t>1A06</a:t>
            </a:r>
            <a:r>
              <a:rPr lang="en-US" sz="2000" b="1" dirty="0" smtClean="0">
                <a:solidFill>
                  <a:schemeClr val="accent1"/>
                </a:solidFill>
              </a:rPr>
              <a:t>	:	8800	:	1 </a:t>
            </a:r>
            <a:endParaRPr lang="en-US" sz="2000" b="1" dirty="0">
              <a:solidFill>
                <a:schemeClr val="accent1"/>
              </a:solidFill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1828800" y="2495551"/>
            <a:ext cx="5410200" cy="76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b="1" dirty="0" smtClean="0"/>
              <a:t>Hide consecutive all-zero blocks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248806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9050"/>
            <a:ext cx="8229600" cy="857250"/>
          </a:xfrm>
        </p:spPr>
        <p:txBody>
          <a:bodyPr/>
          <a:lstStyle/>
          <a:p>
            <a:r>
              <a:rPr lang="en-US" dirty="0" smtClean="0"/>
              <a:t>IPv6 Address – Zero Compression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04800" y="1733550"/>
            <a:ext cx="853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1313" defTabSz="4214813">
              <a:tabLst>
                <a:tab pos="1089025" algn="ctr"/>
                <a:tab pos="1546225" algn="ctr"/>
                <a:tab pos="2111375" algn="ctr"/>
                <a:tab pos="2627313" algn="ctr"/>
                <a:tab pos="3141663" algn="ctr"/>
                <a:tab pos="3657600" algn="ctr"/>
                <a:tab pos="4173538" algn="ctr"/>
                <a:tab pos="4687888" algn="ctr"/>
                <a:tab pos="5203825" algn="ctr"/>
                <a:tab pos="5718175" algn="ctr"/>
                <a:tab pos="6226175" algn="ctr"/>
                <a:tab pos="6742113" algn="ctr"/>
                <a:tab pos="7256463" algn="ctr"/>
                <a:tab pos="7772400" algn="ctr"/>
              </a:tabLst>
            </a:pPr>
            <a:r>
              <a:rPr lang="en-US" sz="2000" b="1" dirty="0" smtClean="0">
                <a:solidFill>
                  <a:schemeClr val="accent1"/>
                </a:solidFill>
              </a:rPr>
              <a:t>8145	:	10C	:	0	:	0	:	1100	:	</a:t>
            </a:r>
            <a:r>
              <a:rPr lang="en-US" sz="2000" b="1" dirty="0" smtClean="0">
                <a:solidFill>
                  <a:schemeClr val="accent1"/>
                </a:solidFill>
              </a:rPr>
              <a:t>1A06</a:t>
            </a:r>
            <a:r>
              <a:rPr lang="en-US" sz="2000" b="1" dirty="0" smtClean="0">
                <a:solidFill>
                  <a:schemeClr val="accent1"/>
                </a:solidFill>
              </a:rPr>
              <a:t>	:	8800	:	1 </a:t>
            </a:r>
            <a:endParaRPr lang="en-US" sz="2000" b="1" dirty="0">
              <a:solidFill>
                <a:schemeClr val="accent1"/>
              </a:solidFill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1828800" y="2495551"/>
            <a:ext cx="5410200" cy="9905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b="1" dirty="0" smtClean="0"/>
              <a:t>Hide consecutive all-zero blocks</a:t>
            </a:r>
            <a:br>
              <a:rPr lang="en-US" sz="2800" b="1" dirty="0" smtClean="0"/>
            </a:br>
            <a:r>
              <a:rPr lang="en-US" sz="2800" dirty="0" smtClean="0"/>
              <a:t>(only 1)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304800" y="3574018"/>
            <a:ext cx="853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1313" defTabSz="4214813">
              <a:tabLst>
                <a:tab pos="1089025" algn="ctr"/>
                <a:tab pos="1546225" algn="ctr"/>
                <a:tab pos="2111375" algn="ctr"/>
                <a:tab pos="2627313" algn="ctr"/>
                <a:tab pos="3141663" algn="ctr"/>
                <a:tab pos="3657600" algn="ctr"/>
                <a:tab pos="4173538" algn="ctr"/>
                <a:tab pos="4687888" algn="ctr"/>
                <a:tab pos="5203825" algn="ctr"/>
                <a:tab pos="5718175" algn="ctr"/>
                <a:tab pos="6226175" algn="ctr"/>
                <a:tab pos="6742113" algn="ctr"/>
                <a:tab pos="7256463" algn="ctr"/>
                <a:tab pos="7772400" algn="ctr"/>
              </a:tabLst>
            </a:pPr>
            <a:r>
              <a:rPr lang="en-US" sz="2000" b="1" dirty="0" smtClean="0">
                <a:solidFill>
                  <a:schemeClr val="accent1"/>
                </a:solidFill>
              </a:rPr>
              <a:t>8145	:	10C	:				:	1100	:	</a:t>
            </a:r>
            <a:r>
              <a:rPr lang="en-US" sz="2000" b="1" dirty="0" smtClean="0">
                <a:solidFill>
                  <a:schemeClr val="accent1"/>
                </a:solidFill>
              </a:rPr>
              <a:t>1A06</a:t>
            </a:r>
            <a:r>
              <a:rPr lang="en-US" sz="2000" b="1" dirty="0" smtClean="0">
                <a:solidFill>
                  <a:schemeClr val="accent1"/>
                </a:solidFill>
              </a:rPr>
              <a:t>	:	8800	:	1 </a:t>
            </a:r>
            <a:endParaRPr lang="en-US" sz="20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2920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9050"/>
            <a:ext cx="8229600" cy="857250"/>
          </a:xfrm>
        </p:spPr>
        <p:txBody>
          <a:bodyPr/>
          <a:lstStyle/>
          <a:p>
            <a:r>
              <a:rPr lang="en-US" dirty="0" smtClean="0"/>
              <a:t>IPv6 Address – Simplified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066800" y="3129975"/>
            <a:ext cx="6705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1313" algn="ctr" defTabSz="4214813">
              <a:tabLst>
                <a:tab pos="1089025" algn="ctr"/>
                <a:tab pos="1546225" algn="ctr"/>
                <a:tab pos="2111375" algn="ctr"/>
                <a:tab pos="2627313" algn="ctr"/>
                <a:tab pos="3141663" algn="ctr"/>
                <a:tab pos="3657600" algn="ctr"/>
                <a:tab pos="4173538" algn="ctr"/>
                <a:tab pos="4687888" algn="ctr"/>
                <a:tab pos="5203825" algn="ctr"/>
                <a:tab pos="5718175" algn="ctr"/>
                <a:tab pos="6226175" algn="ctr"/>
                <a:tab pos="6742113" algn="ctr"/>
                <a:tab pos="7256463" algn="ctr"/>
                <a:tab pos="7772400" algn="ctr"/>
              </a:tabLst>
            </a:pPr>
            <a:r>
              <a:rPr lang="en-US" sz="3200" b="1" dirty="0" smtClean="0">
                <a:solidFill>
                  <a:schemeClr val="accent1"/>
                </a:solidFill>
              </a:rPr>
              <a:t>8145:10C::</a:t>
            </a:r>
            <a:r>
              <a:rPr lang="en-US" sz="3200" b="1" dirty="0" smtClean="0">
                <a:solidFill>
                  <a:schemeClr val="accent1"/>
                </a:solidFill>
              </a:rPr>
              <a:t>1100:1A06:8800:1</a:t>
            </a:r>
            <a:endParaRPr lang="en-US" sz="3200" b="1" dirty="0">
              <a:solidFill>
                <a:schemeClr val="accent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4800" y="1504950"/>
            <a:ext cx="853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1313" defTabSz="4214813">
              <a:tabLst>
                <a:tab pos="1089025" algn="ctr"/>
                <a:tab pos="1546225" algn="ctr"/>
                <a:tab pos="2111375" algn="ctr"/>
                <a:tab pos="2627313" algn="ctr"/>
                <a:tab pos="3141663" algn="ctr"/>
                <a:tab pos="3657600" algn="ctr"/>
                <a:tab pos="4173538" algn="ctr"/>
                <a:tab pos="4687888" algn="ctr"/>
                <a:tab pos="5203825" algn="ctr"/>
                <a:tab pos="5718175" algn="ctr"/>
                <a:tab pos="6226175" algn="ctr"/>
                <a:tab pos="6742113" algn="ctr"/>
                <a:tab pos="7256463" algn="ctr"/>
                <a:tab pos="7772400" algn="ctr"/>
              </a:tabLst>
            </a:pPr>
            <a:r>
              <a:rPr lang="en-US" sz="2000" dirty="0" smtClean="0"/>
              <a:t>8145	:	010C	:	0000	:	0000	:	1100	:	</a:t>
            </a:r>
            <a:r>
              <a:rPr lang="en-US" sz="2000" dirty="0" smtClean="0"/>
              <a:t>1A06</a:t>
            </a:r>
            <a:r>
              <a:rPr lang="en-US" sz="2000" dirty="0" smtClean="0"/>
              <a:t>	:	8800	:	0001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962038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own Arrow 9"/>
          <p:cNvSpPr/>
          <p:nvPr/>
        </p:nvSpPr>
        <p:spPr>
          <a:xfrm>
            <a:off x="6400800" y="1907722"/>
            <a:ext cx="609600" cy="990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own Arrow 3"/>
          <p:cNvSpPr/>
          <p:nvPr/>
        </p:nvSpPr>
        <p:spPr>
          <a:xfrm>
            <a:off x="2286000" y="1918606"/>
            <a:ext cx="609600" cy="990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9050"/>
            <a:ext cx="8229600" cy="857250"/>
          </a:xfrm>
        </p:spPr>
        <p:txBody>
          <a:bodyPr/>
          <a:lstStyle/>
          <a:p>
            <a:r>
              <a:rPr lang="en-US" dirty="0" smtClean="0"/>
              <a:t>IPv6 </a:t>
            </a:r>
            <a:r>
              <a:rPr lang="en-US" dirty="0" smtClean="0"/>
              <a:t>Address</a:t>
            </a:r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4648200" y="1352550"/>
            <a:ext cx="3886200" cy="6858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ed Rectangle 2"/>
          <p:cNvSpPr/>
          <p:nvPr/>
        </p:nvSpPr>
        <p:spPr>
          <a:xfrm>
            <a:off x="609600" y="1352550"/>
            <a:ext cx="3886200" cy="6858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04800" y="1504950"/>
            <a:ext cx="853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1313" defTabSz="4214813">
              <a:tabLst>
                <a:tab pos="1089025" algn="ctr"/>
                <a:tab pos="1546225" algn="ctr"/>
                <a:tab pos="2111375" algn="ctr"/>
                <a:tab pos="2627313" algn="ctr"/>
                <a:tab pos="3141663" algn="ctr"/>
                <a:tab pos="3657600" algn="ctr"/>
                <a:tab pos="4173538" algn="ctr"/>
                <a:tab pos="4687888" algn="ctr"/>
                <a:tab pos="5203825" algn="ctr"/>
                <a:tab pos="5718175" algn="ctr"/>
                <a:tab pos="6226175" algn="ctr"/>
                <a:tab pos="6742113" algn="ctr"/>
                <a:tab pos="7256463" algn="ctr"/>
                <a:tab pos="7772400" algn="ctr"/>
              </a:tabLst>
            </a:pPr>
            <a:r>
              <a:rPr lang="en-US" sz="2000" b="1" dirty="0" smtClean="0">
                <a:solidFill>
                  <a:schemeClr val="accent1"/>
                </a:solidFill>
              </a:rPr>
              <a:t>8145	:	010C	:	0000	:	0000	:	1100	:	</a:t>
            </a:r>
            <a:r>
              <a:rPr lang="en-US" sz="2000" b="1" dirty="0" smtClean="0">
                <a:solidFill>
                  <a:schemeClr val="accent1"/>
                </a:solidFill>
              </a:rPr>
              <a:t>1A06</a:t>
            </a:r>
            <a:r>
              <a:rPr lang="en-US" sz="2000" b="1" dirty="0" smtClean="0">
                <a:solidFill>
                  <a:schemeClr val="accent1"/>
                </a:solidFill>
              </a:rPr>
              <a:t>	:	8800	:	0001 </a:t>
            </a:r>
            <a:endParaRPr lang="en-US" sz="2000" b="1" dirty="0">
              <a:solidFill>
                <a:schemeClr val="accent1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85800" y="2952751"/>
            <a:ext cx="3733800" cy="1981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dirty="0" smtClean="0"/>
              <a:t>64-bits</a:t>
            </a:r>
          </a:p>
          <a:p>
            <a:pPr marL="0" indent="0" algn="ctr">
              <a:buNone/>
            </a:pPr>
            <a:endParaRPr lang="en-US" sz="2800" dirty="0" smtClean="0"/>
          </a:p>
          <a:p>
            <a:pPr marL="0" indent="0" algn="ctr">
              <a:buNone/>
            </a:pPr>
            <a:endParaRPr lang="en-US" sz="2800" dirty="0"/>
          </a:p>
          <a:p>
            <a:pPr marL="0" indent="0" algn="ctr">
              <a:buNone/>
            </a:pPr>
            <a:r>
              <a:rPr lang="en-US" sz="2800" b="1" dirty="0" smtClean="0"/>
              <a:t>Network</a:t>
            </a:r>
            <a:r>
              <a:rPr lang="en-US" sz="2800" dirty="0" smtClean="0"/>
              <a:t> portion</a:t>
            </a:r>
            <a:endParaRPr lang="en-US" sz="2800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800600" y="2952750"/>
            <a:ext cx="3733800" cy="1981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dirty="0" smtClean="0"/>
              <a:t>64-bits</a:t>
            </a:r>
          </a:p>
          <a:p>
            <a:pPr marL="0" indent="0" algn="ctr">
              <a:buNone/>
            </a:pPr>
            <a:endParaRPr lang="en-US" sz="2800" dirty="0" smtClean="0"/>
          </a:p>
          <a:p>
            <a:pPr marL="0" indent="0" algn="ctr">
              <a:buNone/>
            </a:pPr>
            <a:endParaRPr lang="en-US" sz="2800" dirty="0"/>
          </a:p>
          <a:p>
            <a:pPr marL="0" indent="0" algn="ctr">
              <a:buNone/>
            </a:pPr>
            <a:r>
              <a:rPr lang="en-US" sz="2800" b="1" dirty="0" smtClean="0"/>
              <a:t>Host</a:t>
            </a:r>
            <a:r>
              <a:rPr lang="en-US" sz="2800" dirty="0" smtClean="0"/>
              <a:t> portion</a:t>
            </a:r>
            <a:endParaRPr lang="en-US" sz="2800" dirty="0"/>
          </a:p>
        </p:txBody>
      </p:sp>
      <p:sp>
        <p:nvSpPr>
          <p:cNvPr id="11" name="Down Arrow 10"/>
          <p:cNvSpPr/>
          <p:nvPr/>
        </p:nvSpPr>
        <p:spPr>
          <a:xfrm>
            <a:off x="6400800" y="3562350"/>
            <a:ext cx="609600" cy="914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Down Arrow 12"/>
          <p:cNvSpPr/>
          <p:nvPr/>
        </p:nvSpPr>
        <p:spPr>
          <a:xfrm>
            <a:off x="2286000" y="3573234"/>
            <a:ext cx="609600" cy="914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711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9050"/>
            <a:ext cx="8229600" cy="857250"/>
          </a:xfrm>
        </p:spPr>
        <p:txBody>
          <a:bodyPr/>
          <a:lstStyle/>
          <a:p>
            <a:r>
              <a:rPr lang="en-US" dirty="0" smtClean="0"/>
              <a:t>IPv6 Address – Simplified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066800" y="3129975"/>
            <a:ext cx="6705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1313" algn="ctr" defTabSz="4214813">
              <a:tabLst>
                <a:tab pos="1089025" algn="ctr"/>
                <a:tab pos="1546225" algn="ctr"/>
                <a:tab pos="2111375" algn="ctr"/>
                <a:tab pos="2627313" algn="ctr"/>
                <a:tab pos="3141663" algn="ctr"/>
                <a:tab pos="3657600" algn="ctr"/>
                <a:tab pos="4173538" algn="ctr"/>
                <a:tab pos="4687888" algn="ctr"/>
                <a:tab pos="5203825" algn="ctr"/>
                <a:tab pos="5718175" algn="ctr"/>
                <a:tab pos="6226175" algn="ctr"/>
                <a:tab pos="6742113" algn="ctr"/>
                <a:tab pos="7256463" algn="ctr"/>
                <a:tab pos="7772400" algn="ctr"/>
              </a:tabLst>
            </a:pPr>
            <a:r>
              <a:rPr lang="en-US" sz="3200" b="1" dirty="0" smtClean="0">
                <a:solidFill>
                  <a:schemeClr val="accent1"/>
                </a:solidFill>
              </a:rPr>
              <a:t>8145:10C::</a:t>
            </a:r>
            <a:r>
              <a:rPr lang="en-US" sz="3200" b="1" dirty="0" smtClean="0">
                <a:solidFill>
                  <a:schemeClr val="accent1"/>
                </a:solidFill>
              </a:rPr>
              <a:t>1100:1A06:8800:1/64</a:t>
            </a:r>
            <a:endParaRPr lang="en-US" sz="3200" b="1" dirty="0">
              <a:solidFill>
                <a:schemeClr val="accent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4800" y="1504950"/>
            <a:ext cx="8534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1313" defTabSz="4214813">
              <a:tabLst>
                <a:tab pos="1089025" algn="ctr"/>
                <a:tab pos="1546225" algn="ctr"/>
                <a:tab pos="2111375" algn="ctr"/>
                <a:tab pos="2627313" algn="ctr"/>
                <a:tab pos="3141663" algn="ctr"/>
                <a:tab pos="3657600" algn="ctr"/>
                <a:tab pos="4173538" algn="ctr"/>
                <a:tab pos="4687888" algn="ctr"/>
                <a:tab pos="5203825" algn="ctr"/>
                <a:tab pos="5718175" algn="ctr"/>
                <a:tab pos="6226175" algn="ctr"/>
                <a:tab pos="6742113" algn="ctr"/>
                <a:tab pos="7256463" algn="ctr"/>
                <a:tab pos="7772400" algn="ctr"/>
              </a:tabLst>
            </a:pPr>
            <a:r>
              <a:rPr lang="en-US" sz="2000" dirty="0" smtClean="0"/>
              <a:t>CIDR Notation</a:t>
            </a:r>
          </a:p>
          <a:p>
            <a:pPr marL="341313" defTabSz="4214813">
              <a:tabLst>
                <a:tab pos="1089025" algn="ctr"/>
                <a:tab pos="1546225" algn="ctr"/>
                <a:tab pos="2111375" algn="ctr"/>
                <a:tab pos="2627313" algn="ctr"/>
                <a:tab pos="3141663" algn="ctr"/>
                <a:tab pos="3657600" algn="ctr"/>
                <a:tab pos="4173538" algn="ctr"/>
                <a:tab pos="4687888" algn="ctr"/>
                <a:tab pos="5203825" algn="ctr"/>
                <a:tab pos="5718175" algn="ctr"/>
                <a:tab pos="6226175" algn="ctr"/>
                <a:tab pos="6742113" algn="ctr"/>
                <a:tab pos="7256463" algn="ctr"/>
                <a:tab pos="7772400" algn="ctr"/>
              </a:tabLst>
            </a:pPr>
            <a:endParaRPr lang="en-US" sz="2000" dirty="0"/>
          </a:p>
          <a:p>
            <a:pPr marL="341313" defTabSz="4214813">
              <a:tabLst>
                <a:tab pos="1089025" algn="ctr"/>
                <a:tab pos="1546225" algn="ctr"/>
                <a:tab pos="2111375" algn="ctr"/>
                <a:tab pos="2627313" algn="ctr"/>
                <a:tab pos="3141663" algn="ctr"/>
                <a:tab pos="3657600" algn="ctr"/>
                <a:tab pos="4173538" algn="ctr"/>
                <a:tab pos="4687888" algn="ctr"/>
                <a:tab pos="5203825" algn="ctr"/>
                <a:tab pos="5718175" algn="ctr"/>
                <a:tab pos="6226175" algn="ctr"/>
                <a:tab pos="6742113" algn="ctr"/>
                <a:tab pos="7256463" algn="ctr"/>
                <a:tab pos="7772400" algn="ctr"/>
              </a:tabLst>
            </a:pPr>
            <a:r>
              <a:rPr lang="en-US" sz="2000" dirty="0" smtClean="0"/>
              <a:t>(Classless Inter Domain Routing)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891241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own Arrow 11"/>
          <p:cNvSpPr/>
          <p:nvPr/>
        </p:nvSpPr>
        <p:spPr>
          <a:xfrm>
            <a:off x="3777342" y="1918606"/>
            <a:ext cx="609600" cy="990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2786742" y="2952751"/>
            <a:ext cx="2667000" cy="1981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dirty="0" smtClean="0"/>
              <a:t>16-bits</a:t>
            </a:r>
          </a:p>
          <a:p>
            <a:pPr marL="0" indent="0" algn="ctr">
              <a:buNone/>
            </a:pPr>
            <a:endParaRPr lang="en-US" sz="2800" dirty="0" smtClean="0"/>
          </a:p>
          <a:p>
            <a:pPr marL="0" indent="0" algn="ctr">
              <a:buNone/>
            </a:pPr>
            <a:endParaRPr lang="en-US" sz="2800" dirty="0"/>
          </a:p>
          <a:p>
            <a:pPr marL="0" indent="0" algn="ctr">
              <a:buNone/>
            </a:pPr>
            <a:r>
              <a:rPr lang="en-US" sz="2800" b="1" dirty="0" smtClean="0"/>
              <a:t>Subnet</a:t>
            </a:r>
            <a:endParaRPr lang="en-US" sz="2800" dirty="0"/>
          </a:p>
        </p:txBody>
      </p:sp>
      <p:sp>
        <p:nvSpPr>
          <p:cNvPr id="15" name="Down Arrow 14"/>
          <p:cNvSpPr/>
          <p:nvPr/>
        </p:nvSpPr>
        <p:spPr>
          <a:xfrm>
            <a:off x="3777342" y="3573234"/>
            <a:ext cx="609600" cy="914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own Arrow 9"/>
          <p:cNvSpPr/>
          <p:nvPr/>
        </p:nvSpPr>
        <p:spPr>
          <a:xfrm>
            <a:off x="6400800" y="1907722"/>
            <a:ext cx="609600" cy="990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own Arrow 3"/>
          <p:cNvSpPr/>
          <p:nvPr/>
        </p:nvSpPr>
        <p:spPr>
          <a:xfrm>
            <a:off x="1676400" y="1918606"/>
            <a:ext cx="609600" cy="990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9050"/>
            <a:ext cx="8229600" cy="857250"/>
          </a:xfrm>
        </p:spPr>
        <p:txBody>
          <a:bodyPr/>
          <a:lstStyle/>
          <a:p>
            <a:r>
              <a:rPr lang="en-US" dirty="0" smtClean="0"/>
              <a:t>IPv6 </a:t>
            </a:r>
            <a:r>
              <a:rPr lang="en-US" dirty="0" smtClean="0"/>
              <a:t>Address</a:t>
            </a:r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4648200" y="1352550"/>
            <a:ext cx="3886200" cy="6858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ed Rectangle 2"/>
          <p:cNvSpPr/>
          <p:nvPr/>
        </p:nvSpPr>
        <p:spPr>
          <a:xfrm>
            <a:off x="609600" y="1352550"/>
            <a:ext cx="3886200" cy="6858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3657600" y="1428748"/>
            <a:ext cx="762000" cy="5334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04800" y="1504950"/>
            <a:ext cx="853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1313" defTabSz="4214813">
              <a:tabLst>
                <a:tab pos="1089025" algn="ctr"/>
                <a:tab pos="1546225" algn="ctr"/>
                <a:tab pos="2111375" algn="ctr"/>
                <a:tab pos="2627313" algn="ctr"/>
                <a:tab pos="3141663" algn="ctr"/>
                <a:tab pos="3657600" algn="ctr"/>
                <a:tab pos="4173538" algn="ctr"/>
                <a:tab pos="4687888" algn="ctr"/>
                <a:tab pos="5203825" algn="ctr"/>
                <a:tab pos="5718175" algn="ctr"/>
                <a:tab pos="6226175" algn="ctr"/>
                <a:tab pos="6742113" algn="ctr"/>
                <a:tab pos="7256463" algn="ctr"/>
                <a:tab pos="7772400" algn="ctr"/>
              </a:tabLst>
            </a:pPr>
            <a:r>
              <a:rPr lang="en-US" sz="2000" b="1" dirty="0" smtClean="0">
                <a:solidFill>
                  <a:schemeClr val="accent1"/>
                </a:solidFill>
              </a:rPr>
              <a:t>8145	:	010C	:	0000	:	0000	:	1100	:	</a:t>
            </a:r>
            <a:r>
              <a:rPr lang="en-US" sz="2000" b="1" dirty="0" smtClean="0">
                <a:solidFill>
                  <a:schemeClr val="accent1"/>
                </a:solidFill>
              </a:rPr>
              <a:t>1A06</a:t>
            </a:r>
            <a:r>
              <a:rPr lang="en-US" sz="2000" b="1" dirty="0" smtClean="0">
                <a:solidFill>
                  <a:schemeClr val="accent1"/>
                </a:solidFill>
              </a:rPr>
              <a:t>	:	8800	:	0001 </a:t>
            </a:r>
            <a:endParaRPr lang="en-US" sz="2000" b="1" dirty="0">
              <a:solidFill>
                <a:schemeClr val="accent1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85800" y="2952751"/>
            <a:ext cx="2667000" cy="1981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dirty="0" smtClean="0"/>
              <a:t>48-bits</a:t>
            </a:r>
          </a:p>
          <a:p>
            <a:pPr marL="0" indent="0" algn="ctr">
              <a:buNone/>
            </a:pPr>
            <a:endParaRPr lang="en-US" sz="2800" dirty="0" smtClean="0"/>
          </a:p>
          <a:p>
            <a:pPr marL="0" indent="0" algn="ctr">
              <a:buNone/>
            </a:pPr>
            <a:endParaRPr lang="en-US" sz="2800" dirty="0"/>
          </a:p>
          <a:p>
            <a:pPr marL="0" indent="0" algn="ctr">
              <a:buNone/>
            </a:pPr>
            <a:r>
              <a:rPr lang="en-US" sz="2800" b="1" dirty="0" smtClean="0"/>
              <a:t>Network</a:t>
            </a:r>
            <a:endParaRPr lang="en-US" sz="2800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800600" y="2952750"/>
            <a:ext cx="3733800" cy="1981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dirty="0" smtClean="0"/>
              <a:t>64-bits</a:t>
            </a:r>
          </a:p>
          <a:p>
            <a:pPr marL="0" indent="0" algn="ctr">
              <a:buNone/>
            </a:pPr>
            <a:endParaRPr lang="en-US" sz="2800" dirty="0" smtClean="0"/>
          </a:p>
          <a:p>
            <a:pPr marL="0" indent="0" algn="ctr">
              <a:buNone/>
            </a:pPr>
            <a:endParaRPr lang="en-US" sz="2800" dirty="0"/>
          </a:p>
          <a:p>
            <a:pPr marL="0" indent="0" algn="ctr">
              <a:buNone/>
            </a:pPr>
            <a:r>
              <a:rPr lang="en-US" sz="2800" b="1" dirty="0" smtClean="0"/>
              <a:t>Host</a:t>
            </a:r>
            <a:r>
              <a:rPr lang="en-US" sz="2800" dirty="0" smtClean="0"/>
              <a:t> portion</a:t>
            </a:r>
            <a:endParaRPr lang="en-US" sz="2800" dirty="0"/>
          </a:p>
        </p:txBody>
      </p:sp>
      <p:sp>
        <p:nvSpPr>
          <p:cNvPr id="11" name="Down Arrow 10"/>
          <p:cNvSpPr/>
          <p:nvPr/>
        </p:nvSpPr>
        <p:spPr>
          <a:xfrm>
            <a:off x="6400800" y="3562350"/>
            <a:ext cx="609600" cy="914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Down Arrow 12"/>
          <p:cNvSpPr/>
          <p:nvPr/>
        </p:nvSpPr>
        <p:spPr>
          <a:xfrm>
            <a:off x="1676400" y="3573234"/>
            <a:ext cx="609600" cy="914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734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230</TotalTime>
  <Words>581</Words>
  <Application>Microsoft Office PowerPoint</Application>
  <PresentationFormat>On-screen Show (16:9)</PresentationFormat>
  <Paragraphs>383</Paragraphs>
  <Slides>22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IPv6 Addressing &amp; Subnetting</vt:lpstr>
      <vt:lpstr>IPV6 Adoption</vt:lpstr>
      <vt:lpstr>IPv4 Address</vt:lpstr>
      <vt:lpstr>IPv4 Address</vt:lpstr>
      <vt:lpstr>IPv6 Address</vt:lpstr>
      <vt:lpstr>IPv6 Address</vt:lpstr>
      <vt:lpstr>IPv6 Address</vt:lpstr>
      <vt:lpstr>Binary – Hex Conversion</vt:lpstr>
      <vt:lpstr>Binary – Hex Conversion</vt:lpstr>
      <vt:lpstr>Binary – Hex Conversion</vt:lpstr>
      <vt:lpstr>Binary – Hex Conversion</vt:lpstr>
      <vt:lpstr>Binary – Hex Conversion</vt:lpstr>
      <vt:lpstr>IPv6 Address – Zero Suppression</vt:lpstr>
      <vt:lpstr>IPv6 Address – Zero Suppression</vt:lpstr>
      <vt:lpstr>IPv6 Address – Zero Suppression</vt:lpstr>
      <vt:lpstr>IPv6 Address – Zero Compression</vt:lpstr>
      <vt:lpstr>IPv6 Address – Zero Compression</vt:lpstr>
      <vt:lpstr>IPv6 Address – Zero Compression</vt:lpstr>
      <vt:lpstr>IPv6 Address – Simplified</vt:lpstr>
      <vt:lpstr>IPv6 Address</vt:lpstr>
      <vt:lpstr>IPv6 Address – Simplified</vt:lpstr>
      <vt:lpstr>IPv6 Address</vt:lpstr>
    </vt:vector>
  </TitlesOfParts>
  <Company>Cisco Systems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IPv6 Addressing &amp; Subnetting</dc:title>
  <dc:creator>Joseph James</dc:creator>
  <cp:lastModifiedBy>Maui</cp:lastModifiedBy>
  <cp:revision>20</cp:revision>
  <dcterms:created xsi:type="dcterms:W3CDTF">2015-06-04T21:17:06Z</dcterms:created>
  <dcterms:modified xsi:type="dcterms:W3CDTF">2015-06-05T02:14:16Z</dcterms:modified>
</cp:coreProperties>
</file>