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57" r:id="rId3"/>
    <p:sldId id="265" r:id="rId4"/>
    <p:sldId id="258" r:id="rId5"/>
    <p:sldId id="266" r:id="rId6"/>
    <p:sldId id="267" r:id="rId7"/>
    <p:sldId id="268" r:id="rId8"/>
    <p:sldId id="261" r:id="rId9"/>
    <p:sldId id="262" r:id="rId10"/>
    <p:sldId id="260" r:id="rId11"/>
    <p:sldId id="264" r:id="rId12"/>
    <p:sldId id="263" r:id="rId13"/>
    <p:sldId id="269" r:id="rId14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624" y="-8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2EA51-35EF-4A17-A52A-161DEEFC371D}" type="datetimeFigureOut">
              <a:rPr lang="en-US" smtClean="0"/>
              <a:t>11/22/2017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3D0A4-DBE4-41F4-B847-D0849FB8D5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510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2EA51-35EF-4A17-A52A-161DEEFC371D}" type="datetimeFigureOut">
              <a:rPr lang="en-US" smtClean="0"/>
              <a:t>11/22/2017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3D0A4-DBE4-41F4-B847-D0849FB8D5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8445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2EA51-35EF-4A17-A52A-161DEEFC371D}" type="datetimeFigureOut">
              <a:rPr lang="en-US" smtClean="0"/>
              <a:t>11/22/2017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3D0A4-DBE4-41F4-B847-D0849FB8D5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868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2EA51-35EF-4A17-A52A-161DEEFC371D}" type="datetimeFigureOut">
              <a:rPr lang="en-US" smtClean="0"/>
              <a:t>11/22/2017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3D0A4-DBE4-41F4-B847-D0849FB8D5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5253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2EA51-35EF-4A17-A52A-161DEEFC371D}" type="datetimeFigureOut">
              <a:rPr lang="en-US" smtClean="0"/>
              <a:t>11/22/2017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3D0A4-DBE4-41F4-B847-D0849FB8D5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666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2EA51-35EF-4A17-A52A-161DEEFC371D}" type="datetimeFigureOut">
              <a:rPr lang="en-US" smtClean="0"/>
              <a:t>11/22/2017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3D0A4-DBE4-41F4-B847-D0849FB8D5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898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2EA51-35EF-4A17-A52A-161DEEFC371D}" type="datetimeFigureOut">
              <a:rPr lang="en-US" smtClean="0"/>
              <a:t>11/22/2017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3D0A4-DBE4-41F4-B847-D0849FB8D5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7591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2EA51-35EF-4A17-A52A-161DEEFC371D}" type="datetimeFigureOut">
              <a:rPr lang="en-US" smtClean="0"/>
              <a:t>11/22/2017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3D0A4-DBE4-41F4-B847-D0849FB8D5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0269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2EA51-35EF-4A17-A52A-161DEEFC371D}" type="datetimeFigureOut">
              <a:rPr lang="en-US" smtClean="0"/>
              <a:t>11/22/2017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3D0A4-DBE4-41F4-B847-D0849FB8D5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8135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2EA51-35EF-4A17-A52A-161DEEFC371D}" type="datetimeFigureOut">
              <a:rPr lang="en-US" smtClean="0"/>
              <a:t>11/22/2017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3D0A4-DBE4-41F4-B847-D0849FB8D5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6492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2EA51-35EF-4A17-A52A-161DEEFC371D}" type="datetimeFigureOut">
              <a:rPr lang="en-US" smtClean="0"/>
              <a:t>11/22/2017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3D0A4-DBE4-41F4-B847-D0849FB8D5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152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E2EA51-35EF-4A17-A52A-161DEEFC371D}" type="datetimeFigureOut">
              <a:rPr lang="en-US" smtClean="0"/>
              <a:t>11/22/2017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D3D0A4-DBE4-41F4-B847-D0849FB8D5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767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047750"/>
            <a:ext cx="91440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3714750"/>
            <a:ext cx="6400800" cy="1314450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en-US" b="1" dirty="0" smtClean="0">
                <a:solidFill>
                  <a:srgbClr val="FFC000"/>
                </a:solidFill>
              </a:rPr>
              <a:t>Joe James</a:t>
            </a:r>
          </a:p>
          <a:p>
            <a:pPr algn="l"/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Math &amp; Computer Science Tutorials</a:t>
            </a:r>
          </a:p>
          <a:p>
            <a:pPr algn="l"/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</a:t>
            </a:r>
            <a:r>
              <a:rPr 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rom Silicon Valley</a:t>
            </a:r>
            <a:endParaRPr lang="en-US" sz="2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28600" y="7681"/>
            <a:ext cx="8686800" cy="10400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7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Math</a:t>
            </a:r>
            <a:endParaRPr lang="en-US" sz="7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1110201"/>
            <a:ext cx="8839200" cy="2452150"/>
          </a:xfrm>
        </p:spPr>
        <p:txBody>
          <a:bodyPr>
            <a:noAutofit/>
          </a:bodyPr>
          <a:lstStyle/>
          <a:p>
            <a:r>
              <a:rPr lang="en-US" sz="7200" b="1" dirty="0" smtClean="0">
                <a:solidFill>
                  <a:schemeClr val="bg1"/>
                </a:solidFill>
                <a:latin typeface="Segoe UI Black" pitchFamily="34" charset="0"/>
                <a:ea typeface="Segoe UI Black" pitchFamily="34" charset="0"/>
                <a:cs typeface="Segoe UI Black" pitchFamily="34" charset="0"/>
              </a:rPr>
              <a:t>Sine &amp; Cosine</a:t>
            </a:r>
            <a:endParaRPr lang="en-US" sz="7200" b="1" dirty="0">
              <a:solidFill>
                <a:schemeClr val="bg1"/>
              </a:solidFill>
              <a:latin typeface="Segoe UI Black" pitchFamily="34" charset="0"/>
              <a:ea typeface="Segoe UI Black" pitchFamily="34" charset="0"/>
              <a:cs typeface="Segoe UI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7653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Unit Circle</a:t>
            </a:r>
            <a:endParaRPr lang="en-US" sz="4000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152400" y="2800350"/>
            <a:ext cx="4648200" cy="10835"/>
          </a:xfrm>
          <a:prstGeom prst="straightConnector1">
            <a:avLst/>
          </a:prstGeom>
          <a:ln w="1905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V="1">
            <a:off x="2438400" y="514350"/>
            <a:ext cx="0" cy="4495800"/>
          </a:xfrm>
          <a:prstGeom prst="straightConnector1">
            <a:avLst/>
          </a:prstGeom>
          <a:ln w="1905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457200" y="819150"/>
            <a:ext cx="3962400" cy="3962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105400" y="1123950"/>
            <a:ext cx="37415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tx2"/>
                </a:solidFill>
              </a:rPr>
              <a:t>Unit Circle </a:t>
            </a:r>
            <a:r>
              <a:rPr lang="en-US" dirty="0" smtClean="0">
                <a:solidFill>
                  <a:schemeClr val="tx2"/>
                </a:solidFill>
              </a:rPr>
              <a:t>– a circle with radius 1 unit</a:t>
            </a:r>
          </a:p>
          <a:p>
            <a:endParaRPr lang="en-US" dirty="0"/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2457450" y="1657350"/>
            <a:ext cx="1581150" cy="1143001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051114" y="180975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29" name="Freeform 28"/>
          <p:cNvSpPr/>
          <p:nvPr/>
        </p:nvSpPr>
        <p:spPr>
          <a:xfrm rot="5105447">
            <a:off x="2673275" y="2662846"/>
            <a:ext cx="234899" cy="60882"/>
          </a:xfrm>
          <a:custGeom>
            <a:avLst/>
            <a:gdLst>
              <a:gd name="connsiteX0" fmla="*/ 0 w 350044"/>
              <a:gd name="connsiteY0" fmla="*/ 212648 h 212648"/>
              <a:gd name="connsiteX1" fmla="*/ 150019 w 350044"/>
              <a:gd name="connsiteY1" fmla="*/ 5480 h 212648"/>
              <a:gd name="connsiteX2" fmla="*/ 350044 w 350044"/>
              <a:gd name="connsiteY2" fmla="*/ 55486 h 212648"/>
              <a:gd name="connsiteX3" fmla="*/ 350044 w 350044"/>
              <a:gd name="connsiteY3" fmla="*/ 55486 h 212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0044" h="212648">
                <a:moveTo>
                  <a:pt x="0" y="212648"/>
                </a:moveTo>
                <a:cubicBezTo>
                  <a:pt x="45839" y="122161"/>
                  <a:pt x="91679" y="31674"/>
                  <a:pt x="150019" y="5480"/>
                </a:cubicBezTo>
                <a:cubicBezTo>
                  <a:pt x="208359" y="-20714"/>
                  <a:pt x="350044" y="55486"/>
                  <a:pt x="350044" y="55486"/>
                </a:cubicBezTo>
                <a:lnTo>
                  <a:pt x="350044" y="55486"/>
                </a:lnTo>
              </a:path>
            </a:pathLst>
          </a:cu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2819400" y="2431018"/>
            <a:ext cx="3545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000" dirty="0" smtClean="0">
                <a:solidFill>
                  <a:schemeClr val="accent6">
                    <a:lumMod val="75000"/>
                  </a:schemeClr>
                </a:solidFill>
              </a:rPr>
              <a:t>Θ</a:t>
            </a:r>
            <a:endParaRPr lang="en-US" sz="2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876800" y="2615684"/>
            <a:ext cx="2952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x</a:t>
            </a:r>
            <a:endParaRPr lang="en-US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307409" y="57150"/>
            <a:ext cx="3000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y</a:t>
            </a:r>
            <a:endParaRPr lang="en-US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30338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Unit Circle</a:t>
            </a:r>
            <a:endParaRPr lang="en-US" sz="4000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152400" y="2800350"/>
            <a:ext cx="4648200" cy="10835"/>
          </a:xfrm>
          <a:prstGeom prst="straightConnector1">
            <a:avLst/>
          </a:prstGeom>
          <a:ln w="1905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V="1">
            <a:off x="2438400" y="514350"/>
            <a:ext cx="0" cy="4495800"/>
          </a:xfrm>
          <a:prstGeom prst="straightConnector1">
            <a:avLst/>
          </a:prstGeom>
          <a:ln w="1905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457200" y="819150"/>
            <a:ext cx="3962400" cy="3962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105400" y="1123950"/>
            <a:ext cx="3848169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tx2"/>
                </a:solidFill>
              </a:rPr>
              <a:t>Unit Circle </a:t>
            </a:r>
            <a:r>
              <a:rPr lang="en-US" dirty="0" smtClean="0">
                <a:solidFill>
                  <a:schemeClr val="tx2"/>
                </a:solidFill>
              </a:rPr>
              <a:t>– a circle with radius 1 unit</a:t>
            </a:r>
          </a:p>
          <a:p>
            <a:endParaRPr lang="en-US" dirty="0"/>
          </a:p>
          <a:p>
            <a:r>
              <a:rPr lang="en-US" dirty="0" smtClean="0">
                <a:solidFill>
                  <a:srgbClr val="00B0F0"/>
                </a:solidFill>
              </a:rPr>
              <a:t>Opposite of theta = y component = rise</a:t>
            </a:r>
          </a:p>
          <a:p>
            <a:endParaRPr lang="en-US" dirty="0"/>
          </a:p>
          <a:p>
            <a:r>
              <a:rPr lang="en-US" dirty="0" smtClean="0">
                <a:solidFill>
                  <a:srgbClr val="FF0000"/>
                </a:solidFill>
              </a:rPr>
              <a:t>Adjacent to theta = x component = run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6" name="Isosceles Triangle 15"/>
          <p:cNvSpPr/>
          <p:nvPr/>
        </p:nvSpPr>
        <p:spPr>
          <a:xfrm>
            <a:off x="2457450" y="1657350"/>
            <a:ext cx="1581150" cy="1153835"/>
          </a:xfrm>
          <a:prstGeom prst="triangle">
            <a:avLst>
              <a:gd name="adj" fmla="val 100000"/>
            </a:avLst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2457450" y="1657350"/>
            <a:ext cx="1581150" cy="1143001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051114" y="180975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29" name="Freeform 28"/>
          <p:cNvSpPr/>
          <p:nvPr/>
        </p:nvSpPr>
        <p:spPr>
          <a:xfrm rot="5105447">
            <a:off x="2673275" y="2662846"/>
            <a:ext cx="234899" cy="60882"/>
          </a:xfrm>
          <a:custGeom>
            <a:avLst/>
            <a:gdLst>
              <a:gd name="connsiteX0" fmla="*/ 0 w 350044"/>
              <a:gd name="connsiteY0" fmla="*/ 212648 h 212648"/>
              <a:gd name="connsiteX1" fmla="*/ 150019 w 350044"/>
              <a:gd name="connsiteY1" fmla="*/ 5480 h 212648"/>
              <a:gd name="connsiteX2" fmla="*/ 350044 w 350044"/>
              <a:gd name="connsiteY2" fmla="*/ 55486 h 212648"/>
              <a:gd name="connsiteX3" fmla="*/ 350044 w 350044"/>
              <a:gd name="connsiteY3" fmla="*/ 55486 h 212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0044" h="212648">
                <a:moveTo>
                  <a:pt x="0" y="212648"/>
                </a:moveTo>
                <a:cubicBezTo>
                  <a:pt x="45839" y="122161"/>
                  <a:pt x="91679" y="31674"/>
                  <a:pt x="150019" y="5480"/>
                </a:cubicBezTo>
                <a:cubicBezTo>
                  <a:pt x="208359" y="-20714"/>
                  <a:pt x="350044" y="55486"/>
                  <a:pt x="350044" y="55486"/>
                </a:cubicBezTo>
                <a:lnTo>
                  <a:pt x="350044" y="55486"/>
                </a:lnTo>
              </a:path>
            </a:pathLst>
          </a:cu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2819400" y="2431018"/>
            <a:ext cx="3545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000" dirty="0" smtClean="0">
                <a:solidFill>
                  <a:schemeClr val="accent6">
                    <a:lumMod val="75000"/>
                  </a:schemeClr>
                </a:solidFill>
              </a:rPr>
              <a:t>Θ</a:t>
            </a:r>
            <a:endParaRPr lang="en-US" sz="2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876800" y="2615684"/>
            <a:ext cx="2952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x</a:t>
            </a:r>
            <a:endParaRPr lang="en-US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307409" y="57150"/>
            <a:ext cx="3000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y</a:t>
            </a:r>
            <a:endParaRPr lang="en-US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34" name="Straight Connector 33"/>
          <p:cNvCxnSpPr>
            <a:endCxn id="16" idx="3"/>
          </p:cNvCxnSpPr>
          <p:nvPr/>
        </p:nvCxnSpPr>
        <p:spPr>
          <a:xfrm flipV="1">
            <a:off x="2457450" y="2811185"/>
            <a:ext cx="1581150" cy="4554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>
            <a:endCxn id="16" idx="0"/>
          </p:cNvCxnSpPr>
          <p:nvPr/>
        </p:nvCxnSpPr>
        <p:spPr>
          <a:xfrm flipV="1">
            <a:off x="4038600" y="1657350"/>
            <a:ext cx="0" cy="1176368"/>
          </a:xfrm>
          <a:prstGeom prst="line">
            <a:avLst/>
          </a:prstGeom>
          <a:ln w="508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45112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Right Triangles</a:t>
            </a:r>
            <a:endParaRPr lang="en-US" sz="4000" dirty="0"/>
          </a:p>
        </p:txBody>
      </p:sp>
      <p:sp>
        <p:nvSpPr>
          <p:cNvPr id="16" name="Isosceles Triangle 15"/>
          <p:cNvSpPr/>
          <p:nvPr/>
        </p:nvSpPr>
        <p:spPr>
          <a:xfrm>
            <a:off x="381000" y="1890476"/>
            <a:ext cx="2755969" cy="2011153"/>
          </a:xfrm>
          <a:prstGeom prst="triangle">
            <a:avLst>
              <a:gd name="adj" fmla="val 100000"/>
            </a:avLst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 rot="19460258">
            <a:off x="791037" y="2397690"/>
            <a:ext cx="20222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hypotenuse</a:t>
            </a:r>
            <a:endParaRPr lang="en-US" dirty="0"/>
          </a:p>
        </p:txBody>
      </p:sp>
      <p:sp>
        <p:nvSpPr>
          <p:cNvPr id="29" name="Freeform 28"/>
          <p:cNvSpPr/>
          <p:nvPr/>
        </p:nvSpPr>
        <p:spPr>
          <a:xfrm rot="5105447">
            <a:off x="768023" y="3647260"/>
            <a:ext cx="409432" cy="106118"/>
          </a:xfrm>
          <a:custGeom>
            <a:avLst/>
            <a:gdLst>
              <a:gd name="connsiteX0" fmla="*/ 0 w 350044"/>
              <a:gd name="connsiteY0" fmla="*/ 212648 h 212648"/>
              <a:gd name="connsiteX1" fmla="*/ 150019 w 350044"/>
              <a:gd name="connsiteY1" fmla="*/ 5480 h 212648"/>
              <a:gd name="connsiteX2" fmla="*/ 350044 w 350044"/>
              <a:gd name="connsiteY2" fmla="*/ 55486 h 212648"/>
              <a:gd name="connsiteX3" fmla="*/ 350044 w 350044"/>
              <a:gd name="connsiteY3" fmla="*/ 55486 h 212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0044" h="212648">
                <a:moveTo>
                  <a:pt x="0" y="212648"/>
                </a:moveTo>
                <a:cubicBezTo>
                  <a:pt x="45839" y="122161"/>
                  <a:pt x="91679" y="31674"/>
                  <a:pt x="150019" y="5480"/>
                </a:cubicBezTo>
                <a:cubicBezTo>
                  <a:pt x="208359" y="-20714"/>
                  <a:pt x="350044" y="55486"/>
                  <a:pt x="350044" y="55486"/>
                </a:cubicBezTo>
                <a:lnTo>
                  <a:pt x="350044" y="55486"/>
                </a:lnTo>
              </a:path>
            </a:pathLst>
          </a:cu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1043123" y="3419475"/>
            <a:ext cx="6180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dirty="0" smtClean="0">
                <a:solidFill>
                  <a:schemeClr val="accent6">
                    <a:lumMod val="75000"/>
                  </a:schemeClr>
                </a:solidFill>
              </a:rPr>
              <a:t>Θ</a:t>
            </a:r>
            <a:endParaRPr lang="en-US" sz="2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 rot="5400000">
            <a:off x="2343141" y="2784410"/>
            <a:ext cx="20222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opposite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890468" y="3901629"/>
            <a:ext cx="20222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adjacent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29174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Right Triangles</a:t>
            </a:r>
            <a:endParaRPr lang="en-US" sz="4000" dirty="0"/>
          </a:p>
        </p:txBody>
      </p:sp>
      <p:sp>
        <p:nvSpPr>
          <p:cNvPr id="10" name="TextBox 9"/>
          <p:cNvSpPr txBox="1"/>
          <p:nvPr/>
        </p:nvSpPr>
        <p:spPr>
          <a:xfrm>
            <a:off x="4114800" y="1200150"/>
            <a:ext cx="4495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457200" algn="l"/>
              </a:tabLst>
            </a:pPr>
            <a:r>
              <a:rPr lang="en-US" dirty="0" smtClean="0"/>
              <a:t>Sine(</a:t>
            </a:r>
            <a:r>
              <a:rPr lang="el-GR" dirty="0" smtClean="0"/>
              <a:t>Θ</a:t>
            </a:r>
            <a:r>
              <a:rPr lang="en-US" dirty="0" smtClean="0"/>
              <a:t>) written as sin </a:t>
            </a:r>
            <a:r>
              <a:rPr lang="el-GR" dirty="0" smtClean="0"/>
              <a:t>Θ</a:t>
            </a:r>
            <a:endParaRPr lang="en-US" dirty="0" smtClean="0"/>
          </a:p>
          <a:p>
            <a:pPr>
              <a:tabLst>
                <a:tab pos="457200" algn="l"/>
              </a:tabLst>
            </a:pPr>
            <a:r>
              <a:rPr lang="en-US" dirty="0"/>
              <a:t>	</a:t>
            </a:r>
            <a:r>
              <a:rPr lang="en-US" dirty="0" smtClean="0"/>
              <a:t>= y component of theta</a:t>
            </a:r>
          </a:p>
          <a:p>
            <a:pPr>
              <a:tabLst>
                <a:tab pos="457200" algn="l"/>
              </a:tabLst>
            </a:pPr>
            <a:r>
              <a:rPr lang="en-US" dirty="0"/>
              <a:t>	</a:t>
            </a:r>
            <a:r>
              <a:rPr lang="en-US" dirty="0" smtClean="0"/>
              <a:t>= opposite/hypotenuse</a:t>
            </a:r>
          </a:p>
          <a:p>
            <a:pPr>
              <a:tabLst>
                <a:tab pos="457200" algn="l"/>
              </a:tabLst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6" name="Isosceles Triangle 15"/>
          <p:cNvSpPr/>
          <p:nvPr/>
        </p:nvSpPr>
        <p:spPr>
          <a:xfrm>
            <a:off x="381000" y="1890476"/>
            <a:ext cx="2755969" cy="2011153"/>
          </a:xfrm>
          <a:prstGeom prst="triangle">
            <a:avLst>
              <a:gd name="adj" fmla="val 100000"/>
            </a:avLst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 rot="19460258">
            <a:off x="791037" y="2397690"/>
            <a:ext cx="20222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hypotenuse</a:t>
            </a:r>
            <a:endParaRPr lang="en-US" dirty="0"/>
          </a:p>
        </p:txBody>
      </p:sp>
      <p:sp>
        <p:nvSpPr>
          <p:cNvPr id="29" name="Freeform 28"/>
          <p:cNvSpPr/>
          <p:nvPr/>
        </p:nvSpPr>
        <p:spPr>
          <a:xfrm rot="5105447">
            <a:off x="768023" y="3647260"/>
            <a:ext cx="409432" cy="106118"/>
          </a:xfrm>
          <a:custGeom>
            <a:avLst/>
            <a:gdLst>
              <a:gd name="connsiteX0" fmla="*/ 0 w 350044"/>
              <a:gd name="connsiteY0" fmla="*/ 212648 h 212648"/>
              <a:gd name="connsiteX1" fmla="*/ 150019 w 350044"/>
              <a:gd name="connsiteY1" fmla="*/ 5480 h 212648"/>
              <a:gd name="connsiteX2" fmla="*/ 350044 w 350044"/>
              <a:gd name="connsiteY2" fmla="*/ 55486 h 212648"/>
              <a:gd name="connsiteX3" fmla="*/ 350044 w 350044"/>
              <a:gd name="connsiteY3" fmla="*/ 55486 h 212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0044" h="212648">
                <a:moveTo>
                  <a:pt x="0" y="212648"/>
                </a:moveTo>
                <a:cubicBezTo>
                  <a:pt x="45839" y="122161"/>
                  <a:pt x="91679" y="31674"/>
                  <a:pt x="150019" y="5480"/>
                </a:cubicBezTo>
                <a:cubicBezTo>
                  <a:pt x="208359" y="-20714"/>
                  <a:pt x="350044" y="55486"/>
                  <a:pt x="350044" y="55486"/>
                </a:cubicBezTo>
                <a:lnTo>
                  <a:pt x="350044" y="55486"/>
                </a:lnTo>
              </a:path>
            </a:pathLst>
          </a:cu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1043123" y="3419475"/>
            <a:ext cx="6180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dirty="0" smtClean="0">
                <a:solidFill>
                  <a:schemeClr val="accent6">
                    <a:lumMod val="75000"/>
                  </a:schemeClr>
                </a:solidFill>
              </a:rPr>
              <a:t>Θ</a:t>
            </a:r>
            <a:endParaRPr lang="en-US" sz="2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 rot="5400000">
            <a:off x="2343141" y="2784410"/>
            <a:ext cx="20222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opposite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890468" y="3901629"/>
            <a:ext cx="20222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adjacent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 rot="5400000">
            <a:off x="2405951" y="2768267"/>
            <a:ext cx="12195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sin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31714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Right Triangles</a:t>
            </a:r>
            <a:endParaRPr lang="en-US" sz="4000" dirty="0"/>
          </a:p>
        </p:txBody>
      </p:sp>
      <p:sp>
        <p:nvSpPr>
          <p:cNvPr id="10" name="TextBox 9"/>
          <p:cNvSpPr txBox="1"/>
          <p:nvPr/>
        </p:nvSpPr>
        <p:spPr>
          <a:xfrm>
            <a:off x="4114800" y="1200150"/>
            <a:ext cx="4495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457200" algn="l"/>
              </a:tabLst>
            </a:pPr>
            <a:r>
              <a:rPr lang="en-US" dirty="0" smtClean="0"/>
              <a:t>Sine(</a:t>
            </a:r>
            <a:r>
              <a:rPr lang="el-GR" dirty="0" smtClean="0"/>
              <a:t>Θ</a:t>
            </a:r>
            <a:r>
              <a:rPr lang="en-US" dirty="0" smtClean="0"/>
              <a:t>) written as sin </a:t>
            </a:r>
            <a:r>
              <a:rPr lang="el-GR" dirty="0" smtClean="0"/>
              <a:t>Θ</a:t>
            </a:r>
            <a:endParaRPr lang="en-US" dirty="0" smtClean="0"/>
          </a:p>
          <a:p>
            <a:pPr>
              <a:tabLst>
                <a:tab pos="457200" algn="l"/>
              </a:tabLst>
            </a:pPr>
            <a:r>
              <a:rPr lang="en-US" dirty="0"/>
              <a:t>	</a:t>
            </a:r>
            <a:r>
              <a:rPr lang="en-US" dirty="0" smtClean="0"/>
              <a:t>= y component of theta</a:t>
            </a:r>
          </a:p>
          <a:p>
            <a:pPr>
              <a:tabLst>
                <a:tab pos="457200" algn="l"/>
              </a:tabLst>
            </a:pPr>
            <a:r>
              <a:rPr lang="en-US" dirty="0"/>
              <a:t>	</a:t>
            </a:r>
            <a:r>
              <a:rPr lang="en-US" dirty="0" smtClean="0"/>
              <a:t>= opposite/hypotenuse</a:t>
            </a:r>
          </a:p>
          <a:p>
            <a:pPr>
              <a:tabLst>
                <a:tab pos="457200" algn="l"/>
              </a:tabLst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6" name="Isosceles Triangle 15"/>
          <p:cNvSpPr/>
          <p:nvPr/>
        </p:nvSpPr>
        <p:spPr>
          <a:xfrm>
            <a:off x="381000" y="1890476"/>
            <a:ext cx="2755969" cy="2011153"/>
          </a:xfrm>
          <a:prstGeom prst="triangle">
            <a:avLst>
              <a:gd name="adj" fmla="val 100000"/>
            </a:avLst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 rot="19460258">
            <a:off x="791037" y="2397690"/>
            <a:ext cx="20222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hypotenuse</a:t>
            </a:r>
            <a:endParaRPr lang="en-US" dirty="0"/>
          </a:p>
        </p:txBody>
      </p:sp>
      <p:sp>
        <p:nvSpPr>
          <p:cNvPr id="29" name="Freeform 28"/>
          <p:cNvSpPr/>
          <p:nvPr/>
        </p:nvSpPr>
        <p:spPr>
          <a:xfrm rot="5105447">
            <a:off x="768023" y="3647260"/>
            <a:ext cx="409432" cy="106118"/>
          </a:xfrm>
          <a:custGeom>
            <a:avLst/>
            <a:gdLst>
              <a:gd name="connsiteX0" fmla="*/ 0 w 350044"/>
              <a:gd name="connsiteY0" fmla="*/ 212648 h 212648"/>
              <a:gd name="connsiteX1" fmla="*/ 150019 w 350044"/>
              <a:gd name="connsiteY1" fmla="*/ 5480 h 212648"/>
              <a:gd name="connsiteX2" fmla="*/ 350044 w 350044"/>
              <a:gd name="connsiteY2" fmla="*/ 55486 h 212648"/>
              <a:gd name="connsiteX3" fmla="*/ 350044 w 350044"/>
              <a:gd name="connsiteY3" fmla="*/ 55486 h 212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0044" h="212648">
                <a:moveTo>
                  <a:pt x="0" y="212648"/>
                </a:moveTo>
                <a:cubicBezTo>
                  <a:pt x="45839" y="122161"/>
                  <a:pt x="91679" y="31674"/>
                  <a:pt x="150019" y="5480"/>
                </a:cubicBezTo>
                <a:cubicBezTo>
                  <a:pt x="208359" y="-20714"/>
                  <a:pt x="350044" y="55486"/>
                  <a:pt x="350044" y="55486"/>
                </a:cubicBezTo>
                <a:lnTo>
                  <a:pt x="350044" y="55486"/>
                </a:lnTo>
              </a:path>
            </a:pathLst>
          </a:cu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1043123" y="3419475"/>
            <a:ext cx="6180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dirty="0" smtClean="0">
                <a:solidFill>
                  <a:schemeClr val="accent6">
                    <a:lumMod val="75000"/>
                  </a:schemeClr>
                </a:solidFill>
              </a:rPr>
              <a:t>Θ</a:t>
            </a:r>
            <a:endParaRPr lang="en-US" sz="2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 rot="5400000">
            <a:off x="2343141" y="2784410"/>
            <a:ext cx="20222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opposite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890468" y="3901629"/>
            <a:ext cx="20222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adjacent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114800" y="2495550"/>
            <a:ext cx="4495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457200" algn="l"/>
              </a:tabLst>
            </a:pPr>
            <a:r>
              <a:rPr lang="en-US" dirty="0" smtClean="0"/>
              <a:t>Cosine(</a:t>
            </a:r>
            <a:r>
              <a:rPr lang="el-GR" dirty="0" smtClean="0"/>
              <a:t>Θ</a:t>
            </a:r>
            <a:r>
              <a:rPr lang="en-US" dirty="0" smtClean="0"/>
              <a:t>) written as </a:t>
            </a:r>
            <a:r>
              <a:rPr lang="en-US" dirty="0" err="1" smtClean="0"/>
              <a:t>cos</a:t>
            </a:r>
            <a:r>
              <a:rPr lang="en-US" dirty="0" smtClean="0"/>
              <a:t> </a:t>
            </a:r>
            <a:r>
              <a:rPr lang="el-GR" dirty="0" smtClean="0"/>
              <a:t>Θ</a:t>
            </a:r>
            <a:endParaRPr lang="en-US" dirty="0" smtClean="0"/>
          </a:p>
          <a:p>
            <a:pPr>
              <a:tabLst>
                <a:tab pos="457200" algn="l"/>
              </a:tabLst>
            </a:pPr>
            <a:r>
              <a:rPr lang="en-US" dirty="0"/>
              <a:t>	</a:t>
            </a:r>
            <a:r>
              <a:rPr lang="en-US" dirty="0" smtClean="0"/>
              <a:t>= x component of theta</a:t>
            </a:r>
          </a:p>
          <a:p>
            <a:pPr>
              <a:tabLst>
                <a:tab pos="457200" algn="l"/>
              </a:tabLst>
            </a:pPr>
            <a:r>
              <a:rPr lang="en-US" dirty="0"/>
              <a:t>	</a:t>
            </a:r>
            <a:r>
              <a:rPr lang="en-US" dirty="0" smtClean="0"/>
              <a:t>= adjacent/hypotenuse</a:t>
            </a:r>
          </a:p>
          <a:p>
            <a:pPr>
              <a:tabLst>
                <a:tab pos="457200" algn="l"/>
              </a:tabLst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 rot="5400000">
            <a:off x="2405951" y="2768267"/>
            <a:ext cx="12195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sin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219200" y="3514726"/>
            <a:ext cx="13955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cos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69730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Right Triangles</a:t>
            </a:r>
            <a:endParaRPr lang="en-US" sz="4000" dirty="0"/>
          </a:p>
        </p:txBody>
      </p:sp>
      <p:sp>
        <p:nvSpPr>
          <p:cNvPr id="10" name="TextBox 9"/>
          <p:cNvSpPr txBox="1"/>
          <p:nvPr/>
        </p:nvSpPr>
        <p:spPr>
          <a:xfrm>
            <a:off x="4114800" y="1200150"/>
            <a:ext cx="4495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457200" algn="l"/>
              </a:tabLst>
            </a:pPr>
            <a:r>
              <a:rPr lang="en-US" dirty="0" smtClean="0"/>
              <a:t>Sine(</a:t>
            </a:r>
            <a:r>
              <a:rPr lang="el-GR" dirty="0" smtClean="0"/>
              <a:t>Θ</a:t>
            </a:r>
            <a:r>
              <a:rPr lang="en-US" dirty="0" smtClean="0"/>
              <a:t>) written as sin </a:t>
            </a:r>
            <a:r>
              <a:rPr lang="el-GR" dirty="0" smtClean="0"/>
              <a:t>Θ</a:t>
            </a:r>
            <a:endParaRPr lang="en-US" dirty="0" smtClean="0"/>
          </a:p>
          <a:p>
            <a:pPr>
              <a:tabLst>
                <a:tab pos="457200" algn="l"/>
              </a:tabLst>
            </a:pPr>
            <a:r>
              <a:rPr lang="en-US" dirty="0"/>
              <a:t>	</a:t>
            </a:r>
            <a:r>
              <a:rPr lang="en-US" dirty="0" smtClean="0"/>
              <a:t>= y component of theta</a:t>
            </a:r>
          </a:p>
          <a:p>
            <a:pPr>
              <a:tabLst>
                <a:tab pos="457200" algn="l"/>
              </a:tabLst>
            </a:pPr>
            <a:r>
              <a:rPr lang="en-US" dirty="0"/>
              <a:t>	</a:t>
            </a:r>
            <a:r>
              <a:rPr lang="en-US" dirty="0" smtClean="0"/>
              <a:t>= opposite/hypotenuse</a:t>
            </a:r>
          </a:p>
          <a:p>
            <a:pPr>
              <a:tabLst>
                <a:tab pos="457200" algn="l"/>
              </a:tabLst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6" name="Isosceles Triangle 15"/>
          <p:cNvSpPr/>
          <p:nvPr/>
        </p:nvSpPr>
        <p:spPr>
          <a:xfrm>
            <a:off x="381000" y="1890476"/>
            <a:ext cx="2755969" cy="2011153"/>
          </a:xfrm>
          <a:prstGeom prst="triangle">
            <a:avLst>
              <a:gd name="adj" fmla="val 100000"/>
            </a:avLst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 rot="19460258">
            <a:off x="791037" y="2397690"/>
            <a:ext cx="20222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hypotenuse</a:t>
            </a:r>
            <a:endParaRPr lang="en-US" dirty="0"/>
          </a:p>
        </p:txBody>
      </p:sp>
      <p:sp>
        <p:nvSpPr>
          <p:cNvPr id="29" name="Freeform 28"/>
          <p:cNvSpPr/>
          <p:nvPr/>
        </p:nvSpPr>
        <p:spPr>
          <a:xfrm rot="5105447">
            <a:off x="768023" y="3647260"/>
            <a:ext cx="409432" cy="106118"/>
          </a:xfrm>
          <a:custGeom>
            <a:avLst/>
            <a:gdLst>
              <a:gd name="connsiteX0" fmla="*/ 0 w 350044"/>
              <a:gd name="connsiteY0" fmla="*/ 212648 h 212648"/>
              <a:gd name="connsiteX1" fmla="*/ 150019 w 350044"/>
              <a:gd name="connsiteY1" fmla="*/ 5480 h 212648"/>
              <a:gd name="connsiteX2" fmla="*/ 350044 w 350044"/>
              <a:gd name="connsiteY2" fmla="*/ 55486 h 212648"/>
              <a:gd name="connsiteX3" fmla="*/ 350044 w 350044"/>
              <a:gd name="connsiteY3" fmla="*/ 55486 h 212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0044" h="212648">
                <a:moveTo>
                  <a:pt x="0" y="212648"/>
                </a:moveTo>
                <a:cubicBezTo>
                  <a:pt x="45839" y="122161"/>
                  <a:pt x="91679" y="31674"/>
                  <a:pt x="150019" y="5480"/>
                </a:cubicBezTo>
                <a:cubicBezTo>
                  <a:pt x="208359" y="-20714"/>
                  <a:pt x="350044" y="55486"/>
                  <a:pt x="350044" y="55486"/>
                </a:cubicBezTo>
                <a:lnTo>
                  <a:pt x="350044" y="55486"/>
                </a:lnTo>
              </a:path>
            </a:pathLst>
          </a:cu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1043123" y="3419475"/>
            <a:ext cx="6180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dirty="0" smtClean="0">
                <a:solidFill>
                  <a:schemeClr val="accent6">
                    <a:lumMod val="75000"/>
                  </a:schemeClr>
                </a:solidFill>
              </a:rPr>
              <a:t>Θ</a:t>
            </a:r>
            <a:endParaRPr lang="en-US" sz="2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 rot="5400000">
            <a:off x="2343141" y="2784410"/>
            <a:ext cx="20222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opposite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890468" y="3901629"/>
            <a:ext cx="20222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adjacent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114800" y="2495550"/>
            <a:ext cx="4495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457200" algn="l"/>
              </a:tabLst>
            </a:pPr>
            <a:r>
              <a:rPr lang="en-US" dirty="0" smtClean="0"/>
              <a:t>Cosine(</a:t>
            </a:r>
            <a:r>
              <a:rPr lang="el-GR" dirty="0" smtClean="0"/>
              <a:t>Θ</a:t>
            </a:r>
            <a:r>
              <a:rPr lang="en-US" dirty="0" smtClean="0"/>
              <a:t>) written as </a:t>
            </a:r>
            <a:r>
              <a:rPr lang="en-US" dirty="0" err="1" smtClean="0"/>
              <a:t>cos</a:t>
            </a:r>
            <a:r>
              <a:rPr lang="en-US" dirty="0" smtClean="0"/>
              <a:t> </a:t>
            </a:r>
            <a:r>
              <a:rPr lang="el-GR" dirty="0" smtClean="0"/>
              <a:t>Θ</a:t>
            </a:r>
            <a:endParaRPr lang="en-US" dirty="0" smtClean="0"/>
          </a:p>
          <a:p>
            <a:pPr>
              <a:tabLst>
                <a:tab pos="457200" algn="l"/>
              </a:tabLst>
            </a:pPr>
            <a:r>
              <a:rPr lang="en-US" dirty="0"/>
              <a:t>	</a:t>
            </a:r>
            <a:r>
              <a:rPr lang="en-US" dirty="0" smtClean="0"/>
              <a:t>= x component of theta</a:t>
            </a:r>
          </a:p>
          <a:p>
            <a:pPr>
              <a:tabLst>
                <a:tab pos="457200" algn="l"/>
              </a:tabLst>
            </a:pPr>
            <a:r>
              <a:rPr lang="en-US" dirty="0"/>
              <a:t>	</a:t>
            </a:r>
            <a:r>
              <a:rPr lang="en-US" dirty="0" smtClean="0"/>
              <a:t>= adjacent/hypotenuse</a:t>
            </a:r>
          </a:p>
          <a:p>
            <a:pPr>
              <a:tabLst>
                <a:tab pos="457200" algn="l"/>
              </a:tabLst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4114800" y="3809821"/>
            <a:ext cx="4800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457200" algn="l"/>
              </a:tabLst>
            </a:pPr>
            <a:r>
              <a:rPr lang="en-US" dirty="0" smtClean="0"/>
              <a:t>Tangent(</a:t>
            </a:r>
            <a:r>
              <a:rPr lang="el-GR" dirty="0" smtClean="0"/>
              <a:t>Θ</a:t>
            </a:r>
            <a:r>
              <a:rPr lang="en-US" dirty="0" smtClean="0"/>
              <a:t>) written as tan </a:t>
            </a:r>
            <a:r>
              <a:rPr lang="el-GR" dirty="0" smtClean="0"/>
              <a:t>Θ</a:t>
            </a:r>
            <a:endParaRPr lang="en-US" dirty="0" smtClean="0"/>
          </a:p>
          <a:p>
            <a:pPr>
              <a:tabLst>
                <a:tab pos="457200" algn="l"/>
              </a:tabLst>
            </a:pPr>
            <a:r>
              <a:rPr lang="en-US" dirty="0"/>
              <a:t>	</a:t>
            </a:r>
            <a:r>
              <a:rPr lang="en-US" dirty="0" smtClean="0"/>
              <a:t>= slope component of theta (rise over run)</a:t>
            </a:r>
          </a:p>
          <a:p>
            <a:pPr>
              <a:tabLst>
                <a:tab pos="457200" algn="l"/>
              </a:tabLst>
            </a:pPr>
            <a:r>
              <a:rPr lang="en-US" dirty="0"/>
              <a:t>	</a:t>
            </a:r>
            <a:r>
              <a:rPr lang="en-US" dirty="0" smtClean="0"/>
              <a:t>= opposite/adjacent = sin/</a:t>
            </a:r>
            <a:r>
              <a:rPr lang="en-US" dirty="0" err="1" smtClean="0"/>
              <a:t>cos</a:t>
            </a:r>
            <a:endParaRPr lang="en-US" dirty="0" smtClean="0"/>
          </a:p>
          <a:p>
            <a:pPr>
              <a:tabLst>
                <a:tab pos="457200" algn="l"/>
              </a:tabLst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 rot="5400000">
            <a:off x="2405951" y="2768267"/>
            <a:ext cx="12195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sin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219200" y="3514726"/>
            <a:ext cx="13955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cos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21575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Common Angles</a:t>
            </a:r>
            <a:endParaRPr lang="en-US" sz="4000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152400" y="2800350"/>
            <a:ext cx="4648200" cy="10835"/>
          </a:xfrm>
          <a:prstGeom prst="straightConnector1">
            <a:avLst/>
          </a:prstGeom>
          <a:ln w="1905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V="1">
            <a:off x="2438400" y="514350"/>
            <a:ext cx="0" cy="4495800"/>
          </a:xfrm>
          <a:prstGeom prst="straightConnector1">
            <a:avLst/>
          </a:prstGeom>
          <a:ln w="1905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457200" y="819150"/>
            <a:ext cx="3962400" cy="3962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105400" y="1191220"/>
            <a:ext cx="3810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Sin and Cosine range between -1 and +1 because they can never be longer than the hypotenuse.</a:t>
            </a:r>
          </a:p>
        </p:txBody>
      </p:sp>
      <p:cxnSp>
        <p:nvCxnSpPr>
          <p:cNvPr id="11" name="Straight Arrow Connector 10"/>
          <p:cNvCxnSpPr>
            <a:endCxn id="9" idx="6"/>
          </p:cNvCxnSpPr>
          <p:nvPr/>
        </p:nvCxnSpPr>
        <p:spPr>
          <a:xfrm flipV="1">
            <a:off x="2457450" y="2800350"/>
            <a:ext cx="1962150" cy="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876800" y="2615684"/>
            <a:ext cx="2952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x</a:t>
            </a:r>
            <a:endParaRPr lang="en-US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307409" y="57150"/>
            <a:ext cx="3000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y</a:t>
            </a:r>
            <a:endParaRPr lang="en-US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 flipV="1">
            <a:off x="2450306" y="1893094"/>
            <a:ext cx="1733550" cy="89059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endCxn id="9" idx="7"/>
          </p:cNvCxnSpPr>
          <p:nvPr/>
        </p:nvCxnSpPr>
        <p:spPr>
          <a:xfrm flipV="1">
            <a:off x="2447925" y="1399430"/>
            <a:ext cx="1391395" cy="1385354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V="1">
            <a:off x="2447925" y="1123950"/>
            <a:ext cx="990600" cy="1677504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endCxn id="9" idx="0"/>
          </p:cNvCxnSpPr>
          <p:nvPr/>
        </p:nvCxnSpPr>
        <p:spPr>
          <a:xfrm flipH="1" flipV="1">
            <a:off x="2438400" y="819150"/>
            <a:ext cx="5941" cy="1965634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5" name="Table 2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64897041"/>
                  </p:ext>
                </p:extLst>
              </p:nvPr>
            </p:nvGraphicFramePr>
            <p:xfrm>
              <a:off x="5638800" y="2244504"/>
              <a:ext cx="2590800" cy="261324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63600"/>
                    <a:gridCol w="863600"/>
                    <a:gridCol w="863600"/>
                  </a:tblGrid>
                  <a:tr h="4355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 smtClean="0"/>
                            <a:t>Θ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err="1" smtClean="0"/>
                            <a:t>cos</a:t>
                          </a:r>
                          <a:r>
                            <a:rPr lang="en-US" dirty="0" smtClean="0"/>
                            <a:t> </a:t>
                          </a:r>
                          <a:r>
                            <a:rPr lang="el-GR" dirty="0" smtClean="0"/>
                            <a:t>Θ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sin </a:t>
                          </a:r>
                          <a:r>
                            <a:rPr lang="el-GR" dirty="0" smtClean="0"/>
                            <a:t>Θ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4355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4355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30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US" i="1" smtClean="0">
                                        <a:latin typeface="Cambria Math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3</m:t>
                                    </m:r>
                                  </m:e>
                                </m:rad>
                                <m:r>
                                  <a:rPr lang="en-US" b="0" i="1" smtClean="0">
                                    <a:latin typeface="Cambria Math"/>
                                  </a:rPr>
                                  <m:t>/2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1/2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4355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45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US" i="1" smtClean="0">
                                        <a:latin typeface="Cambria Math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e>
                                </m:rad>
                                <m:r>
                                  <a:rPr lang="en-US" b="0" i="1" smtClean="0">
                                    <a:latin typeface="Cambria Math"/>
                                  </a:rPr>
                                  <m:t>/2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US" i="1" smtClean="0">
                                        <a:latin typeface="Cambria Math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e>
                                </m:rad>
                                <m:r>
                                  <a:rPr lang="en-US" b="0" i="1" smtClean="0">
                                    <a:latin typeface="Cambria Math"/>
                                  </a:rPr>
                                  <m:t>/2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</a:tr>
                  <a:tr h="4355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60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1/2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US" i="1" smtClean="0">
                                        <a:latin typeface="Cambria Math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3</m:t>
                                    </m:r>
                                  </m:e>
                                </m:rad>
                                <m:r>
                                  <a:rPr lang="en-US" b="0" i="1" smtClean="0">
                                    <a:latin typeface="Cambria Math"/>
                                  </a:rPr>
                                  <m:t>/2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</a:tr>
                  <a:tr h="4355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90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25" name="Table 2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64897041"/>
                  </p:ext>
                </p:extLst>
              </p:nvPr>
            </p:nvGraphicFramePr>
            <p:xfrm>
              <a:off x="5638800" y="2244504"/>
              <a:ext cx="2590800" cy="261324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63600"/>
                    <a:gridCol w="863600"/>
                    <a:gridCol w="863600"/>
                  </a:tblGrid>
                  <a:tr h="4355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 smtClean="0"/>
                            <a:t>Θ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err="1" smtClean="0"/>
                            <a:t>cos</a:t>
                          </a:r>
                          <a:r>
                            <a:rPr lang="en-US" dirty="0" smtClean="0"/>
                            <a:t> </a:t>
                          </a:r>
                          <a:r>
                            <a:rPr lang="el-GR" dirty="0" smtClean="0"/>
                            <a:t>Θ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sin </a:t>
                          </a:r>
                          <a:r>
                            <a:rPr lang="el-GR" dirty="0" smtClean="0"/>
                            <a:t>Θ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4355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4355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30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0709" t="-205556" r="-100709" b="-3027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1/2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4355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45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0709" t="-309859" r="-100709" b="-2070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99296" t="-309859" b="-207042"/>
                          </a:stretch>
                        </a:blipFill>
                      </a:tcPr>
                    </a:tc>
                  </a:tr>
                  <a:tr h="4355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60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1/2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99296" t="-404167" b="-104167"/>
                          </a:stretch>
                        </a:blipFill>
                      </a:tcPr>
                    </a:tc>
                  </a:tr>
                  <a:tr h="4355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90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sp>
        <p:nvSpPr>
          <p:cNvPr id="26" name="TextBox 25"/>
          <p:cNvSpPr txBox="1"/>
          <p:nvPr/>
        </p:nvSpPr>
        <p:spPr>
          <a:xfrm>
            <a:off x="4163760" y="1623596"/>
            <a:ext cx="4619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30</a:t>
            </a:r>
            <a:r>
              <a:rPr lang="en-US" sz="1600" dirty="0"/>
              <a:t>°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839320" y="1166396"/>
            <a:ext cx="4619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45°</a:t>
            </a:r>
            <a:endParaRPr lang="en-US" sz="1600" dirty="0"/>
          </a:p>
        </p:txBody>
      </p:sp>
      <p:sp>
        <p:nvSpPr>
          <p:cNvPr id="35" name="TextBox 34"/>
          <p:cNvSpPr txBox="1"/>
          <p:nvPr/>
        </p:nvSpPr>
        <p:spPr>
          <a:xfrm>
            <a:off x="3424214" y="861596"/>
            <a:ext cx="4619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60°</a:t>
            </a:r>
            <a:endParaRPr lang="en-US" sz="1600" dirty="0"/>
          </a:p>
        </p:txBody>
      </p:sp>
      <p:sp>
        <p:nvSpPr>
          <p:cNvPr id="37" name="TextBox 36"/>
          <p:cNvSpPr txBox="1"/>
          <p:nvPr/>
        </p:nvSpPr>
        <p:spPr>
          <a:xfrm>
            <a:off x="1981200" y="345073"/>
            <a:ext cx="4619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90°</a:t>
            </a:r>
            <a:endParaRPr lang="en-US" sz="1600" dirty="0"/>
          </a:p>
        </p:txBody>
      </p:sp>
      <p:sp>
        <p:nvSpPr>
          <p:cNvPr id="38" name="TextBox 37"/>
          <p:cNvSpPr txBox="1"/>
          <p:nvPr/>
        </p:nvSpPr>
        <p:spPr>
          <a:xfrm>
            <a:off x="4495800" y="2423696"/>
            <a:ext cx="3577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0°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2225028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Common Angles</a:t>
            </a:r>
            <a:endParaRPr lang="en-US" sz="4000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152400" y="2800350"/>
            <a:ext cx="4648200" cy="10835"/>
          </a:xfrm>
          <a:prstGeom prst="straightConnector1">
            <a:avLst/>
          </a:prstGeom>
          <a:ln w="1905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V="1">
            <a:off x="2438400" y="514350"/>
            <a:ext cx="0" cy="4495800"/>
          </a:xfrm>
          <a:prstGeom prst="straightConnector1">
            <a:avLst/>
          </a:prstGeom>
          <a:ln w="1905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457200" y="819150"/>
            <a:ext cx="3962400" cy="3962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105400" y="1191220"/>
            <a:ext cx="3810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Sin and Cosine range between -1 and +1 because they can never be longer than the hypotenuse.</a:t>
            </a:r>
          </a:p>
        </p:txBody>
      </p:sp>
      <p:cxnSp>
        <p:nvCxnSpPr>
          <p:cNvPr id="11" name="Straight Arrow Connector 10"/>
          <p:cNvCxnSpPr>
            <a:endCxn id="9" idx="6"/>
          </p:cNvCxnSpPr>
          <p:nvPr/>
        </p:nvCxnSpPr>
        <p:spPr>
          <a:xfrm flipV="1">
            <a:off x="2457450" y="2800350"/>
            <a:ext cx="1962150" cy="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876800" y="2615684"/>
            <a:ext cx="2952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x</a:t>
            </a:r>
            <a:endParaRPr lang="en-US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307409" y="57150"/>
            <a:ext cx="3000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y</a:t>
            </a:r>
            <a:endParaRPr lang="en-US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 flipV="1">
            <a:off x="2450306" y="1893094"/>
            <a:ext cx="1733550" cy="89059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endCxn id="9" idx="7"/>
          </p:cNvCxnSpPr>
          <p:nvPr/>
        </p:nvCxnSpPr>
        <p:spPr>
          <a:xfrm flipV="1">
            <a:off x="2447925" y="1399430"/>
            <a:ext cx="1391395" cy="1385354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V="1">
            <a:off x="2447925" y="1123950"/>
            <a:ext cx="990600" cy="1677504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endCxn id="9" idx="0"/>
          </p:cNvCxnSpPr>
          <p:nvPr/>
        </p:nvCxnSpPr>
        <p:spPr>
          <a:xfrm flipH="1" flipV="1">
            <a:off x="2438400" y="819150"/>
            <a:ext cx="5941" cy="1965634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5" name="Table 2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85508241"/>
                  </p:ext>
                </p:extLst>
              </p:nvPr>
            </p:nvGraphicFramePr>
            <p:xfrm>
              <a:off x="5638800" y="2244504"/>
              <a:ext cx="2590800" cy="261324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63600"/>
                    <a:gridCol w="863600"/>
                    <a:gridCol w="863600"/>
                  </a:tblGrid>
                  <a:tr h="4355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 smtClean="0"/>
                            <a:t>Θ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err="1" smtClean="0"/>
                            <a:t>cos</a:t>
                          </a:r>
                          <a:r>
                            <a:rPr lang="en-US" dirty="0" smtClean="0"/>
                            <a:t> </a:t>
                          </a:r>
                          <a:r>
                            <a:rPr lang="el-GR" dirty="0" smtClean="0"/>
                            <a:t>Θ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sin </a:t>
                          </a:r>
                          <a:r>
                            <a:rPr lang="el-GR" dirty="0" smtClean="0"/>
                            <a:t>Θ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4355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4355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30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US" i="1" smtClean="0">
                                        <a:latin typeface="Cambria Math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3</m:t>
                                    </m:r>
                                  </m:e>
                                </m:rad>
                                <m:r>
                                  <a:rPr lang="en-US" b="0" i="1" smtClean="0">
                                    <a:latin typeface="Cambria Math"/>
                                  </a:rPr>
                                  <m:t>/2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1/2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4355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45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US" i="1" smtClean="0">
                                        <a:latin typeface="Cambria Math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e>
                                </m:rad>
                                <m:r>
                                  <a:rPr lang="en-US" b="0" i="1" smtClean="0">
                                    <a:latin typeface="Cambria Math"/>
                                  </a:rPr>
                                  <m:t>/2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US" i="1" smtClean="0">
                                        <a:latin typeface="Cambria Math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e>
                                </m:rad>
                                <m:r>
                                  <a:rPr lang="en-US" b="0" i="1" smtClean="0">
                                    <a:latin typeface="Cambria Math"/>
                                  </a:rPr>
                                  <m:t>/2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</a:tr>
                  <a:tr h="4355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60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1/2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US" i="1" smtClean="0">
                                        <a:latin typeface="Cambria Math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3</m:t>
                                    </m:r>
                                  </m:e>
                                </m:rad>
                                <m:r>
                                  <a:rPr lang="en-US" b="0" i="1" smtClean="0">
                                    <a:latin typeface="Cambria Math"/>
                                  </a:rPr>
                                  <m:t>/2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</a:tr>
                  <a:tr h="4355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90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25" name="Table 2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85508241"/>
                  </p:ext>
                </p:extLst>
              </p:nvPr>
            </p:nvGraphicFramePr>
            <p:xfrm>
              <a:off x="5638800" y="2244504"/>
              <a:ext cx="2590800" cy="261324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63600"/>
                    <a:gridCol w="863600"/>
                    <a:gridCol w="863600"/>
                  </a:tblGrid>
                  <a:tr h="4355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 smtClean="0"/>
                            <a:t>Θ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err="1" smtClean="0"/>
                            <a:t>cos</a:t>
                          </a:r>
                          <a:r>
                            <a:rPr lang="en-US" dirty="0" smtClean="0"/>
                            <a:t> </a:t>
                          </a:r>
                          <a:r>
                            <a:rPr lang="el-GR" dirty="0" smtClean="0"/>
                            <a:t>Θ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sin </a:t>
                          </a:r>
                          <a:r>
                            <a:rPr lang="el-GR" dirty="0" smtClean="0"/>
                            <a:t>Θ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4355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4355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30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0709" t="-205556" r="-100709" b="-3027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1/2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4355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45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0709" t="-309859" r="-100709" b="-2070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99296" t="-309859" b="-207042"/>
                          </a:stretch>
                        </a:blipFill>
                      </a:tcPr>
                    </a:tc>
                  </a:tr>
                  <a:tr h="4355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60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1/2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99296" t="-404167" b="-104167"/>
                          </a:stretch>
                        </a:blipFill>
                      </a:tcPr>
                    </a:tc>
                  </a:tr>
                  <a:tr h="4355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90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sp>
        <p:nvSpPr>
          <p:cNvPr id="3" name="TextBox 2"/>
          <p:cNvSpPr txBox="1"/>
          <p:nvPr/>
        </p:nvSpPr>
        <p:spPr>
          <a:xfrm>
            <a:off x="1143000" y="1581150"/>
            <a:ext cx="81689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c</a:t>
            </a:r>
            <a:r>
              <a:rPr lang="en-US" sz="2400" dirty="0" err="1" smtClean="0"/>
              <a:t>os</a:t>
            </a:r>
            <a:r>
              <a:rPr lang="en-US" sz="2400" dirty="0" smtClean="0"/>
              <a:t> –</a:t>
            </a:r>
          </a:p>
          <a:p>
            <a:r>
              <a:rPr lang="en-US" sz="2400" dirty="0"/>
              <a:t>s</a:t>
            </a:r>
            <a:r>
              <a:rPr lang="en-US" sz="2400" dirty="0" smtClean="0"/>
              <a:t>in +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1143000" y="3188553"/>
            <a:ext cx="81689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c</a:t>
            </a:r>
            <a:r>
              <a:rPr lang="en-US" sz="2400" dirty="0" err="1" smtClean="0"/>
              <a:t>os</a:t>
            </a:r>
            <a:r>
              <a:rPr lang="en-US" sz="2400" dirty="0" smtClean="0"/>
              <a:t> –</a:t>
            </a:r>
          </a:p>
          <a:p>
            <a:r>
              <a:rPr lang="en-US" sz="2400" dirty="0"/>
              <a:t>s</a:t>
            </a:r>
            <a:r>
              <a:rPr lang="en-US" sz="2400" dirty="0" smtClean="0"/>
              <a:t>in –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2819400" y="3181350"/>
            <a:ext cx="81689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c</a:t>
            </a:r>
            <a:r>
              <a:rPr lang="en-US" sz="2400" dirty="0" err="1" smtClean="0"/>
              <a:t>os</a:t>
            </a:r>
            <a:r>
              <a:rPr lang="en-US" sz="2400" dirty="0" smtClean="0"/>
              <a:t> +</a:t>
            </a:r>
          </a:p>
          <a:p>
            <a:r>
              <a:rPr lang="en-US" sz="2400" dirty="0"/>
              <a:t>s</a:t>
            </a:r>
            <a:r>
              <a:rPr lang="en-US" sz="2400" dirty="0" smtClean="0"/>
              <a:t>in –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1981200" y="345073"/>
            <a:ext cx="4619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90°</a:t>
            </a:r>
            <a:endParaRPr lang="en-US" sz="1600" dirty="0"/>
          </a:p>
        </p:txBody>
      </p:sp>
      <p:sp>
        <p:nvSpPr>
          <p:cNvPr id="22" name="TextBox 21"/>
          <p:cNvSpPr txBox="1"/>
          <p:nvPr/>
        </p:nvSpPr>
        <p:spPr>
          <a:xfrm>
            <a:off x="4495800" y="2423696"/>
            <a:ext cx="3577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0°</a:t>
            </a:r>
            <a:endParaRPr lang="en-US" sz="1600" dirty="0"/>
          </a:p>
        </p:txBody>
      </p:sp>
      <p:sp>
        <p:nvSpPr>
          <p:cNvPr id="24" name="TextBox 23"/>
          <p:cNvSpPr txBox="1"/>
          <p:nvPr/>
        </p:nvSpPr>
        <p:spPr>
          <a:xfrm>
            <a:off x="-28576" y="2483228"/>
            <a:ext cx="5661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180°</a:t>
            </a:r>
            <a:endParaRPr lang="en-US" sz="1600" dirty="0"/>
          </a:p>
        </p:txBody>
      </p:sp>
      <p:sp>
        <p:nvSpPr>
          <p:cNvPr id="26" name="TextBox 25"/>
          <p:cNvSpPr txBox="1"/>
          <p:nvPr/>
        </p:nvSpPr>
        <p:spPr>
          <a:xfrm>
            <a:off x="2433636" y="4773780"/>
            <a:ext cx="5661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270°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1460791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Sine and Cosine Waves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57800" y="1200151"/>
            <a:ext cx="3581400" cy="33944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/>
              <a:t>Sine and Cosine waves look identical, but are shifted by 45°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Every 90° they cross zero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 smtClean="0"/>
              <a:t>They never exceed 1.0</a:t>
            </a:r>
            <a:endParaRPr lang="en-US" sz="2000" dirty="0"/>
          </a:p>
        </p:txBody>
      </p:sp>
      <p:pic>
        <p:nvPicPr>
          <p:cNvPr id="1026" name="Picture 2" descr="Image result for sine wav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253" r="11322" b="16944"/>
          <a:stretch/>
        </p:blipFill>
        <p:spPr bwMode="auto">
          <a:xfrm>
            <a:off x="358178" y="2343150"/>
            <a:ext cx="3693319" cy="2240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025178" y="2195036"/>
            <a:ext cx="112017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3333CC"/>
                </a:solidFill>
              </a:rPr>
              <a:t>Sine wave</a:t>
            </a:r>
            <a:endParaRPr lang="en-US" dirty="0">
              <a:solidFill>
                <a:srgbClr val="3333CC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8600" y="4336018"/>
            <a:ext cx="134940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Cosine wave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57262" y="1962150"/>
            <a:ext cx="119936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magnitude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015778" y="3181350"/>
            <a:ext cx="92865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degrees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025178" y="3028950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90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710978" y="3028950"/>
            <a:ext cx="4587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180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979622" y="2743200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491778" y="3867150"/>
            <a:ext cx="3305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-1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483520" y="3028950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-90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9033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90550"/>
            <a:ext cx="8229600" cy="762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 smtClean="0">
                <a:solidFill>
                  <a:schemeClr val="accent1"/>
                </a:solidFill>
              </a:rPr>
              <a:t>Law of </a:t>
            </a:r>
            <a:r>
              <a:rPr lang="en-US" sz="2000" b="1" dirty="0" err="1" smtClean="0">
                <a:solidFill>
                  <a:schemeClr val="accent1"/>
                </a:solidFill>
              </a:rPr>
              <a:t>Sines</a:t>
            </a:r>
            <a:endParaRPr lang="en-US" sz="1800" b="1" dirty="0" smtClean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US" sz="1800" dirty="0" smtClean="0"/>
              <a:t>for any triangle</a:t>
            </a:r>
            <a:r>
              <a:rPr lang="en-US" sz="1800" dirty="0"/>
              <a:t> with sides </a:t>
            </a:r>
            <a:r>
              <a:rPr lang="en-US" sz="1800" i="1" dirty="0"/>
              <a:t>a</a:t>
            </a:r>
            <a:r>
              <a:rPr lang="en-US" sz="1800" dirty="0"/>
              <a:t>, </a:t>
            </a:r>
            <a:r>
              <a:rPr lang="en-US" sz="1800" i="1" dirty="0"/>
              <a:t>b</a:t>
            </a:r>
            <a:r>
              <a:rPr lang="en-US" sz="1800" dirty="0" smtClean="0"/>
              <a:t>,</a:t>
            </a:r>
            <a:r>
              <a:rPr lang="en-US" sz="1800" dirty="0"/>
              <a:t> </a:t>
            </a:r>
            <a:r>
              <a:rPr lang="en-US" sz="1800" i="1" dirty="0"/>
              <a:t>c</a:t>
            </a:r>
            <a:r>
              <a:rPr lang="en-US" sz="1800" dirty="0"/>
              <a:t> and </a:t>
            </a:r>
            <a:r>
              <a:rPr lang="en-US" sz="1800" dirty="0" smtClean="0"/>
              <a:t>opposite angles</a:t>
            </a:r>
            <a:r>
              <a:rPr lang="en-US" sz="1800" dirty="0"/>
              <a:t> </a:t>
            </a:r>
            <a:r>
              <a:rPr lang="en-US" sz="1800" i="1" dirty="0"/>
              <a:t>A</a:t>
            </a:r>
            <a:r>
              <a:rPr lang="en-US" sz="1800" dirty="0"/>
              <a:t>, </a:t>
            </a:r>
            <a:r>
              <a:rPr lang="en-US" sz="1800" i="1" dirty="0" smtClean="0"/>
              <a:t>B</a:t>
            </a:r>
            <a:r>
              <a:rPr lang="en-US" sz="1800" dirty="0" smtClean="0"/>
              <a:t>,</a:t>
            </a:r>
            <a:r>
              <a:rPr lang="en-US" sz="1800" dirty="0"/>
              <a:t> </a:t>
            </a:r>
            <a:r>
              <a:rPr lang="en-US" sz="1800" i="1" dirty="0"/>
              <a:t>C</a:t>
            </a:r>
            <a:r>
              <a:rPr lang="en-US" sz="1800" dirty="0" smtClean="0"/>
              <a:t>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91211" y="1347073"/>
            <a:ext cx="635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sin A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443611" y="1697594"/>
            <a:ext cx="2952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</a:t>
            </a: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2362648" y="1726645"/>
            <a:ext cx="4572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205611" y="1352550"/>
            <a:ext cx="635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sin B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358011" y="1703071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</a:t>
            </a:r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3277048" y="1732122"/>
            <a:ext cx="4572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120011" y="1352550"/>
            <a:ext cx="635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sin C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4272411" y="1703071"/>
            <a:ext cx="282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</a:t>
            </a:r>
            <a:endParaRPr lang="en-US" dirty="0"/>
          </a:p>
        </p:txBody>
      </p:sp>
      <p:cxnSp>
        <p:nvCxnSpPr>
          <p:cNvPr id="13" name="Straight Connector 12"/>
          <p:cNvCxnSpPr/>
          <p:nvPr/>
        </p:nvCxnSpPr>
        <p:spPr>
          <a:xfrm>
            <a:off x="4191448" y="1732122"/>
            <a:ext cx="4572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905529" y="1547456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=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3819929" y="1552933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=</a:t>
            </a:r>
            <a:endParaRPr lang="en-US" dirty="0"/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457200" y="2495550"/>
            <a:ext cx="8229600" cy="1524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2000" b="1" dirty="0" smtClean="0">
                <a:solidFill>
                  <a:schemeClr val="accent1"/>
                </a:solidFill>
              </a:rPr>
              <a:t>Law of Cosines</a:t>
            </a:r>
            <a:endParaRPr lang="en-US" sz="1800" b="1" dirty="0" smtClean="0">
              <a:solidFill>
                <a:schemeClr val="accent1"/>
              </a:solidFill>
            </a:endParaRPr>
          </a:p>
          <a:p>
            <a:pPr marL="0" indent="0">
              <a:buFont typeface="Arial" pitchFamily="34" charset="0"/>
              <a:buNone/>
            </a:pPr>
            <a:r>
              <a:rPr lang="en-US" sz="1800" dirty="0" smtClean="0"/>
              <a:t>for any triangle with sides </a:t>
            </a:r>
            <a:r>
              <a:rPr lang="en-US" sz="1800" i="1" dirty="0" smtClean="0"/>
              <a:t>a</a:t>
            </a:r>
            <a:r>
              <a:rPr lang="en-US" sz="1800" dirty="0" smtClean="0"/>
              <a:t>, </a:t>
            </a:r>
            <a:r>
              <a:rPr lang="en-US" sz="1800" i="1" dirty="0" smtClean="0"/>
              <a:t>b</a:t>
            </a:r>
            <a:r>
              <a:rPr lang="en-US" sz="1800" dirty="0" smtClean="0"/>
              <a:t>, </a:t>
            </a:r>
            <a:r>
              <a:rPr lang="en-US" sz="1800" i="1" dirty="0" smtClean="0"/>
              <a:t>c</a:t>
            </a:r>
            <a:r>
              <a:rPr lang="en-US" sz="1800" dirty="0" smtClean="0"/>
              <a:t> and opposite angles </a:t>
            </a:r>
            <a:r>
              <a:rPr lang="en-US" sz="1800" i="1" dirty="0" smtClean="0"/>
              <a:t>A</a:t>
            </a:r>
            <a:r>
              <a:rPr lang="en-US" sz="1800" dirty="0" smtClean="0"/>
              <a:t>, </a:t>
            </a:r>
            <a:r>
              <a:rPr lang="en-US" sz="1800" i="1" dirty="0" smtClean="0"/>
              <a:t>B</a:t>
            </a:r>
            <a:r>
              <a:rPr lang="en-US" sz="1800" dirty="0" smtClean="0"/>
              <a:t>, </a:t>
            </a:r>
            <a:r>
              <a:rPr lang="en-US" sz="1800" i="1" dirty="0" smtClean="0"/>
              <a:t>C</a:t>
            </a:r>
            <a:r>
              <a:rPr lang="en-US" sz="1800" dirty="0" smtClean="0"/>
              <a:t>:</a:t>
            </a:r>
          </a:p>
          <a:p>
            <a:pPr marL="0" indent="0">
              <a:buFont typeface="Arial" pitchFamily="34" charset="0"/>
              <a:buNone/>
            </a:pPr>
            <a:r>
              <a:rPr lang="en-US" sz="1800" dirty="0" smtClean="0"/>
              <a:t>		</a:t>
            </a:r>
            <a:r>
              <a:rPr lang="en-US" sz="2000" dirty="0" smtClean="0"/>
              <a:t>c</a:t>
            </a:r>
            <a:r>
              <a:rPr lang="en-US" sz="2000" baseline="30000" dirty="0" smtClean="0"/>
              <a:t>2</a:t>
            </a:r>
            <a:r>
              <a:rPr lang="en-US" sz="2000" dirty="0" smtClean="0"/>
              <a:t> = a</a:t>
            </a:r>
            <a:r>
              <a:rPr lang="en-US" sz="2000" baseline="30000" dirty="0" smtClean="0"/>
              <a:t>2</a:t>
            </a:r>
            <a:r>
              <a:rPr lang="en-US" sz="2000" dirty="0" smtClean="0"/>
              <a:t> + b</a:t>
            </a:r>
            <a:r>
              <a:rPr lang="en-US" sz="2000" baseline="30000" dirty="0" smtClean="0"/>
              <a:t>2</a:t>
            </a:r>
            <a:r>
              <a:rPr lang="en-US" sz="2000" dirty="0" smtClean="0"/>
              <a:t> – 2ab </a:t>
            </a:r>
            <a:r>
              <a:rPr lang="en-US" sz="2000" dirty="0" err="1" smtClean="0"/>
              <a:t>cos</a:t>
            </a:r>
            <a:r>
              <a:rPr lang="en-US" sz="2000" dirty="0" smtClean="0"/>
              <a:t> C</a:t>
            </a:r>
            <a:endParaRPr lang="en-US" sz="1800" dirty="0"/>
          </a:p>
        </p:txBody>
      </p:sp>
      <p:sp>
        <p:nvSpPr>
          <p:cNvPr id="18" name="Isosceles Triangle 17"/>
          <p:cNvSpPr/>
          <p:nvPr/>
        </p:nvSpPr>
        <p:spPr>
          <a:xfrm>
            <a:off x="6934200" y="1152526"/>
            <a:ext cx="1600200" cy="1261706"/>
          </a:xfrm>
          <a:prstGeom prst="triangle">
            <a:avLst>
              <a:gd name="adj" fmla="val 73214"/>
            </a:avLst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8001000" y="783194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7670690" y="2431018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8534400" y="2307194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7336632" y="1357967"/>
            <a:ext cx="282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6618958" y="2307194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53192" y="1533526"/>
            <a:ext cx="2952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38564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4600" y="438150"/>
            <a:ext cx="5867400" cy="4267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 smtClean="0">
                <a:solidFill>
                  <a:schemeClr val="accent1"/>
                </a:solidFill>
              </a:rPr>
              <a:t>Pythagorean Theorem</a:t>
            </a:r>
            <a:endParaRPr lang="en-US" sz="2000" b="1" dirty="0" smtClean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US" sz="2000" dirty="0" smtClean="0"/>
              <a:t>(sin </a:t>
            </a:r>
            <a:r>
              <a:rPr lang="el-GR" sz="2000" dirty="0" smtClean="0"/>
              <a:t>Θ</a:t>
            </a:r>
            <a:r>
              <a:rPr lang="en-US" sz="2000" dirty="0" smtClean="0"/>
              <a:t>)</a:t>
            </a:r>
            <a:r>
              <a:rPr lang="en-US" sz="2000" baseline="30000" dirty="0" smtClean="0"/>
              <a:t>2</a:t>
            </a:r>
            <a:r>
              <a:rPr lang="en-US" sz="2000" dirty="0" smtClean="0"/>
              <a:t> + (</a:t>
            </a:r>
            <a:r>
              <a:rPr lang="en-US" sz="2000" dirty="0" err="1" smtClean="0"/>
              <a:t>cos</a:t>
            </a:r>
            <a:r>
              <a:rPr lang="en-US" sz="2000" dirty="0" smtClean="0"/>
              <a:t> </a:t>
            </a:r>
            <a:r>
              <a:rPr lang="el-GR" sz="2000" dirty="0" smtClean="0"/>
              <a:t>Θ</a:t>
            </a:r>
            <a:r>
              <a:rPr lang="en-US" sz="2000" dirty="0" smtClean="0"/>
              <a:t>)</a:t>
            </a:r>
            <a:r>
              <a:rPr lang="en-US" sz="2000" baseline="30000" dirty="0" smtClean="0"/>
              <a:t>2</a:t>
            </a:r>
            <a:r>
              <a:rPr lang="en-US" sz="2000" dirty="0" smtClean="0"/>
              <a:t> = 1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accent1"/>
                </a:solidFill>
              </a:rPr>
              <a:t>Addition Identity</a:t>
            </a:r>
            <a:endParaRPr lang="en-US" sz="2400" dirty="0" smtClean="0"/>
          </a:p>
          <a:p>
            <a:pPr marL="0" indent="0">
              <a:buNone/>
            </a:pPr>
            <a:r>
              <a:rPr lang="en-US" sz="2000" dirty="0" smtClean="0"/>
              <a:t>sin(x + y) = sin x </a:t>
            </a:r>
            <a:r>
              <a:rPr lang="en-US" sz="2000" dirty="0" err="1" smtClean="0"/>
              <a:t>cos</a:t>
            </a:r>
            <a:r>
              <a:rPr lang="en-US" sz="2000" dirty="0" smtClean="0"/>
              <a:t> y + </a:t>
            </a:r>
            <a:r>
              <a:rPr lang="en-US" sz="2000" dirty="0" err="1" smtClean="0"/>
              <a:t>cos</a:t>
            </a:r>
            <a:r>
              <a:rPr lang="en-US" sz="2000" dirty="0" smtClean="0"/>
              <a:t> x sin y</a:t>
            </a:r>
          </a:p>
          <a:p>
            <a:pPr marL="0" indent="0">
              <a:buNone/>
            </a:pPr>
            <a:r>
              <a:rPr lang="en-US" sz="2000" dirty="0" err="1" smtClean="0"/>
              <a:t>cos</a:t>
            </a:r>
            <a:r>
              <a:rPr lang="en-US" sz="2000" dirty="0" smtClean="0"/>
              <a:t>(x + y) = </a:t>
            </a:r>
            <a:r>
              <a:rPr lang="en-US" sz="2000" dirty="0" err="1" smtClean="0"/>
              <a:t>cos</a:t>
            </a:r>
            <a:r>
              <a:rPr lang="en-US" sz="2000" dirty="0" smtClean="0"/>
              <a:t> x </a:t>
            </a:r>
            <a:r>
              <a:rPr lang="en-US" sz="2000" dirty="0" err="1" smtClean="0"/>
              <a:t>cos</a:t>
            </a:r>
            <a:r>
              <a:rPr lang="en-US" sz="2000" dirty="0" smtClean="0"/>
              <a:t> y – sin x sin y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accent1"/>
                </a:solidFill>
              </a:rPr>
              <a:t>Subtraction Identity</a:t>
            </a:r>
            <a:endParaRPr lang="en-US" sz="2400" dirty="0" smtClean="0"/>
          </a:p>
          <a:p>
            <a:pPr marL="0" indent="0">
              <a:buNone/>
            </a:pPr>
            <a:r>
              <a:rPr lang="en-US" sz="2000" dirty="0" smtClean="0"/>
              <a:t>sin(x – y) = sin x </a:t>
            </a:r>
            <a:r>
              <a:rPr lang="en-US" sz="2000" dirty="0" err="1" smtClean="0"/>
              <a:t>cos</a:t>
            </a:r>
            <a:r>
              <a:rPr lang="en-US" sz="2000" dirty="0" smtClean="0"/>
              <a:t> y – </a:t>
            </a:r>
            <a:r>
              <a:rPr lang="en-US" sz="2000" dirty="0" err="1" smtClean="0"/>
              <a:t>cos</a:t>
            </a:r>
            <a:r>
              <a:rPr lang="en-US" sz="2000" dirty="0" smtClean="0"/>
              <a:t> x sin y</a:t>
            </a:r>
          </a:p>
          <a:p>
            <a:pPr marL="0" indent="0">
              <a:buNone/>
            </a:pPr>
            <a:r>
              <a:rPr lang="en-US" sz="2000" dirty="0" err="1" smtClean="0"/>
              <a:t>cos</a:t>
            </a:r>
            <a:r>
              <a:rPr lang="en-US" sz="2000" dirty="0" smtClean="0"/>
              <a:t>(x – y) = </a:t>
            </a:r>
            <a:r>
              <a:rPr lang="en-US" sz="2000" dirty="0" err="1" smtClean="0"/>
              <a:t>cos</a:t>
            </a:r>
            <a:r>
              <a:rPr lang="en-US" sz="2000" dirty="0" smtClean="0"/>
              <a:t> x </a:t>
            </a:r>
            <a:r>
              <a:rPr lang="en-US" sz="2000" dirty="0" err="1" smtClean="0"/>
              <a:t>cos</a:t>
            </a:r>
            <a:r>
              <a:rPr lang="en-US" sz="2000" dirty="0" smtClean="0"/>
              <a:t> y + sin x sin y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5321011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6322" y="438150"/>
            <a:ext cx="3524250" cy="3524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052985" y="4476750"/>
            <a:ext cx="26709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© 2017  Joe James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026441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278</TotalTime>
  <Words>419</Words>
  <Application>Microsoft Office PowerPoint</Application>
  <PresentationFormat>On-screen Show (16:9)</PresentationFormat>
  <Paragraphs>174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Sine &amp; Cosine</vt:lpstr>
      <vt:lpstr>Unit Circle</vt:lpstr>
      <vt:lpstr>Unit Circle</vt:lpstr>
      <vt:lpstr>Right Triangles</vt:lpstr>
      <vt:lpstr>Right Triangles</vt:lpstr>
      <vt:lpstr>Right Triangles</vt:lpstr>
      <vt:lpstr>Right Triangles</vt:lpstr>
      <vt:lpstr>Common Angles</vt:lpstr>
      <vt:lpstr>Common Angles</vt:lpstr>
      <vt:lpstr>Sine and Cosine Waves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Sine and Cosine</dc:title>
  <dc:creator>Joe James</dc:creator>
  <cp:lastModifiedBy>Joe James</cp:lastModifiedBy>
  <cp:revision>21</cp:revision>
  <dcterms:created xsi:type="dcterms:W3CDTF">2017-11-14T19:15:06Z</dcterms:created>
  <dcterms:modified xsi:type="dcterms:W3CDTF">2017-11-22T21:41:40Z</dcterms:modified>
</cp:coreProperties>
</file>