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0" r:id="rId2"/>
    <p:sldId id="447" r:id="rId3"/>
    <p:sldId id="446" r:id="rId4"/>
    <p:sldId id="448" r:id="rId5"/>
    <p:sldId id="439" r:id="rId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276" y="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2E9BC2-1364-496E-8C08-813D5E1001C9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AF84B-352F-4648-AA9F-6D8F9B88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923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2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701"/>
            <a:ext cx="8229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39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61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411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929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79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02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12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06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859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23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214F4-DB16-4239-A5B4-599E17B4D25D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19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Apply Bellman-Ford to Directed Graph</a:t>
            </a:r>
            <a:endParaRPr lang="en-US" sz="2400" dirty="0"/>
          </a:p>
        </p:txBody>
      </p:sp>
      <p:cxnSp>
        <p:nvCxnSpPr>
          <p:cNvPr id="145" name="Straight Connector 144"/>
          <p:cNvCxnSpPr/>
          <p:nvPr/>
        </p:nvCxnSpPr>
        <p:spPr>
          <a:xfrm flipH="1">
            <a:off x="1002695" y="3392174"/>
            <a:ext cx="861306" cy="855976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>
            <a:off x="770331" y="2265142"/>
            <a:ext cx="906064" cy="949218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 flipH="1" flipV="1">
            <a:off x="1828795" y="2540150"/>
            <a:ext cx="23680" cy="739170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>
            <a:off x="473867" y="1390650"/>
            <a:ext cx="195256" cy="582291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flipV="1">
            <a:off x="1896659" y="2272234"/>
            <a:ext cx="792090" cy="65995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2963459" y="2265142"/>
            <a:ext cx="14765" cy="847115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2057395" y="1752722"/>
            <a:ext cx="46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7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559500" y="1296617"/>
            <a:ext cx="406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2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2309050" y="2419350"/>
            <a:ext cx="344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8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667936" y="2658130"/>
            <a:ext cx="629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-3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2970841" y="2540150"/>
            <a:ext cx="630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-5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1003382" y="3477541"/>
            <a:ext cx="385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6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92867" y="829721"/>
            <a:ext cx="592928" cy="707886"/>
            <a:chOff x="3476816" y="3380074"/>
            <a:chExt cx="883513" cy="1070198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3513009" y="3380074"/>
              <a:ext cx="805440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S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57195" y="1874751"/>
            <a:ext cx="592928" cy="707886"/>
            <a:chOff x="3476816" y="3361492"/>
            <a:chExt cx="883513" cy="1070197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3482459" y="3361492"/>
              <a:ext cx="834103" cy="107019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A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508027" y="1885637"/>
            <a:ext cx="592928" cy="707886"/>
            <a:chOff x="3476816" y="3380072"/>
            <a:chExt cx="883513" cy="1070197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3553119" y="3380072"/>
              <a:ext cx="757668" cy="107019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B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76200" y="3068814"/>
            <a:ext cx="592929" cy="707886"/>
            <a:chOff x="3476816" y="3397011"/>
            <a:chExt cx="883513" cy="1070198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3518483" y="3397011"/>
              <a:ext cx="826935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D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666995" y="1918292"/>
            <a:ext cx="592928" cy="707886"/>
            <a:chOff x="3476816" y="3410870"/>
            <a:chExt cx="883513" cy="1070198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3509231" y="3410870"/>
              <a:ext cx="748113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C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cxnSp>
        <p:nvCxnSpPr>
          <p:cNvPr id="65" name="Straight Connector 64"/>
          <p:cNvCxnSpPr/>
          <p:nvPr/>
        </p:nvCxnSpPr>
        <p:spPr>
          <a:xfrm flipH="1" flipV="1">
            <a:off x="473867" y="3677173"/>
            <a:ext cx="211928" cy="647177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1046371" y="4460201"/>
            <a:ext cx="1716686" cy="65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1896659" y="3475970"/>
            <a:ext cx="770336" cy="789589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 flipV="1">
            <a:off x="2013653" y="2430236"/>
            <a:ext cx="828843" cy="833372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473867" y="4106323"/>
            <a:ext cx="592928" cy="707886"/>
            <a:chOff x="3476816" y="3400245"/>
            <a:chExt cx="883513" cy="1070198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34010" y="3400245"/>
              <a:ext cx="795886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G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600195" y="3050725"/>
            <a:ext cx="592928" cy="707886"/>
            <a:chOff x="3476816" y="3429927"/>
            <a:chExt cx="883513" cy="1070198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506841" y="3429927"/>
              <a:ext cx="752891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E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683667" y="3070212"/>
            <a:ext cx="592928" cy="707886"/>
            <a:chOff x="3476816" y="3429927"/>
            <a:chExt cx="883513" cy="1070198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46451" y="3429927"/>
              <a:ext cx="738559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F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547939" y="4128095"/>
            <a:ext cx="592928" cy="707886"/>
            <a:chOff x="3476816" y="3418560"/>
            <a:chExt cx="883513" cy="1070198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484345" y="3418560"/>
              <a:ext cx="862767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H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159354" y="3766371"/>
            <a:ext cx="344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2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600195" y="4400550"/>
            <a:ext cx="46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1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835494" y="3733263"/>
            <a:ext cx="630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-3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752595" y="2647950"/>
            <a:ext cx="46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1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65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5" name="Straight Connector 144"/>
          <p:cNvCxnSpPr/>
          <p:nvPr/>
        </p:nvCxnSpPr>
        <p:spPr>
          <a:xfrm flipH="1">
            <a:off x="1002695" y="3392174"/>
            <a:ext cx="861306" cy="855976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>
            <a:off x="770331" y="2265142"/>
            <a:ext cx="906064" cy="949218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 flipH="1" flipV="1">
            <a:off x="1828795" y="2540150"/>
            <a:ext cx="23680" cy="739170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>
            <a:off x="473867" y="1390650"/>
            <a:ext cx="195256" cy="582291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flipV="1">
            <a:off x="1896659" y="2272234"/>
            <a:ext cx="792090" cy="65995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2963459" y="2265142"/>
            <a:ext cx="14765" cy="847115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2057395" y="1752722"/>
            <a:ext cx="46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7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559500" y="1296617"/>
            <a:ext cx="406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2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2309050" y="2419350"/>
            <a:ext cx="344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8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667936" y="2658130"/>
            <a:ext cx="629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-3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2970841" y="2540150"/>
            <a:ext cx="630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-5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1003382" y="3477541"/>
            <a:ext cx="385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6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92867" y="829721"/>
            <a:ext cx="592928" cy="707886"/>
            <a:chOff x="3476816" y="3380074"/>
            <a:chExt cx="883513" cy="1070198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3513009" y="3380074"/>
              <a:ext cx="805440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S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57195" y="1874751"/>
            <a:ext cx="592928" cy="707886"/>
            <a:chOff x="3476816" y="3361492"/>
            <a:chExt cx="883513" cy="1070197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3482459" y="3361492"/>
              <a:ext cx="834103" cy="107019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A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508027" y="1885637"/>
            <a:ext cx="592928" cy="707886"/>
            <a:chOff x="3476816" y="3380072"/>
            <a:chExt cx="883513" cy="1070197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3553119" y="3380072"/>
              <a:ext cx="757668" cy="107019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B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76200" y="3068814"/>
            <a:ext cx="592929" cy="707886"/>
            <a:chOff x="3476816" y="3397011"/>
            <a:chExt cx="883513" cy="1070198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3518483" y="3397011"/>
              <a:ext cx="826935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D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666995" y="1918292"/>
            <a:ext cx="592928" cy="707886"/>
            <a:chOff x="3476816" y="3410870"/>
            <a:chExt cx="883513" cy="1070198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3509231" y="3410870"/>
              <a:ext cx="748113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C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cxnSp>
        <p:nvCxnSpPr>
          <p:cNvPr id="65" name="Straight Connector 64"/>
          <p:cNvCxnSpPr/>
          <p:nvPr/>
        </p:nvCxnSpPr>
        <p:spPr>
          <a:xfrm flipH="1" flipV="1">
            <a:off x="473867" y="3677173"/>
            <a:ext cx="211928" cy="647177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1046371" y="4460201"/>
            <a:ext cx="1716686" cy="65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1896659" y="3475970"/>
            <a:ext cx="770336" cy="789589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 flipV="1">
            <a:off x="2013653" y="2430236"/>
            <a:ext cx="828843" cy="833372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473867" y="4106323"/>
            <a:ext cx="592928" cy="707886"/>
            <a:chOff x="3476816" y="3400245"/>
            <a:chExt cx="883513" cy="1070198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34010" y="3400245"/>
              <a:ext cx="795886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G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600195" y="3050725"/>
            <a:ext cx="592928" cy="707886"/>
            <a:chOff x="3476816" y="3429927"/>
            <a:chExt cx="883513" cy="1070198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506841" y="3429927"/>
              <a:ext cx="752891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E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683667" y="3070212"/>
            <a:ext cx="592928" cy="707886"/>
            <a:chOff x="3476816" y="3429927"/>
            <a:chExt cx="883513" cy="1070198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46451" y="3429927"/>
              <a:ext cx="738559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F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547939" y="4128095"/>
            <a:ext cx="592928" cy="707886"/>
            <a:chOff x="3476816" y="3418560"/>
            <a:chExt cx="883513" cy="1070198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484345" y="3418560"/>
              <a:ext cx="862767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H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159354" y="3766371"/>
            <a:ext cx="344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2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600195" y="4400550"/>
            <a:ext cx="46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1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835494" y="3733263"/>
            <a:ext cx="630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-3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752595" y="2647950"/>
            <a:ext cx="46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1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graphicFrame>
        <p:nvGraphicFramePr>
          <p:cNvPr id="89" name="Table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8439"/>
              </p:ext>
            </p:extLst>
          </p:nvPr>
        </p:nvGraphicFramePr>
        <p:xfrm>
          <a:off x="3677786" y="666750"/>
          <a:ext cx="1275214" cy="4333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5614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Edge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Cost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A-E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-3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B-C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C-F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-5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E-B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E-G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E-H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-3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F-B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G-D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H-G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S-A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806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5" name="Straight Connector 144"/>
          <p:cNvCxnSpPr/>
          <p:nvPr/>
        </p:nvCxnSpPr>
        <p:spPr>
          <a:xfrm flipH="1">
            <a:off x="1002695" y="3392174"/>
            <a:ext cx="861306" cy="855976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>
            <a:off x="770331" y="2265142"/>
            <a:ext cx="906064" cy="949218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 flipH="1" flipV="1">
            <a:off x="1828795" y="2540150"/>
            <a:ext cx="23680" cy="739170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>
            <a:off x="473867" y="1390650"/>
            <a:ext cx="195256" cy="582291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flipV="1">
            <a:off x="1896659" y="2272234"/>
            <a:ext cx="792090" cy="65995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2963459" y="2265142"/>
            <a:ext cx="14765" cy="847115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2057395" y="1752722"/>
            <a:ext cx="46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7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559500" y="1296617"/>
            <a:ext cx="406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2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2309050" y="2419350"/>
            <a:ext cx="344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8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667936" y="2658130"/>
            <a:ext cx="629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-3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2970841" y="2540150"/>
            <a:ext cx="630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-5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1003382" y="3477541"/>
            <a:ext cx="385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6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92867" y="829721"/>
            <a:ext cx="592928" cy="707886"/>
            <a:chOff x="3476816" y="3380074"/>
            <a:chExt cx="883513" cy="1070198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3513009" y="3380074"/>
              <a:ext cx="805440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S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57195" y="1874751"/>
            <a:ext cx="592928" cy="707886"/>
            <a:chOff x="3476816" y="3361492"/>
            <a:chExt cx="883513" cy="1070197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3482459" y="3361492"/>
              <a:ext cx="834103" cy="107019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A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508027" y="1885637"/>
            <a:ext cx="592928" cy="707886"/>
            <a:chOff x="3476816" y="3380072"/>
            <a:chExt cx="883513" cy="1070197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3553119" y="3380072"/>
              <a:ext cx="757668" cy="107019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B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76200" y="3068814"/>
            <a:ext cx="592929" cy="707886"/>
            <a:chOff x="3476816" y="3397011"/>
            <a:chExt cx="883513" cy="1070198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3518483" y="3397011"/>
              <a:ext cx="826935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D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666995" y="1918292"/>
            <a:ext cx="592928" cy="707886"/>
            <a:chOff x="3476816" y="3410870"/>
            <a:chExt cx="883513" cy="1070198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3509231" y="3410870"/>
              <a:ext cx="748113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C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cxnSp>
        <p:nvCxnSpPr>
          <p:cNvPr id="65" name="Straight Connector 64"/>
          <p:cNvCxnSpPr/>
          <p:nvPr/>
        </p:nvCxnSpPr>
        <p:spPr>
          <a:xfrm flipH="1" flipV="1">
            <a:off x="473867" y="3677173"/>
            <a:ext cx="211928" cy="647177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1046371" y="4460201"/>
            <a:ext cx="1716686" cy="65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1896659" y="3475970"/>
            <a:ext cx="770336" cy="789589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 flipV="1">
            <a:off x="2013653" y="2430236"/>
            <a:ext cx="828843" cy="833372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473867" y="4106323"/>
            <a:ext cx="592928" cy="707886"/>
            <a:chOff x="3476816" y="3400245"/>
            <a:chExt cx="883513" cy="1070198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34010" y="3400245"/>
              <a:ext cx="795886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G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600195" y="3050725"/>
            <a:ext cx="592928" cy="707886"/>
            <a:chOff x="3476816" y="3429927"/>
            <a:chExt cx="883513" cy="1070198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506841" y="3429927"/>
              <a:ext cx="752891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E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683667" y="3070212"/>
            <a:ext cx="592928" cy="707886"/>
            <a:chOff x="3476816" y="3429927"/>
            <a:chExt cx="883513" cy="1070198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46451" y="3429927"/>
              <a:ext cx="738559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F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547939" y="4128095"/>
            <a:ext cx="592928" cy="707886"/>
            <a:chOff x="3476816" y="3418560"/>
            <a:chExt cx="883513" cy="1070198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484345" y="3418560"/>
              <a:ext cx="862767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H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159354" y="3766371"/>
            <a:ext cx="344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2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600195" y="4400550"/>
            <a:ext cx="46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1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835494" y="3733263"/>
            <a:ext cx="630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-3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752595" y="2647950"/>
            <a:ext cx="46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1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graphicFrame>
        <p:nvGraphicFramePr>
          <p:cNvPr id="89" name="Table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835813"/>
              </p:ext>
            </p:extLst>
          </p:nvPr>
        </p:nvGraphicFramePr>
        <p:xfrm>
          <a:off x="3677786" y="666750"/>
          <a:ext cx="1275214" cy="4333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5614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Edge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Cost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A-E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-3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B-C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C-F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-5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E-B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E-G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E-H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-3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F-B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G-D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H-G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S-A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92" name="Table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701114"/>
              </p:ext>
            </p:extLst>
          </p:nvPr>
        </p:nvGraphicFramePr>
        <p:xfrm>
          <a:off x="5181600" y="2216208"/>
          <a:ext cx="3810000" cy="11741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91375"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S</a:t>
                      </a:r>
                      <a:endParaRPr lang="en-US" sz="20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A</a:t>
                      </a:r>
                      <a:endParaRPr lang="en-US" sz="20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B</a:t>
                      </a:r>
                      <a:endParaRPr lang="en-US" sz="20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C</a:t>
                      </a:r>
                      <a:endParaRPr lang="en-US" sz="20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</a:t>
                      </a:r>
                      <a:endParaRPr lang="en-US" sz="20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E</a:t>
                      </a:r>
                      <a:endParaRPr lang="en-US" sz="20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F</a:t>
                      </a:r>
                      <a:endParaRPr lang="en-US" sz="20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G</a:t>
                      </a:r>
                      <a:endParaRPr lang="en-US" sz="20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H</a:t>
                      </a:r>
                      <a:endParaRPr lang="en-US" sz="20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91375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</a:t>
                      </a:r>
                      <a:endParaRPr lang="en-US" sz="2000" b="1" dirty="0"/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ym typeface="Symbol"/>
                        </a:rPr>
                        <a:t>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ym typeface="Symbol"/>
                        </a:rPr>
                        <a:t></a:t>
                      </a:r>
                      <a:endParaRPr lang="en-US" sz="20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ym typeface="Symbol"/>
                        </a:rPr>
                        <a:t></a:t>
                      </a:r>
                      <a:endParaRPr lang="en-US" sz="20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ym typeface="Symbol"/>
                        </a:rPr>
                        <a:t>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ym typeface="Symbol"/>
                        </a:rPr>
                        <a:t>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ym typeface="Symbol"/>
                        </a:rPr>
                        <a:t></a:t>
                      </a:r>
                      <a:endParaRPr lang="en-US" sz="20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ym typeface="Symbol"/>
                        </a:rPr>
                        <a:t></a:t>
                      </a:r>
                      <a:endParaRPr lang="en-US" sz="20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ym typeface="Symbol"/>
                        </a:rPr>
                        <a:t></a:t>
                      </a:r>
                      <a:endParaRPr lang="en-US" sz="2000" dirty="0"/>
                    </a:p>
                  </a:txBody>
                  <a:tcPr marL="0" marR="0" marT="0" marB="0" anchor="ctr"/>
                </a:tc>
              </a:tr>
              <a:tr h="39137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000" b="1" dirty="0" smtClean="0"/>
                        <a:t>π</a:t>
                      </a:r>
                      <a:endParaRPr lang="en-US" sz="2000" b="1" dirty="0" smtClean="0"/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934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5" name="Straight Connector 144"/>
          <p:cNvCxnSpPr/>
          <p:nvPr/>
        </p:nvCxnSpPr>
        <p:spPr>
          <a:xfrm flipH="1">
            <a:off x="1002695" y="3392174"/>
            <a:ext cx="861306" cy="855976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>
            <a:off x="770331" y="2265142"/>
            <a:ext cx="906064" cy="949218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 flipH="1" flipV="1">
            <a:off x="1828795" y="2540150"/>
            <a:ext cx="23680" cy="739170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>
            <a:off x="473867" y="1390650"/>
            <a:ext cx="195256" cy="582291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flipV="1">
            <a:off x="1896659" y="2272234"/>
            <a:ext cx="792090" cy="65995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2963459" y="2265142"/>
            <a:ext cx="14765" cy="847115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2057395" y="1752722"/>
            <a:ext cx="46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7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559500" y="1296617"/>
            <a:ext cx="406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2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2309050" y="2419350"/>
            <a:ext cx="344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8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667936" y="2658130"/>
            <a:ext cx="629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-3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2970841" y="2540150"/>
            <a:ext cx="630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-5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1003382" y="3477541"/>
            <a:ext cx="385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6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92867" y="829721"/>
            <a:ext cx="592928" cy="707886"/>
            <a:chOff x="3476816" y="3380074"/>
            <a:chExt cx="883513" cy="1070198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3513009" y="3380074"/>
              <a:ext cx="805440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S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57195" y="1874751"/>
            <a:ext cx="592928" cy="707886"/>
            <a:chOff x="3476816" y="3361492"/>
            <a:chExt cx="883513" cy="1070197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3482459" y="3361492"/>
              <a:ext cx="834103" cy="107019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A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508027" y="1885637"/>
            <a:ext cx="592928" cy="707886"/>
            <a:chOff x="3476816" y="3380072"/>
            <a:chExt cx="883513" cy="1070197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3553119" y="3380072"/>
              <a:ext cx="757668" cy="107019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B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76200" y="3068814"/>
            <a:ext cx="592929" cy="707886"/>
            <a:chOff x="3476816" y="3397011"/>
            <a:chExt cx="883513" cy="1070198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3518483" y="3397011"/>
              <a:ext cx="826935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D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666995" y="1918292"/>
            <a:ext cx="592928" cy="707886"/>
            <a:chOff x="3476816" y="3410870"/>
            <a:chExt cx="883513" cy="1070198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3509231" y="3410870"/>
              <a:ext cx="748113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C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cxnSp>
        <p:nvCxnSpPr>
          <p:cNvPr id="65" name="Straight Connector 64"/>
          <p:cNvCxnSpPr/>
          <p:nvPr/>
        </p:nvCxnSpPr>
        <p:spPr>
          <a:xfrm flipH="1" flipV="1">
            <a:off x="473867" y="3677173"/>
            <a:ext cx="211928" cy="647177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1046371" y="4460201"/>
            <a:ext cx="1716686" cy="65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1896659" y="3475970"/>
            <a:ext cx="770336" cy="789589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 flipV="1">
            <a:off x="2013653" y="2430236"/>
            <a:ext cx="828843" cy="833372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473867" y="4106323"/>
            <a:ext cx="592928" cy="707886"/>
            <a:chOff x="3476816" y="3400245"/>
            <a:chExt cx="883513" cy="1070198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34010" y="3400245"/>
              <a:ext cx="795886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G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600195" y="3050725"/>
            <a:ext cx="592928" cy="707886"/>
            <a:chOff x="3476816" y="3429927"/>
            <a:chExt cx="883513" cy="1070198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506841" y="3429927"/>
              <a:ext cx="752891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E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683667" y="3070212"/>
            <a:ext cx="592928" cy="707886"/>
            <a:chOff x="3476816" y="3429927"/>
            <a:chExt cx="883513" cy="1070198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46451" y="3429927"/>
              <a:ext cx="738559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F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547939" y="4128095"/>
            <a:ext cx="592928" cy="707886"/>
            <a:chOff x="3476816" y="3418560"/>
            <a:chExt cx="883513" cy="1070198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484345" y="3418560"/>
              <a:ext cx="862767" cy="10701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Comic Sans MS" pitchFamily="66" charset="0"/>
                </a:rPr>
                <a:t>H</a:t>
              </a:r>
              <a:endParaRPr lang="en-US" sz="1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159354" y="3766371"/>
            <a:ext cx="344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2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600195" y="4400550"/>
            <a:ext cx="46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1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835494" y="3733263"/>
            <a:ext cx="630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-3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752595" y="2647950"/>
            <a:ext cx="46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1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graphicFrame>
        <p:nvGraphicFramePr>
          <p:cNvPr id="89" name="Table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1944934"/>
              </p:ext>
            </p:extLst>
          </p:nvPr>
        </p:nvGraphicFramePr>
        <p:xfrm>
          <a:off x="3677786" y="666750"/>
          <a:ext cx="1275214" cy="4333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5614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Edge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Cost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A-E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-3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B-C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C-F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-5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E-B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E-G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E-H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-3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F-B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G-D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H-G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S-A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92" name="Table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8134333"/>
              </p:ext>
            </p:extLst>
          </p:nvPr>
        </p:nvGraphicFramePr>
        <p:xfrm>
          <a:off x="5181600" y="2216208"/>
          <a:ext cx="3810000" cy="11741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91375"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S</a:t>
                      </a:r>
                      <a:endParaRPr lang="en-US" sz="20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A</a:t>
                      </a:r>
                      <a:endParaRPr lang="en-US" sz="20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B</a:t>
                      </a:r>
                      <a:endParaRPr lang="en-US" sz="20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C</a:t>
                      </a:r>
                      <a:endParaRPr lang="en-US" sz="20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</a:t>
                      </a:r>
                      <a:endParaRPr lang="en-US" sz="20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E</a:t>
                      </a:r>
                      <a:endParaRPr lang="en-US" sz="20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F</a:t>
                      </a:r>
                      <a:endParaRPr lang="en-US" sz="20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G</a:t>
                      </a:r>
                      <a:endParaRPr lang="en-US" sz="20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H</a:t>
                      </a:r>
                      <a:endParaRPr lang="en-US" sz="20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91375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</a:t>
                      </a:r>
                      <a:endParaRPr lang="en-US" sz="2000" b="1" dirty="0"/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ym typeface="Symbol"/>
                        </a:rPr>
                        <a:t>2</a:t>
                      </a:r>
                      <a:endParaRPr lang="en-US" sz="18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ym typeface="Symbol"/>
                        </a:rPr>
                        <a:t>0</a:t>
                      </a:r>
                      <a:endParaRPr lang="en-US" sz="18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ym typeface="Symbol"/>
                        </a:rPr>
                        <a:t>7</a:t>
                      </a:r>
                      <a:endParaRPr lang="en-US" sz="18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ym typeface="Symbol"/>
                        </a:rPr>
                        <a:t>-1</a:t>
                      </a:r>
                      <a:endParaRPr lang="en-US" sz="18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ym typeface="Symbol"/>
                        </a:rPr>
                        <a:t>-1</a:t>
                      </a:r>
                      <a:endParaRPr lang="en-US" sz="18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ym typeface="Symbol"/>
                        </a:rPr>
                        <a:t>2</a:t>
                      </a:r>
                      <a:endParaRPr lang="en-US" sz="18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ym typeface="Symbol"/>
                        </a:rPr>
                        <a:t>-3</a:t>
                      </a:r>
                      <a:endParaRPr lang="en-US" sz="18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ym typeface="Symbol"/>
                        </a:rPr>
                        <a:t>-4</a:t>
                      </a:r>
                      <a:endParaRPr lang="en-US" sz="1800" dirty="0"/>
                    </a:p>
                  </a:txBody>
                  <a:tcPr marL="0" marR="0" marT="0" marB="0" anchor="ctr"/>
                </a:tc>
              </a:tr>
              <a:tr h="39137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000" b="1" dirty="0" smtClean="0"/>
                        <a:t>π</a:t>
                      </a:r>
                      <a:endParaRPr lang="en-US" sz="2000" b="1" dirty="0" smtClean="0"/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-</a:t>
                      </a:r>
                      <a:endParaRPr lang="en-US" sz="18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</a:t>
                      </a:r>
                      <a:endParaRPr lang="en-US" sz="18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E</a:t>
                      </a:r>
                      <a:endParaRPr lang="en-US" sz="18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</a:t>
                      </a:r>
                      <a:endParaRPr lang="en-US" sz="18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G</a:t>
                      </a:r>
                      <a:endParaRPr lang="en-US" sz="18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</a:t>
                      </a:r>
                      <a:endParaRPr lang="en-US" sz="18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C</a:t>
                      </a:r>
                      <a:endParaRPr lang="en-US" sz="18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H</a:t>
                      </a:r>
                      <a:endParaRPr lang="en-US" sz="18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E</a:t>
                      </a:r>
                      <a:endParaRPr lang="en-US" sz="18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943600" y="141483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Iteration # 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24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6230131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7926199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7079786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6168822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6418306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6538930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5796935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537659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7538445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795302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6561404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7475804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6790004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6176302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60239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6845063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517309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A-C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3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7475804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7319302" y="710294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09902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309902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6-C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292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292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9334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Check for Negative Cycles</a:t>
            </a:r>
            <a:endParaRPr lang="en-US" sz="2400" dirty="0"/>
          </a:p>
        </p:txBody>
      </p:sp>
      <p:sp>
        <p:nvSpPr>
          <p:cNvPr id="37" name="TextBox 36"/>
          <p:cNvSpPr txBox="1"/>
          <p:nvPr/>
        </p:nvSpPr>
        <p:spPr>
          <a:xfrm>
            <a:off x="0" y="4577775"/>
            <a:ext cx="9144000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For every edge (</a:t>
            </a:r>
            <a:r>
              <a:rPr lang="en-US" sz="3200" dirty="0" err="1" smtClean="0"/>
              <a:t>u,v</a:t>
            </a:r>
            <a:r>
              <a:rPr lang="en-US" sz="3200" dirty="0" smtClean="0"/>
              <a:t>):  </a:t>
            </a:r>
            <a:r>
              <a:rPr lang="en-US" sz="3200" b="1" dirty="0" err="1" smtClean="0"/>
              <a:t>v.d</a:t>
            </a:r>
            <a:r>
              <a:rPr lang="en-US" sz="3200" b="1" dirty="0" smtClean="0"/>
              <a:t> &lt;= </a:t>
            </a:r>
            <a:r>
              <a:rPr lang="en-US" sz="3200" b="1" dirty="0" err="1" smtClean="0"/>
              <a:t>u.d</a:t>
            </a:r>
            <a:r>
              <a:rPr lang="en-US" sz="3200" b="1" dirty="0" smtClean="0"/>
              <a:t> + w(</a:t>
            </a:r>
            <a:r>
              <a:rPr lang="en-US" sz="3200" b="1" dirty="0" err="1" smtClean="0"/>
              <a:t>u,v</a:t>
            </a:r>
            <a:r>
              <a:rPr lang="en-US" sz="3200" b="1" dirty="0" smtClean="0"/>
              <a:t>)</a:t>
            </a:r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3048000" y="104775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d</a:t>
            </a:r>
            <a:r>
              <a:rPr lang="en-US" sz="3200" baseline="-25000" dirty="0" err="1" smtClean="0"/>
              <a:t>C</a:t>
            </a:r>
            <a:r>
              <a:rPr lang="en-US" sz="3200" dirty="0" smtClean="0"/>
              <a:t> &lt;= </a:t>
            </a:r>
            <a:r>
              <a:rPr lang="en-US" sz="3200" dirty="0" err="1" smtClean="0"/>
              <a:t>d</a:t>
            </a:r>
            <a:r>
              <a:rPr lang="en-US" sz="3200" baseline="-25000" dirty="0" err="1" smtClean="0"/>
              <a:t>A</a:t>
            </a:r>
            <a:r>
              <a:rPr lang="en-US" sz="3200" dirty="0" smtClean="0"/>
              <a:t> + w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9829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7435</TotalTime>
  <Words>289</Words>
  <Application>Microsoft Office PowerPoint</Application>
  <PresentationFormat>On-screen Show (16:9)</PresentationFormat>
  <Paragraphs>238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Kruskal’s Algorithm Minimum Spanning Trees</dc:title>
  <dc:creator>Maui</dc:creator>
  <cp:lastModifiedBy>Maui</cp:lastModifiedBy>
  <cp:revision>102</cp:revision>
  <dcterms:created xsi:type="dcterms:W3CDTF">2014-05-20T00:27:59Z</dcterms:created>
  <dcterms:modified xsi:type="dcterms:W3CDTF">2015-06-20T04:28:21Z</dcterms:modified>
</cp:coreProperties>
</file>