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9" r:id="rId3"/>
    <p:sldId id="308" r:id="rId4"/>
    <p:sldId id="296" r:id="rId5"/>
    <p:sldId id="292" r:id="rId6"/>
    <p:sldId id="297" r:id="rId7"/>
    <p:sldId id="293" r:id="rId8"/>
    <p:sldId id="298" r:id="rId9"/>
    <p:sldId id="294" r:id="rId10"/>
    <p:sldId id="299" r:id="rId11"/>
    <p:sldId id="262" r:id="rId12"/>
    <p:sldId id="264" r:id="rId13"/>
    <p:sldId id="265" r:id="rId14"/>
    <p:sldId id="266" r:id="rId15"/>
    <p:sldId id="283" r:id="rId16"/>
    <p:sldId id="267" r:id="rId17"/>
    <p:sldId id="300" r:id="rId18"/>
    <p:sldId id="305" r:id="rId19"/>
    <p:sldId id="306" r:id="rId20"/>
    <p:sldId id="302" r:id="rId21"/>
    <p:sldId id="303" r:id="rId22"/>
    <p:sldId id="304" r:id="rId23"/>
    <p:sldId id="286" r:id="rId24"/>
    <p:sldId id="291" r:id="rId25"/>
    <p:sldId id="287" r:id="rId26"/>
    <p:sldId id="301" r:id="rId27"/>
    <p:sldId id="307" r:id="rId2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4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39298-FC90-483E-B095-CAB11D4B2708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7E6973-9CC2-495E-9E04-1564EC857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65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6973-9CC2-495E-9E04-1564EC857D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487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6973-9CC2-495E-9E04-1564EC857DB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17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6973-9CC2-495E-9E04-1564EC857DB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004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6973-9CC2-495E-9E04-1564EC857DB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2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6973-9CC2-495E-9E04-1564EC857DB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94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6973-9CC2-495E-9E04-1564EC857DB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4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5AB64-03D8-47DC-B32E-CB4AB0B3CD5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5B57-1784-473D-9B8C-994A6A5F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904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5AB64-03D8-47DC-B32E-CB4AB0B3CD5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5B57-1784-473D-9B8C-994A6A5F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09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5AB64-03D8-47DC-B32E-CB4AB0B3CD5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5B57-1784-473D-9B8C-994A6A5F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4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5AB64-03D8-47DC-B32E-CB4AB0B3CD5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5B57-1784-473D-9B8C-994A6A5F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38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5AB64-03D8-47DC-B32E-CB4AB0B3CD5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5B57-1784-473D-9B8C-994A6A5F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212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5AB64-03D8-47DC-B32E-CB4AB0B3CD5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5B57-1784-473D-9B8C-994A6A5F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89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5AB64-03D8-47DC-B32E-CB4AB0B3CD5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5B57-1784-473D-9B8C-994A6A5F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5AB64-03D8-47DC-B32E-CB4AB0B3CD5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5B57-1784-473D-9B8C-994A6A5F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413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5AB64-03D8-47DC-B32E-CB4AB0B3CD5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5B57-1784-473D-9B8C-994A6A5F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01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5AB64-03D8-47DC-B32E-CB4AB0B3CD5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5B57-1784-473D-9B8C-994A6A5F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953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5AB64-03D8-47DC-B32E-CB4AB0B3CD5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05B57-1784-473D-9B8C-994A6A5F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02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5AB64-03D8-47DC-B32E-CB4AB0B3CD54}" type="datetimeFigureOut">
              <a:rPr lang="en-US" smtClean="0"/>
              <a:t>12/27/2016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05B57-1784-473D-9B8C-994A6A5F2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64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Standard Deviation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95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81000" y="569768"/>
            <a:ext cx="8305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/>
              <a:t>Standard Deviation </a:t>
            </a:r>
            <a:r>
              <a:rPr lang="en-US" sz="2400" dirty="0"/>
              <a:t>- a measure </a:t>
            </a:r>
            <a:r>
              <a:rPr lang="en-US" sz="2400" dirty="0" smtClean="0"/>
              <a:t>of the dispersion or variation of </a:t>
            </a:r>
            <a:r>
              <a:rPr lang="en-US" sz="2400" dirty="0"/>
              <a:t>a set of data values</a:t>
            </a:r>
            <a:r>
              <a:rPr lang="en-US" sz="2400" dirty="0" smtClean="0"/>
              <a:t>.</a:t>
            </a:r>
          </a:p>
          <a:p>
            <a:pPr>
              <a:spcBef>
                <a:spcPts val="1200"/>
              </a:spcBef>
            </a:pPr>
            <a:endParaRPr lang="en-US" sz="2400" dirty="0"/>
          </a:p>
          <a:p>
            <a:pPr>
              <a:spcBef>
                <a:spcPts val="1200"/>
              </a:spcBef>
            </a:pPr>
            <a:r>
              <a:rPr lang="en-US" sz="2400" dirty="0" smtClean="0"/>
              <a:t>Denoted by lower case </a:t>
            </a:r>
            <a:r>
              <a:rPr lang="en-US" sz="2400" dirty="0"/>
              <a:t>G</a:t>
            </a:r>
            <a:r>
              <a:rPr lang="en-US" sz="2400" dirty="0" smtClean="0"/>
              <a:t>reek sigma </a:t>
            </a:r>
            <a:r>
              <a:rPr lang="el-GR" sz="2400" dirty="0"/>
              <a:t>σ</a:t>
            </a:r>
            <a:r>
              <a:rPr lang="en-US" sz="2400" dirty="0" smtClean="0"/>
              <a:t>,  or </a:t>
            </a:r>
            <a:r>
              <a:rPr lang="en-US" sz="2400" dirty="0" err="1" smtClean="0"/>
              <a:t>sd</a:t>
            </a:r>
            <a:r>
              <a:rPr lang="en-US" sz="2400" dirty="0" smtClean="0"/>
              <a:t>, or s.</a:t>
            </a:r>
          </a:p>
          <a:p>
            <a:pPr>
              <a:spcBef>
                <a:spcPts val="1200"/>
              </a:spcBef>
            </a:pPr>
            <a:endParaRPr lang="en-US" sz="2400" dirty="0"/>
          </a:p>
          <a:p>
            <a:pPr>
              <a:spcBef>
                <a:spcPts val="1200"/>
              </a:spcBef>
            </a:pPr>
            <a:r>
              <a:rPr lang="en-US" sz="2400" dirty="0" smtClean="0"/>
              <a:t>A low </a:t>
            </a:r>
            <a:r>
              <a:rPr lang="el-GR" sz="2400" dirty="0" smtClean="0"/>
              <a:t>σ</a:t>
            </a:r>
            <a:r>
              <a:rPr lang="en-US" sz="2400" dirty="0" smtClean="0"/>
              <a:t> indicates the data are tightly clustered around the mean.</a:t>
            </a:r>
          </a:p>
          <a:p>
            <a:pPr>
              <a:spcBef>
                <a:spcPts val="1200"/>
              </a:spcBef>
            </a:pPr>
            <a:endParaRPr lang="en-US" sz="2400" dirty="0" smtClean="0"/>
          </a:p>
          <a:p>
            <a:pPr>
              <a:spcBef>
                <a:spcPts val="1200"/>
              </a:spcBef>
            </a:pPr>
            <a:r>
              <a:rPr lang="en-US" sz="2400" dirty="0" smtClean="0"/>
              <a:t>A high </a:t>
            </a:r>
            <a:r>
              <a:rPr lang="el-GR" sz="2400" dirty="0" smtClean="0"/>
              <a:t>σ</a:t>
            </a:r>
            <a:r>
              <a:rPr lang="en-US" sz="2400" dirty="0" smtClean="0"/>
              <a:t> indicates the data are widely dispersed.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0581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89535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σ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09550"/>
            <a:ext cx="8448675" cy="36949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00200" y="4105930"/>
            <a:ext cx="6066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Normal Distribution </a:t>
            </a:r>
            <a:r>
              <a:rPr lang="en-US" sz="2800" dirty="0" smtClean="0"/>
              <a:t>– Bell shaped curve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1703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89535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σ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09550"/>
            <a:ext cx="8448675" cy="3694998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605337" y="361950"/>
            <a:ext cx="0" cy="3352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69818" y="4105930"/>
            <a:ext cx="72819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In Normal Distribution, Mean = Median = Mode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3073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89535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σ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09550"/>
            <a:ext cx="8448675" cy="36949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11982" y="952440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89564" y="950768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280618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34.1%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956459" y="280618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34.1%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62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89535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σ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09550"/>
            <a:ext cx="8448675" cy="36949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11982" y="952440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89564" y="950768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280618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34.1%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956459" y="280618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34.1%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250025" y="4096843"/>
            <a:ext cx="2722418" cy="0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239484" y="3912177"/>
            <a:ext cx="7585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68.3%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47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89535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σ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34" y="209550"/>
            <a:ext cx="8448675" cy="36949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11982" y="952440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89564" y="950768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17773" y="2476440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2</a:t>
            </a:r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50775" y="2474768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2</a:t>
            </a:r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81400" y="280618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34.1%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956459" y="280618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34.1%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9459" y="280035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13.6%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72200" y="280035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13.6%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250025" y="4096843"/>
            <a:ext cx="2722418" cy="0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239484" y="3912177"/>
            <a:ext cx="7585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68.3%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21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89535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σ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34" y="209550"/>
            <a:ext cx="8448675" cy="36949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11982" y="952440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89564" y="950768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17773" y="2476440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2</a:t>
            </a:r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50775" y="2474768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2</a:t>
            </a:r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81400" y="280618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34.1%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956459" y="280618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34.1%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9459" y="280035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13.6%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72200" y="280035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13.6%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250025" y="4096843"/>
            <a:ext cx="2722418" cy="0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876157" y="4497532"/>
            <a:ext cx="5466998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239484" y="3912177"/>
            <a:ext cx="7585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68.3%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232563" y="4312866"/>
            <a:ext cx="7585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95.4%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46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89535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σ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09550"/>
            <a:ext cx="8448675" cy="36949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11982" y="952440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89564" y="950768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17773" y="2476440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2</a:t>
            </a:r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50775" y="2474768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2</a:t>
            </a:r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81400" y="280618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34.1%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956459" y="280618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34.1%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289459" y="280035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13.6%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172200" y="280035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13.6%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495809" y="2933640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3</a:t>
            </a:r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4018" y="2931968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3</a:t>
            </a:r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8200" y="2812018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2.3%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740478" y="2812018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2.3%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250025" y="4096843"/>
            <a:ext cx="2722418" cy="0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876157" y="4497532"/>
            <a:ext cx="5466998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239484" y="3912177"/>
            <a:ext cx="7585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68.3%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232563" y="4312866"/>
            <a:ext cx="7585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95.4%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0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89535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σ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09550"/>
            <a:ext cx="8448675" cy="36949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11982" y="952440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89564" y="950768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17773" y="2476440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2</a:t>
            </a:r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50775" y="2474768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2</a:t>
            </a:r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81400" y="280618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34.1%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956459" y="280618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34.1%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289459" y="280035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13.6%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172200" y="280035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13.6%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495809" y="2933640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3</a:t>
            </a:r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4018" y="2931968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3</a:t>
            </a:r>
            <a:r>
              <a:rPr lang="el-GR" sz="2000" dirty="0" smtClean="0">
                <a:solidFill>
                  <a:srgbClr val="FF0000"/>
                </a:solidFill>
              </a:rPr>
              <a:t>σ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8200" y="2812018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2.3%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740478" y="2812018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2.3%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250025" y="4096843"/>
            <a:ext cx="2722418" cy="0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876157" y="4497532"/>
            <a:ext cx="5466998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33400" y="4902777"/>
            <a:ext cx="8229600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239484" y="3912177"/>
            <a:ext cx="7585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68.3%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232563" y="4312866"/>
            <a:ext cx="7585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95.4%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236026" y="4713555"/>
            <a:ext cx="7585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99.7%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2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668451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4000" y="2419350"/>
            <a:ext cx="6080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Calculating Standard Deviation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5946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276350"/>
            <a:ext cx="2434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Mean</a:t>
            </a:r>
            <a:r>
              <a:rPr lang="en-US" sz="2400" dirty="0" smtClean="0"/>
              <a:t> (average) =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724011" y="1123950"/>
            <a:ext cx="9335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Sum</a:t>
            </a:r>
          </a:p>
          <a:p>
            <a:pPr algn="ctr"/>
            <a:r>
              <a:rPr lang="en-US" sz="2400" dirty="0" smtClean="0"/>
              <a:t>Count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787268" y="1539448"/>
            <a:ext cx="838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281281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370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276350"/>
            <a:ext cx="2434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/>
              <a:t>Mean</a:t>
            </a:r>
            <a:r>
              <a:rPr lang="en-US" sz="2400" dirty="0" smtClean="0"/>
              <a:t> (average) =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724011" y="1123950"/>
            <a:ext cx="9335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Sum</a:t>
            </a:r>
          </a:p>
          <a:p>
            <a:pPr algn="ctr"/>
            <a:r>
              <a:rPr lang="en-US" sz="2400" dirty="0" smtClean="0"/>
              <a:t>Count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787268" y="1539448"/>
            <a:ext cx="838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1638" y="2350353"/>
            <a:ext cx="407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/>
              <a:t>=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736014" y="2197953"/>
            <a:ext cx="36647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73 + 73 + 76 + 77 + 81 + 100</a:t>
            </a:r>
          </a:p>
          <a:p>
            <a:pPr algn="ctr"/>
            <a:r>
              <a:rPr lang="en-US" sz="2400" dirty="0" smtClean="0"/>
              <a:t>6</a:t>
            </a:r>
            <a:endParaRPr lang="en-US" sz="2400" dirty="0"/>
          </a:p>
        </p:txBody>
      </p:sp>
      <p:cxnSp>
        <p:nvCxnSpPr>
          <p:cNvPr id="10" name="Straight Connector 9"/>
          <p:cNvCxnSpPr>
            <a:stCxn id="9" idx="1"/>
            <a:endCxn id="9" idx="3"/>
          </p:cNvCxnSpPr>
          <p:nvPr/>
        </p:nvCxnSpPr>
        <p:spPr>
          <a:xfrm>
            <a:off x="2736014" y="2613452"/>
            <a:ext cx="36647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196171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58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276350"/>
            <a:ext cx="2434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/>
              <a:t>Mean</a:t>
            </a:r>
            <a:r>
              <a:rPr lang="en-US" sz="2400" dirty="0" smtClean="0"/>
              <a:t> (average) =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724011" y="1123950"/>
            <a:ext cx="9335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Sum</a:t>
            </a:r>
          </a:p>
          <a:p>
            <a:pPr algn="ctr"/>
            <a:r>
              <a:rPr lang="en-US" sz="2400" dirty="0" smtClean="0"/>
              <a:t>Count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787268" y="1539448"/>
            <a:ext cx="838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340166" y="3333750"/>
            <a:ext cx="407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/>
              <a:t>= 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777859" y="3181350"/>
            <a:ext cx="6511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480</a:t>
            </a:r>
          </a:p>
          <a:p>
            <a:pPr algn="ctr"/>
            <a:r>
              <a:rPr lang="en-US" sz="2400" dirty="0" smtClean="0"/>
              <a:t>6</a:t>
            </a:r>
            <a:endParaRPr lang="en-US" sz="2400" dirty="0"/>
          </a:p>
        </p:txBody>
      </p:sp>
      <p:cxnSp>
        <p:nvCxnSpPr>
          <p:cNvPr id="14" name="Straight Connector 13"/>
          <p:cNvCxnSpPr>
            <a:stCxn id="13" idx="1"/>
            <a:endCxn id="13" idx="3"/>
          </p:cNvCxnSpPr>
          <p:nvPr/>
        </p:nvCxnSpPr>
        <p:spPr>
          <a:xfrm>
            <a:off x="2777859" y="3596849"/>
            <a:ext cx="6511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36773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331638" y="2350353"/>
            <a:ext cx="407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/>
              <a:t>= 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2736014" y="2197953"/>
            <a:ext cx="36647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73 + 73 + 76 + 77 + 81 + 100</a:t>
            </a:r>
          </a:p>
          <a:p>
            <a:pPr algn="ctr"/>
            <a:r>
              <a:rPr lang="en-US" sz="2400" dirty="0" smtClean="0"/>
              <a:t>6</a:t>
            </a:r>
            <a:endParaRPr lang="en-US" sz="2400" dirty="0"/>
          </a:p>
        </p:txBody>
      </p:sp>
      <p:cxnSp>
        <p:nvCxnSpPr>
          <p:cNvPr id="20" name="Straight Connector 19"/>
          <p:cNvCxnSpPr>
            <a:stCxn id="19" idx="1"/>
            <a:endCxn id="19" idx="3"/>
          </p:cNvCxnSpPr>
          <p:nvPr/>
        </p:nvCxnSpPr>
        <p:spPr>
          <a:xfrm>
            <a:off x="2736014" y="2613452"/>
            <a:ext cx="36647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63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276350"/>
            <a:ext cx="2434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/>
              <a:t>Mean</a:t>
            </a:r>
            <a:r>
              <a:rPr lang="en-US" sz="2400" dirty="0" smtClean="0"/>
              <a:t> (average) =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724011" y="1123950"/>
            <a:ext cx="9335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Sum</a:t>
            </a:r>
          </a:p>
          <a:p>
            <a:pPr algn="ctr"/>
            <a:r>
              <a:rPr lang="en-US" sz="2400" dirty="0" smtClean="0"/>
              <a:t>Count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787268" y="1539448"/>
            <a:ext cx="838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340166" y="3333750"/>
            <a:ext cx="407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/>
              <a:t>= 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777859" y="3181350"/>
            <a:ext cx="6511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480</a:t>
            </a:r>
          </a:p>
          <a:p>
            <a:pPr algn="ctr"/>
            <a:r>
              <a:rPr lang="en-US" sz="2400" dirty="0" smtClean="0"/>
              <a:t>6</a:t>
            </a:r>
            <a:endParaRPr lang="en-US" sz="2400" dirty="0"/>
          </a:p>
        </p:txBody>
      </p:sp>
      <p:cxnSp>
        <p:nvCxnSpPr>
          <p:cNvPr id="14" name="Straight Connector 13"/>
          <p:cNvCxnSpPr>
            <a:stCxn id="13" idx="1"/>
            <a:endCxn id="13" idx="3"/>
          </p:cNvCxnSpPr>
          <p:nvPr/>
        </p:nvCxnSpPr>
        <p:spPr>
          <a:xfrm>
            <a:off x="2777859" y="3596849"/>
            <a:ext cx="6511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340166" y="4255353"/>
            <a:ext cx="407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/>
              <a:t>= 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2828354" y="4275817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80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030542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331638" y="2350353"/>
            <a:ext cx="407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/>
              <a:t>= 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2736014" y="2197953"/>
            <a:ext cx="36647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73 + 73 + 76 + 77 + 81 + 100</a:t>
            </a:r>
          </a:p>
          <a:p>
            <a:pPr algn="ctr"/>
            <a:r>
              <a:rPr lang="en-US" sz="2400" dirty="0" smtClean="0"/>
              <a:t>6</a:t>
            </a:r>
            <a:endParaRPr lang="en-US" sz="2400" dirty="0"/>
          </a:p>
        </p:txBody>
      </p:sp>
      <p:cxnSp>
        <p:nvCxnSpPr>
          <p:cNvPr id="20" name="Straight Connector 19"/>
          <p:cNvCxnSpPr>
            <a:stCxn id="19" idx="1"/>
            <a:endCxn id="19" idx="3"/>
          </p:cNvCxnSpPr>
          <p:nvPr/>
        </p:nvCxnSpPr>
        <p:spPr>
          <a:xfrm>
            <a:off x="2736014" y="2613452"/>
            <a:ext cx="36647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67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57150"/>
            <a:ext cx="1529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Mean = 80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657244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665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1157001"/>
            <a:ext cx="29322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Standard Deviation </a:t>
            </a:r>
            <a:r>
              <a:rPr lang="en-US" sz="2400" dirty="0" smtClean="0"/>
              <a:t>= 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 	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443389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" y="57150"/>
            <a:ext cx="1529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Mean = 80</a:t>
            </a:r>
            <a:endParaRPr lang="en-US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3260930" y="1155060"/>
            <a:ext cx="106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/>
              <a:t>Σ</a:t>
            </a:r>
            <a:r>
              <a:rPr lang="en-US" sz="2000" dirty="0" smtClean="0"/>
              <a:t> (x – x)</a:t>
            </a:r>
            <a:r>
              <a:rPr lang="en-US" sz="2000" baseline="30000" dirty="0" smtClean="0"/>
              <a:t>2</a:t>
            </a:r>
            <a:endParaRPr lang="en-US" sz="2000" baseline="30000" dirty="0"/>
          </a:p>
        </p:txBody>
      </p:sp>
      <p:sp>
        <p:nvSpPr>
          <p:cNvPr id="57" name="TextBox 56"/>
          <p:cNvSpPr txBox="1"/>
          <p:nvPr/>
        </p:nvSpPr>
        <p:spPr>
          <a:xfrm>
            <a:off x="3630149" y="1533654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</a:t>
            </a:r>
            <a:endParaRPr lang="en-US" sz="2000" baseline="30000" dirty="0"/>
          </a:p>
        </p:txBody>
      </p:sp>
      <p:cxnSp>
        <p:nvCxnSpPr>
          <p:cNvPr id="58" name="Straight Connector 57"/>
          <p:cNvCxnSpPr/>
          <p:nvPr/>
        </p:nvCxnSpPr>
        <p:spPr>
          <a:xfrm>
            <a:off x="3339982" y="1563564"/>
            <a:ext cx="903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238845" y="1128981"/>
            <a:ext cx="10047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3207834" y="1128981"/>
            <a:ext cx="40506" cy="7173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086078" y="1684951"/>
            <a:ext cx="121756" cy="1765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3951987" y="1270623"/>
            <a:ext cx="114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98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253836" y="2357330"/>
            <a:ext cx="6248400" cy="2348020"/>
          </a:xfrm>
          <a:prstGeom prst="roundRect">
            <a:avLst>
              <a:gd name="adj" fmla="val 1224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2400" y="1157001"/>
            <a:ext cx="29322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Standard Deviation </a:t>
            </a:r>
            <a:r>
              <a:rPr lang="en-US" sz="2400" dirty="0" smtClean="0"/>
              <a:t>= 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 	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699230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" y="57150"/>
            <a:ext cx="1529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Mean = 80</a:t>
            </a:r>
            <a:endParaRPr lang="en-US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3260930" y="1155060"/>
            <a:ext cx="106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/>
              <a:t>Σ</a:t>
            </a:r>
            <a:r>
              <a:rPr lang="en-US" sz="2000" dirty="0" smtClean="0"/>
              <a:t> (x – x)</a:t>
            </a:r>
            <a:r>
              <a:rPr lang="en-US" sz="2000" baseline="30000" dirty="0" smtClean="0"/>
              <a:t>2</a:t>
            </a:r>
            <a:endParaRPr lang="en-US" sz="2000" baseline="30000" dirty="0"/>
          </a:p>
        </p:txBody>
      </p:sp>
      <p:sp>
        <p:nvSpPr>
          <p:cNvPr id="57" name="TextBox 56"/>
          <p:cNvSpPr txBox="1"/>
          <p:nvPr/>
        </p:nvSpPr>
        <p:spPr>
          <a:xfrm>
            <a:off x="3630149" y="1533654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</a:t>
            </a:r>
            <a:endParaRPr lang="en-US" sz="2000" baseline="30000" dirty="0"/>
          </a:p>
        </p:txBody>
      </p:sp>
      <p:cxnSp>
        <p:nvCxnSpPr>
          <p:cNvPr id="58" name="Straight Connector 57"/>
          <p:cNvCxnSpPr/>
          <p:nvPr/>
        </p:nvCxnSpPr>
        <p:spPr>
          <a:xfrm>
            <a:off x="3339982" y="1563564"/>
            <a:ext cx="903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238845" y="1128981"/>
            <a:ext cx="10047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3207834" y="1128981"/>
            <a:ext cx="40506" cy="7173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086078" y="1684951"/>
            <a:ext cx="121756" cy="1765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3951987" y="1270623"/>
            <a:ext cx="114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600200" y="2552640"/>
            <a:ext cx="5371727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 smtClean="0"/>
              <a:t>Σ</a:t>
            </a:r>
            <a:r>
              <a:rPr lang="en-US" sz="2000" dirty="0" smtClean="0"/>
              <a:t>  	</a:t>
            </a:r>
            <a:r>
              <a:rPr lang="en-US" sz="2000" dirty="0" err="1" smtClean="0"/>
              <a:t>greek</a:t>
            </a:r>
            <a:r>
              <a:rPr lang="en-US" sz="2000" dirty="0" smtClean="0"/>
              <a:t> Sigma, means summation</a:t>
            </a:r>
          </a:p>
          <a:p>
            <a:endParaRPr lang="en-US" sz="2000" dirty="0"/>
          </a:p>
          <a:p>
            <a:r>
              <a:rPr lang="en-US" sz="2800" b="1" dirty="0"/>
              <a:t>x</a:t>
            </a:r>
            <a:r>
              <a:rPr lang="en-US" sz="2000" dirty="0" smtClean="0"/>
              <a:t>	x-bar or x-not, means average of x values</a:t>
            </a:r>
          </a:p>
          <a:p>
            <a:endParaRPr lang="en-US" sz="2000" dirty="0"/>
          </a:p>
          <a:p>
            <a:r>
              <a:rPr lang="en-US" sz="2800" b="1" dirty="0" smtClean="0"/>
              <a:t>N</a:t>
            </a:r>
            <a:r>
              <a:rPr lang="en-US" sz="2000" dirty="0" smtClean="0"/>
              <a:t>	count of values (or number of numbers) </a:t>
            </a:r>
            <a:endParaRPr lang="en-US" sz="2000" baseline="300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717964" y="3420341"/>
            <a:ext cx="1143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480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1157001"/>
            <a:ext cx="29322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Standard Deviation </a:t>
            </a:r>
            <a:r>
              <a:rPr lang="en-US" sz="2400" dirty="0" smtClean="0"/>
              <a:t>= 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 	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699230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" y="57150"/>
            <a:ext cx="1529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Mean = 80</a:t>
            </a:r>
            <a:endParaRPr lang="en-US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3260930" y="1155060"/>
            <a:ext cx="106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/>
              <a:t>Σ</a:t>
            </a:r>
            <a:r>
              <a:rPr lang="en-US" sz="2000" dirty="0" smtClean="0"/>
              <a:t> (x – x)</a:t>
            </a:r>
            <a:r>
              <a:rPr lang="en-US" sz="2000" baseline="30000" dirty="0" smtClean="0"/>
              <a:t>2</a:t>
            </a:r>
            <a:endParaRPr lang="en-US" sz="2000" baseline="30000" dirty="0"/>
          </a:p>
        </p:txBody>
      </p:sp>
      <p:sp>
        <p:nvSpPr>
          <p:cNvPr id="57" name="TextBox 56"/>
          <p:cNvSpPr txBox="1"/>
          <p:nvPr/>
        </p:nvSpPr>
        <p:spPr>
          <a:xfrm>
            <a:off x="3630149" y="1533654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</a:t>
            </a:r>
            <a:endParaRPr lang="en-US" sz="2000" baseline="30000" dirty="0"/>
          </a:p>
        </p:txBody>
      </p:sp>
      <p:cxnSp>
        <p:nvCxnSpPr>
          <p:cNvPr id="58" name="Straight Connector 57"/>
          <p:cNvCxnSpPr/>
          <p:nvPr/>
        </p:nvCxnSpPr>
        <p:spPr>
          <a:xfrm>
            <a:off x="3339982" y="1563564"/>
            <a:ext cx="903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238845" y="1128981"/>
            <a:ext cx="10047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3207834" y="1128981"/>
            <a:ext cx="40506" cy="7173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086078" y="1684951"/>
            <a:ext cx="121756" cy="1765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3951987" y="1270623"/>
            <a:ext cx="114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480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1157001"/>
            <a:ext cx="29322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Standard Deviation </a:t>
            </a:r>
            <a:r>
              <a:rPr lang="en-US" sz="2400" dirty="0" smtClean="0"/>
              <a:t>= 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 	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130910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" y="57150"/>
            <a:ext cx="1529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Mean = 80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297616" y="1134708"/>
            <a:ext cx="3236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itchFamily="18" charset="0"/>
              </a:rPr>
              <a:t>(x</a:t>
            </a:r>
            <a:r>
              <a:rPr lang="en-US" sz="2000" baseline="-25000" dirty="0" smtClean="0">
                <a:cs typeface="Times New Roman" pitchFamily="18" charset="0"/>
              </a:rPr>
              <a:t>1</a:t>
            </a:r>
            <a:r>
              <a:rPr lang="en-US" sz="2000" dirty="0" smtClean="0">
                <a:cs typeface="Times New Roman" pitchFamily="18" charset="0"/>
              </a:rPr>
              <a:t> – x)</a:t>
            </a:r>
            <a:r>
              <a:rPr lang="en-US" sz="2000" baseline="30000" dirty="0" smtClean="0">
                <a:cs typeface="Times New Roman" pitchFamily="18" charset="0"/>
              </a:rPr>
              <a:t>2</a:t>
            </a:r>
            <a:r>
              <a:rPr lang="en-US" sz="2000" dirty="0" smtClean="0">
                <a:cs typeface="Times New Roman" pitchFamily="18" charset="0"/>
              </a:rPr>
              <a:t> + (x</a:t>
            </a:r>
            <a:r>
              <a:rPr lang="en-US" sz="2000" baseline="-25000" dirty="0" smtClean="0">
                <a:cs typeface="Times New Roman" pitchFamily="18" charset="0"/>
              </a:rPr>
              <a:t>2</a:t>
            </a:r>
            <a:r>
              <a:rPr lang="en-US" sz="2000" dirty="0" smtClean="0">
                <a:cs typeface="Times New Roman" pitchFamily="18" charset="0"/>
              </a:rPr>
              <a:t> – x)</a:t>
            </a:r>
            <a:r>
              <a:rPr lang="en-US" sz="2000" baseline="30000" dirty="0" smtClean="0">
                <a:cs typeface="Times New Roman" pitchFamily="18" charset="0"/>
              </a:rPr>
              <a:t>2</a:t>
            </a:r>
            <a:r>
              <a:rPr lang="en-US" sz="2000" dirty="0" smtClean="0">
                <a:cs typeface="Times New Roman" pitchFamily="18" charset="0"/>
              </a:rPr>
              <a:t> + …(</a:t>
            </a:r>
            <a:r>
              <a:rPr lang="en-US" sz="2000" dirty="0" err="1" smtClean="0">
                <a:cs typeface="Times New Roman" pitchFamily="18" charset="0"/>
              </a:rPr>
              <a:t>x</a:t>
            </a:r>
            <a:r>
              <a:rPr lang="en-US" sz="2000" baseline="-25000" dirty="0" err="1" smtClean="0">
                <a:cs typeface="Times New Roman" pitchFamily="18" charset="0"/>
              </a:rPr>
              <a:t>n</a:t>
            </a:r>
            <a:r>
              <a:rPr lang="en-US" sz="2000" dirty="0" smtClean="0">
                <a:cs typeface="Times New Roman" pitchFamily="18" charset="0"/>
              </a:rPr>
              <a:t> – x)</a:t>
            </a:r>
            <a:r>
              <a:rPr lang="en-US" sz="2000" baseline="30000" dirty="0" smtClean="0">
                <a:cs typeface="Times New Roman" pitchFamily="18" charset="0"/>
              </a:rPr>
              <a:t>2</a:t>
            </a:r>
            <a:endParaRPr lang="en-US" sz="2000" baseline="30000" dirty="0">
              <a:cs typeface="Times New Roman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450016" y="1590807"/>
            <a:ext cx="29146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99597" y="1262261"/>
            <a:ext cx="114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130913" y="1254100"/>
            <a:ext cx="114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923365" y="1254100"/>
            <a:ext cx="114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65139" y="1570392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itchFamily="18" charset="0"/>
              </a:rPr>
              <a:t>N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8200" y="1178634"/>
            <a:ext cx="3810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=</a:t>
            </a:r>
            <a:endParaRPr lang="en-US" sz="24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348879" y="1134708"/>
            <a:ext cx="315592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327201" y="1134708"/>
            <a:ext cx="31173" cy="7948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196112" y="1755226"/>
            <a:ext cx="121756" cy="1765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260930" y="1155060"/>
            <a:ext cx="106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/>
              <a:t>Σ</a:t>
            </a:r>
            <a:r>
              <a:rPr lang="en-US" sz="2000" dirty="0" smtClean="0"/>
              <a:t> (x – x)</a:t>
            </a:r>
            <a:r>
              <a:rPr lang="en-US" sz="2000" baseline="30000" dirty="0" smtClean="0"/>
              <a:t>2</a:t>
            </a:r>
            <a:endParaRPr lang="en-US" sz="2000" baseline="30000" dirty="0"/>
          </a:p>
        </p:txBody>
      </p:sp>
      <p:sp>
        <p:nvSpPr>
          <p:cNvPr id="57" name="TextBox 56"/>
          <p:cNvSpPr txBox="1"/>
          <p:nvPr/>
        </p:nvSpPr>
        <p:spPr>
          <a:xfrm>
            <a:off x="3630149" y="1533654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</a:t>
            </a:r>
            <a:endParaRPr lang="en-US" sz="2000" baseline="30000" dirty="0"/>
          </a:p>
        </p:txBody>
      </p:sp>
      <p:cxnSp>
        <p:nvCxnSpPr>
          <p:cNvPr id="58" name="Straight Connector 57"/>
          <p:cNvCxnSpPr/>
          <p:nvPr/>
        </p:nvCxnSpPr>
        <p:spPr>
          <a:xfrm>
            <a:off x="3339982" y="1563564"/>
            <a:ext cx="903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238845" y="1128981"/>
            <a:ext cx="10047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3207834" y="1128981"/>
            <a:ext cx="40506" cy="7173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086078" y="1684951"/>
            <a:ext cx="121756" cy="1765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3951987" y="1270623"/>
            <a:ext cx="114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59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1157001"/>
            <a:ext cx="29322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Standard Deviation </a:t>
            </a:r>
            <a:r>
              <a:rPr lang="en-US" sz="2400" dirty="0" smtClean="0"/>
              <a:t>= 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 	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275038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" y="57150"/>
            <a:ext cx="1529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Mean = 80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297616" y="1134708"/>
            <a:ext cx="3236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itchFamily="18" charset="0"/>
              </a:rPr>
              <a:t>(x</a:t>
            </a:r>
            <a:r>
              <a:rPr lang="en-US" sz="2000" baseline="-25000" dirty="0" smtClean="0">
                <a:cs typeface="Times New Roman" pitchFamily="18" charset="0"/>
              </a:rPr>
              <a:t>1</a:t>
            </a:r>
            <a:r>
              <a:rPr lang="en-US" sz="2000" dirty="0" smtClean="0">
                <a:cs typeface="Times New Roman" pitchFamily="18" charset="0"/>
              </a:rPr>
              <a:t> – x)</a:t>
            </a:r>
            <a:r>
              <a:rPr lang="en-US" sz="2000" baseline="30000" dirty="0" smtClean="0">
                <a:cs typeface="Times New Roman" pitchFamily="18" charset="0"/>
              </a:rPr>
              <a:t>2</a:t>
            </a:r>
            <a:r>
              <a:rPr lang="en-US" sz="2000" dirty="0" smtClean="0">
                <a:cs typeface="Times New Roman" pitchFamily="18" charset="0"/>
              </a:rPr>
              <a:t> + (x</a:t>
            </a:r>
            <a:r>
              <a:rPr lang="en-US" sz="2000" baseline="-25000" dirty="0" smtClean="0">
                <a:cs typeface="Times New Roman" pitchFamily="18" charset="0"/>
              </a:rPr>
              <a:t>2</a:t>
            </a:r>
            <a:r>
              <a:rPr lang="en-US" sz="2000" dirty="0" smtClean="0">
                <a:cs typeface="Times New Roman" pitchFamily="18" charset="0"/>
              </a:rPr>
              <a:t> – x)</a:t>
            </a:r>
            <a:r>
              <a:rPr lang="en-US" sz="2000" baseline="30000" dirty="0" smtClean="0">
                <a:cs typeface="Times New Roman" pitchFamily="18" charset="0"/>
              </a:rPr>
              <a:t>2</a:t>
            </a:r>
            <a:r>
              <a:rPr lang="en-US" sz="2000" dirty="0" smtClean="0">
                <a:cs typeface="Times New Roman" pitchFamily="18" charset="0"/>
              </a:rPr>
              <a:t> + …(</a:t>
            </a:r>
            <a:r>
              <a:rPr lang="en-US" sz="2000" dirty="0" err="1" smtClean="0">
                <a:cs typeface="Times New Roman" pitchFamily="18" charset="0"/>
              </a:rPr>
              <a:t>x</a:t>
            </a:r>
            <a:r>
              <a:rPr lang="en-US" sz="2000" baseline="-25000" dirty="0" err="1" smtClean="0">
                <a:cs typeface="Times New Roman" pitchFamily="18" charset="0"/>
              </a:rPr>
              <a:t>n</a:t>
            </a:r>
            <a:r>
              <a:rPr lang="en-US" sz="2000" dirty="0" smtClean="0">
                <a:cs typeface="Times New Roman" pitchFamily="18" charset="0"/>
              </a:rPr>
              <a:t> – x)</a:t>
            </a:r>
            <a:r>
              <a:rPr lang="en-US" sz="2000" baseline="30000" dirty="0" smtClean="0">
                <a:cs typeface="Times New Roman" pitchFamily="18" charset="0"/>
              </a:rPr>
              <a:t>2</a:t>
            </a:r>
            <a:endParaRPr lang="en-US" sz="2000" baseline="30000" dirty="0">
              <a:cs typeface="Times New Roman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450016" y="1590807"/>
            <a:ext cx="29146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99597" y="1262261"/>
            <a:ext cx="114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130913" y="1254100"/>
            <a:ext cx="114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923365" y="1254100"/>
            <a:ext cx="114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65139" y="1570392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itchFamily="18" charset="0"/>
              </a:rPr>
              <a:t>N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8200" y="1178634"/>
            <a:ext cx="3810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=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295400" y="2487846"/>
            <a:ext cx="3810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=</a:t>
            </a:r>
            <a:endParaRPr lang="en-US" sz="24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348879" y="1134708"/>
            <a:ext cx="315592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327201" y="1134708"/>
            <a:ext cx="31173" cy="7948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196112" y="1755226"/>
            <a:ext cx="121756" cy="1765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777904" y="2446720"/>
            <a:ext cx="61237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itchFamily="18" charset="0"/>
              </a:rPr>
              <a:t>(73-80)</a:t>
            </a:r>
            <a:r>
              <a:rPr lang="en-US" baseline="30000" dirty="0" smtClean="0">
                <a:cs typeface="Times New Roman" pitchFamily="18" charset="0"/>
              </a:rPr>
              <a:t>2</a:t>
            </a:r>
            <a:r>
              <a:rPr lang="en-US" dirty="0" smtClean="0">
                <a:cs typeface="Times New Roman" pitchFamily="18" charset="0"/>
              </a:rPr>
              <a:t> + (73-80)</a:t>
            </a:r>
            <a:r>
              <a:rPr lang="en-US" baseline="30000" dirty="0" smtClean="0">
                <a:cs typeface="Times New Roman" pitchFamily="18" charset="0"/>
              </a:rPr>
              <a:t>2</a:t>
            </a:r>
            <a:r>
              <a:rPr lang="en-US" dirty="0" smtClean="0">
                <a:cs typeface="Times New Roman" pitchFamily="18" charset="0"/>
              </a:rPr>
              <a:t> + (76-80)</a:t>
            </a:r>
            <a:r>
              <a:rPr lang="en-US" baseline="30000" dirty="0" smtClean="0">
                <a:cs typeface="Times New Roman" pitchFamily="18" charset="0"/>
              </a:rPr>
              <a:t>2 </a:t>
            </a:r>
            <a:r>
              <a:rPr lang="en-US" dirty="0" smtClean="0">
                <a:cs typeface="Times New Roman" pitchFamily="18" charset="0"/>
              </a:rPr>
              <a:t>+ (77-80)</a:t>
            </a:r>
            <a:r>
              <a:rPr lang="en-US" baseline="30000" dirty="0" smtClean="0">
                <a:cs typeface="Times New Roman" pitchFamily="18" charset="0"/>
              </a:rPr>
              <a:t>2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>
                <a:cs typeface="Times New Roman" pitchFamily="18" charset="0"/>
              </a:rPr>
              <a:t>+ </a:t>
            </a:r>
            <a:r>
              <a:rPr lang="en-US" dirty="0" smtClean="0">
                <a:cs typeface="Times New Roman" pitchFamily="18" charset="0"/>
              </a:rPr>
              <a:t>(81-80)</a:t>
            </a:r>
            <a:r>
              <a:rPr lang="en-US" baseline="30000" dirty="0" smtClean="0">
                <a:cs typeface="Times New Roman" pitchFamily="18" charset="0"/>
              </a:rPr>
              <a:t>2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>
                <a:cs typeface="Times New Roman" pitchFamily="18" charset="0"/>
              </a:rPr>
              <a:t>+ </a:t>
            </a:r>
            <a:r>
              <a:rPr lang="en-US" dirty="0" smtClean="0">
                <a:cs typeface="Times New Roman" pitchFamily="18" charset="0"/>
              </a:rPr>
              <a:t>(100-80)</a:t>
            </a:r>
            <a:r>
              <a:rPr lang="en-US" baseline="30000" dirty="0" smtClean="0">
                <a:cs typeface="Times New Roman" pitchFamily="18" charset="0"/>
              </a:rPr>
              <a:t>2</a:t>
            </a:r>
            <a:endParaRPr lang="en-US" baseline="30000" dirty="0">
              <a:cs typeface="Times New Roman" pitchFamily="18" charset="0"/>
            </a:endParaRPr>
          </a:p>
          <a:p>
            <a:endParaRPr lang="en-US" baseline="30000" dirty="0">
              <a:cs typeface="Times New Roman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1930304" y="2847225"/>
            <a:ext cx="575550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561609" y="285744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itchFamily="18" charset="0"/>
              </a:rPr>
              <a:t>6</a:t>
            </a:r>
            <a:endParaRPr lang="en-US" sz="2000" dirty="0">
              <a:cs typeface="Times New Roman" pitchFamily="18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1829167" y="2391118"/>
            <a:ext cx="5867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1798156" y="2391118"/>
            <a:ext cx="40506" cy="7948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676400" y="3022761"/>
            <a:ext cx="121756" cy="1765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260930" y="1155060"/>
            <a:ext cx="106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/>
              <a:t>Σ</a:t>
            </a:r>
            <a:r>
              <a:rPr lang="en-US" sz="2000" dirty="0" smtClean="0"/>
              <a:t> (x – x)</a:t>
            </a:r>
            <a:r>
              <a:rPr lang="en-US" sz="2000" baseline="30000" dirty="0" smtClean="0"/>
              <a:t>2</a:t>
            </a:r>
            <a:endParaRPr lang="en-US" sz="2000" baseline="30000" dirty="0"/>
          </a:p>
        </p:txBody>
      </p:sp>
      <p:sp>
        <p:nvSpPr>
          <p:cNvPr id="57" name="TextBox 56"/>
          <p:cNvSpPr txBox="1"/>
          <p:nvPr/>
        </p:nvSpPr>
        <p:spPr>
          <a:xfrm>
            <a:off x="3630149" y="1533654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</a:t>
            </a:r>
            <a:endParaRPr lang="en-US" sz="2000" baseline="30000" dirty="0"/>
          </a:p>
        </p:txBody>
      </p:sp>
      <p:cxnSp>
        <p:nvCxnSpPr>
          <p:cNvPr id="58" name="Straight Connector 57"/>
          <p:cNvCxnSpPr/>
          <p:nvPr/>
        </p:nvCxnSpPr>
        <p:spPr>
          <a:xfrm>
            <a:off x="3339982" y="1563564"/>
            <a:ext cx="903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238845" y="1128981"/>
            <a:ext cx="10047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3207834" y="1128981"/>
            <a:ext cx="40506" cy="7173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086078" y="1684951"/>
            <a:ext cx="121756" cy="1765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3951987" y="1270623"/>
            <a:ext cx="114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11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1157001"/>
            <a:ext cx="29322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Standard Deviation </a:t>
            </a:r>
            <a:r>
              <a:rPr lang="en-US" sz="2400" dirty="0" smtClean="0"/>
              <a:t>= 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 	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275038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" y="57150"/>
            <a:ext cx="1529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Mean = 80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297616" y="1134708"/>
            <a:ext cx="3236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itchFamily="18" charset="0"/>
              </a:rPr>
              <a:t>(x</a:t>
            </a:r>
            <a:r>
              <a:rPr lang="en-US" sz="2000" baseline="-25000" dirty="0" smtClean="0">
                <a:cs typeface="Times New Roman" pitchFamily="18" charset="0"/>
              </a:rPr>
              <a:t>1</a:t>
            </a:r>
            <a:r>
              <a:rPr lang="en-US" sz="2000" dirty="0" smtClean="0">
                <a:cs typeface="Times New Roman" pitchFamily="18" charset="0"/>
              </a:rPr>
              <a:t> – x)</a:t>
            </a:r>
            <a:r>
              <a:rPr lang="en-US" sz="2000" baseline="30000" dirty="0" smtClean="0">
                <a:cs typeface="Times New Roman" pitchFamily="18" charset="0"/>
              </a:rPr>
              <a:t>2</a:t>
            </a:r>
            <a:r>
              <a:rPr lang="en-US" sz="2000" dirty="0" smtClean="0">
                <a:cs typeface="Times New Roman" pitchFamily="18" charset="0"/>
              </a:rPr>
              <a:t> + (x</a:t>
            </a:r>
            <a:r>
              <a:rPr lang="en-US" sz="2000" baseline="-25000" dirty="0" smtClean="0">
                <a:cs typeface="Times New Roman" pitchFamily="18" charset="0"/>
              </a:rPr>
              <a:t>2</a:t>
            </a:r>
            <a:r>
              <a:rPr lang="en-US" sz="2000" dirty="0" smtClean="0">
                <a:cs typeface="Times New Roman" pitchFamily="18" charset="0"/>
              </a:rPr>
              <a:t> – x)</a:t>
            </a:r>
            <a:r>
              <a:rPr lang="en-US" sz="2000" baseline="30000" dirty="0" smtClean="0">
                <a:cs typeface="Times New Roman" pitchFamily="18" charset="0"/>
              </a:rPr>
              <a:t>2</a:t>
            </a:r>
            <a:r>
              <a:rPr lang="en-US" sz="2000" dirty="0" smtClean="0">
                <a:cs typeface="Times New Roman" pitchFamily="18" charset="0"/>
              </a:rPr>
              <a:t> + …(</a:t>
            </a:r>
            <a:r>
              <a:rPr lang="en-US" sz="2000" dirty="0" err="1" smtClean="0">
                <a:cs typeface="Times New Roman" pitchFamily="18" charset="0"/>
              </a:rPr>
              <a:t>x</a:t>
            </a:r>
            <a:r>
              <a:rPr lang="en-US" sz="2000" baseline="-25000" dirty="0" err="1" smtClean="0">
                <a:cs typeface="Times New Roman" pitchFamily="18" charset="0"/>
              </a:rPr>
              <a:t>n</a:t>
            </a:r>
            <a:r>
              <a:rPr lang="en-US" sz="2000" dirty="0" smtClean="0">
                <a:cs typeface="Times New Roman" pitchFamily="18" charset="0"/>
              </a:rPr>
              <a:t> – x)</a:t>
            </a:r>
            <a:r>
              <a:rPr lang="en-US" sz="2000" baseline="30000" dirty="0" smtClean="0">
                <a:cs typeface="Times New Roman" pitchFamily="18" charset="0"/>
              </a:rPr>
              <a:t>2</a:t>
            </a:r>
            <a:endParaRPr lang="en-US" sz="2000" baseline="30000" dirty="0">
              <a:cs typeface="Times New Roman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450016" y="1590807"/>
            <a:ext cx="29146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99597" y="1262261"/>
            <a:ext cx="114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130913" y="1254100"/>
            <a:ext cx="114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923365" y="1254100"/>
            <a:ext cx="114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65139" y="1570392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itchFamily="18" charset="0"/>
              </a:rPr>
              <a:t>N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8200" y="1178634"/>
            <a:ext cx="3810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=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295400" y="2487846"/>
            <a:ext cx="3810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=</a:t>
            </a:r>
            <a:endParaRPr lang="en-US" sz="24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5348879" y="1134708"/>
            <a:ext cx="315592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327201" y="1134708"/>
            <a:ext cx="31173" cy="7948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196112" y="1755226"/>
            <a:ext cx="121756" cy="1765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777904" y="2446720"/>
            <a:ext cx="61237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itchFamily="18" charset="0"/>
              </a:rPr>
              <a:t>(73-80)</a:t>
            </a:r>
            <a:r>
              <a:rPr lang="en-US" baseline="30000" dirty="0" smtClean="0">
                <a:cs typeface="Times New Roman" pitchFamily="18" charset="0"/>
              </a:rPr>
              <a:t>2</a:t>
            </a:r>
            <a:r>
              <a:rPr lang="en-US" dirty="0" smtClean="0">
                <a:cs typeface="Times New Roman" pitchFamily="18" charset="0"/>
              </a:rPr>
              <a:t> + (73-80)</a:t>
            </a:r>
            <a:r>
              <a:rPr lang="en-US" baseline="30000" dirty="0" smtClean="0">
                <a:cs typeface="Times New Roman" pitchFamily="18" charset="0"/>
              </a:rPr>
              <a:t>2</a:t>
            </a:r>
            <a:r>
              <a:rPr lang="en-US" dirty="0" smtClean="0">
                <a:cs typeface="Times New Roman" pitchFamily="18" charset="0"/>
              </a:rPr>
              <a:t> + (76-80)</a:t>
            </a:r>
            <a:r>
              <a:rPr lang="en-US" baseline="30000" dirty="0" smtClean="0">
                <a:cs typeface="Times New Roman" pitchFamily="18" charset="0"/>
              </a:rPr>
              <a:t>2 </a:t>
            </a:r>
            <a:r>
              <a:rPr lang="en-US" dirty="0" smtClean="0">
                <a:cs typeface="Times New Roman" pitchFamily="18" charset="0"/>
              </a:rPr>
              <a:t>+ (77-80)</a:t>
            </a:r>
            <a:r>
              <a:rPr lang="en-US" baseline="30000" dirty="0" smtClean="0">
                <a:cs typeface="Times New Roman" pitchFamily="18" charset="0"/>
              </a:rPr>
              <a:t>2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>
                <a:cs typeface="Times New Roman" pitchFamily="18" charset="0"/>
              </a:rPr>
              <a:t>+ </a:t>
            </a:r>
            <a:r>
              <a:rPr lang="en-US" dirty="0" smtClean="0">
                <a:cs typeface="Times New Roman" pitchFamily="18" charset="0"/>
              </a:rPr>
              <a:t>(81-80)</a:t>
            </a:r>
            <a:r>
              <a:rPr lang="en-US" baseline="30000" dirty="0" smtClean="0">
                <a:cs typeface="Times New Roman" pitchFamily="18" charset="0"/>
              </a:rPr>
              <a:t>2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>
                <a:cs typeface="Times New Roman" pitchFamily="18" charset="0"/>
              </a:rPr>
              <a:t>+ </a:t>
            </a:r>
            <a:r>
              <a:rPr lang="en-US" dirty="0" smtClean="0">
                <a:cs typeface="Times New Roman" pitchFamily="18" charset="0"/>
              </a:rPr>
              <a:t>(100-80)</a:t>
            </a:r>
            <a:r>
              <a:rPr lang="en-US" baseline="30000" dirty="0" smtClean="0">
                <a:cs typeface="Times New Roman" pitchFamily="18" charset="0"/>
              </a:rPr>
              <a:t>2</a:t>
            </a:r>
            <a:endParaRPr lang="en-US" baseline="30000" dirty="0">
              <a:cs typeface="Times New Roman" pitchFamily="18" charset="0"/>
            </a:endParaRPr>
          </a:p>
          <a:p>
            <a:endParaRPr lang="en-US" baseline="30000" dirty="0">
              <a:cs typeface="Times New Roman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1930304" y="2847225"/>
            <a:ext cx="575550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561609" y="285744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itchFamily="18" charset="0"/>
              </a:rPr>
              <a:t>6</a:t>
            </a:r>
            <a:endParaRPr lang="en-US" sz="2000" dirty="0">
              <a:cs typeface="Times New Roman" pitchFamily="18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1829167" y="2391118"/>
            <a:ext cx="5867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1798156" y="2391118"/>
            <a:ext cx="40506" cy="7948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676400" y="3022761"/>
            <a:ext cx="121756" cy="1765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295324" y="3956252"/>
            <a:ext cx="3810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=</a:t>
            </a:r>
            <a:endParaRPr lang="en-US" sz="2400" dirty="0"/>
          </a:p>
        </p:txBody>
      </p:sp>
      <p:sp>
        <p:nvSpPr>
          <p:cNvPr id="41" name="TextBox 40"/>
          <p:cNvSpPr txBox="1"/>
          <p:nvPr/>
        </p:nvSpPr>
        <p:spPr>
          <a:xfrm>
            <a:off x="1828724" y="3947392"/>
            <a:ext cx="574196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itchFamily="18" charset="0"/>
              </a:rPr>
              <a:t>524</a:t>
            </a:r>
            <a:endParaRPr lang="en-US" sz="2000" baseline="30000" dirty="0">
              <a:cs typeface="Times New Roman" pitchFamily="18" charset="0"/>
            </a:endParaRPr>
          </a:p>
          <a:p>
            <a:endParaRPr lang="en-US" sz="2000" baseline="30000" dirty="0">
              <a:cs typeface="Times New Roman" pitchFamily="18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1930228" y="4347897"/>
            <a:ext cx="3070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937198" y="438144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cs typeface="Times New Roman" pitchFamily="18" charset="0"/>
              </a:rPr>
              <a:t>6</a:t>
            </a:r>
            <a:endParaRPr lang="en-US" sz="2000" dirty="0">
              <a:cs typeface="Times New Roman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1819067" y="3953741"/>
            <a:ext cx="54130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1798080" y="3947392"/>
            <a:ext cx="30644" cy="8148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676324" y="4566106"/>
            <a:ext cx="121756" cy="1765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680167" y="3956252"/>
            <a:ext cx="3810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=</a:t>
            </a:r>
            <a:endParaRPr lang="en-US" sz="2400" dirty="0"/>
          </a:p>
        </p:txBody>
      </p:sp>
      <p:sp>
        <p:nvSpPr>
          <p:cNvPr id="50" name="TextBox 49"/>
          <p:cNvSpPr txBox="1"/>
          <p:nvPr/>
        </p:nvSpPr>
        <p:spPr>
          <a:xfrm>
            <a:off x="3156398" y="4071218"/>
            <a:ext cx="577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cs typeface="Times New Roman" pitchFamily="18" charset="0"/>
              </a:rPr>
              <a:t>9.3</a:t>
            </a:r>
            <a:endParaRPr lang="en-US" b="1" baseline="30000" dirty="0">
              <a:cs typeface="Times New Roman" pitchFamily="18" charset="0"/>
            </a:endParaRPr>
          </a:p>
          <a:p>
            <a:endParaRPr lang="en-US" baseline="30000" dirty="0"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260930" y="1155060"/>
            <a:ext cx="106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/>
              <a:t>Σ</a:t>
            </a:r>
            <a:r>
              <a:rPr lang="en-US" sz="2000" dirty="0" smtClean="0"/>
              <a:t> (x – x)</a:t>
            </a:r>
            <a:r>
              <a:rPr lang="en-US" sz="2000" baseline="30000" dirty="0" smtClean="0"/>
              <a:t>2</a:t>
            </a:r>
            <a:endParaRPr lang="en-US" sz="2000" baseline="30000" dirty="0"/>
          </a:p>
        </p:txBody>
      </p:sp>
      <p:sp>
        <p:nvSpPr>
          <p:cNvPr id="57" name="TextBox 56"/>
          <p:cNvSpPr txBox="1"/>
          <p:nvPr/>
        </p:nvSpPr>
        <p:spPr>
          <a:xfrm>
            <a:off x="3630149" y="1533654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</a:t>
            </a:r>
            <a:endParaRPr lang="en-US" sz="2000" baseline="30000" dirty="0"/>
          </a:p>
        </p:txBody>
      </p:sp>
      <p:cxnSp>
        <p:nvCxnSpPr>
          <p:cNvPr id="58" name="Straight Connector 57"/>
          <p:cNvCxnSpPr/>
          <p:nvPr/>
        </p:nvCxnSpPr>
        <p:spPr>
          <a:xfrm>
            <a:off x="3339982" y="1563564"/>
            <a:ext cx="903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238845" y="1128981"/>
            <a:ext cx="10047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3207834" y="1128981"/>
            <a:ext cx="40506" cy="7173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086078" y="1684951"/>
            <a:ext cx="121756" cy="1765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3951987" y="1270623"/>
            <a:ext cx="114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11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083226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Straight Arrow Connector 3"/>
          <p:cNvCxnSpPr/>
          <p:nvPr/>
        </p:nvCxnSpPr>
        <p:spPr>
          <a:xfrm>
            <a:off x="348868" y="4552950"/>
            <a:ext cx="8382000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858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7200" y="47053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0" y="47053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677296" y="47053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201994" y="470535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8674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2766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4582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28600" y="195696"/>
            <a:ext cx="1529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Mean = 80</a:t>
            </a:r>
          </a:p>
          <a:p>
            <a:r>
              <a:rPr lang="el-GR" sz="2400" b="1" dirty="0" smtClean="0"/>
              <a:t>σ</a:t>
            </a:r>
            <a:r>
              <a:rPr lang="en-US" sz="2400" b="1" dirty="0" smtClean="0"/>
              <a:t> = 9.3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1980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254150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Straight Arrow Connector 3"/>
          <p:cNvCxnSpPr/>
          <p:nvPr/>
        </p:nvCxnSpPr>
        <p:spPr>
          <a:xfrm>
            <a:off x="348868" y="4552950"/>
            <a:ext cx="8382000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858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7200" y="47053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0" y="47053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677296" y="47053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201994" y="470535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8674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2766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4582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404651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404651" y="404158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361802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408802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460434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133600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28600" y="195696"/>
            <a:ext cx="1529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Mean = 80</a:t>
            </a:r>
          </a:p>
          <a:p>
            <a:r>
              <a:rPr lang="el-GR" sz="2400" b="1" dirty="0" smtClean="0"/>
              <a:t>σ</a:t>
            </a:r>
            <a:r>
              <a:rPr lang="en-US" sz="2400" b="1" dirty="0" smtClean="0"/>
              <a:t> = 9.3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1833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505497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Straight Arrow Connector 3"/>
          <p:cNvCxnSpPr/>
          <p:nvPr/>
        </p:nvCxnSpPr>
        <p:spPr>
          <a:xfrm>
            <a:off x="348868" y="4552950"/>
            <a:ext cx="8382000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858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7200" y="47053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0" y="47053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677296" y="47053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201994" y="470535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873566" y="2724150"/>
            <a:ext cx="7906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Mean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80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674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2766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4582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404651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404651" y="404158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361802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408802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460434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133600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28"/>
          <p:cNvSpPr/>
          <p:nvPr/>
        </p:nvSpPr>
        <p:spPr>
          <a:xfrm>
            <a:off x="3102166" y="3486150"/>
            <a:ext cx="336932" cy="3048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28600" y="195696"/>
            <a:ext cx="1529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Mean = 80</a:t>
            </a:r>
          </a:p>
          <a:p>
            <a:r>
              <a:rPr lang="el-GR" sz="2400" b="1" dirty="0" smtClean="0"/>
              <a:t>σ</a:t>
            </a:r>
            <a:r>
              <a:rPr lang="en-US" sz="2400" b="1" dirty="0" smtClean="0"/>
              <a:t> = 9.3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9173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3276600" y="4575463"/>
            <a:ext cx="2514600" cy="76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621825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Straight Arrow Connector 3"/>
          <p:cNvCxnSpPr/>
          <p:nvPr/>
        </p:nvCxnSpPr>
        <p:spPr>
          <a:xfrm>
            <a:off x="348868" y="4552950"/>
            <a:ext cx="8382000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858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7200" y="47053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0" y="47053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677296" y="47053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201994" y="470535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873566" y="2724150"/>
            <a:ext cx="7906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Mean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80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674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2766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4582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404651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404651" y="404158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361802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408802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460434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133600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28"/>
          <p:cNvSpPr/>
          <p:nvPr/>
        </p:nvSpPr>
        <p:spPr>
          <a:xfrm>
            <a:off x="3102166" y="3486150"/>
            <a:ext cx="336932" cy="3048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28600" y="195696"/>
            <a:ext cx="1529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Mean = 80</a:t>
            </a:r>
          </a:p>
          <a:p>
            <a:r>
              <a:rPr lang="el-GR" sz="2400" b="1" dirty="0" smtClean="0"/>
              <a:t>σ</a:t>
            </a:r>
            <a:r>
              <a:rPr lang="en-US" sz="2400" b="1" dirty="0" smtClean="0"/>
              <a:t> = 9.3</a:t>
            </a:r>
            <a:endParaRPr lang="en-US" sz="2400" b="1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5791200" y="3354532"/>
            <a:ext cx="0" cy="1295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205943" y="2954422"/>
            <a:ext cx="1170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Mean + </a:t>
            </a:r>
            <a:r>
              <a:rPr lang="el-GR" sz="2000" dirty="0" smtClean="0"/>
              <a:t>σ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4855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1218" y="4575462"/>
            <a:ext cx="2533848" cy="7620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276600" y="4575463"/>
            <a:ext cx="2514600" cy="76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076862"/>
              </p:ext>
            </p:extLst>
          </p:nvPr>
        </p:nvGraphicFramePr>
        <p:xfrm>
          <a:off x="3429000" y="154465"/>
          <a:ext cx="5562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/>
                <a:gridCol w="927100"/>
                <a:gridCol w="927100"/>
                <a:gridCol w="927100"/>
                <a:gridCol w="927100"/>
                <a:gridCol w="927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73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76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77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81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2"/>
                          </a:solidFill>
                        </a:rPr>
                        <a:t>100</a:t>
                      </a:r>
                      <a:endParaRPr lang="en-US" sz="2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Straight Arrow Connector 3"/>
          <p:cNvCxnSpPr/>
          <p:nvPr/>
        </p:nvCxnSpPr>
        <p:spPr>
          <a:xfrm>
            <a:off x="348868" y="4552950"/>
            <a:ext cx="8382000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858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7200" y="47053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0" y="47053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677296" y="47053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201994" y="470535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873566" y="2724150"/>
            <a:ext cx="7906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Mean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80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674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2766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458200" y="4400550"/>
            <a:ext cx="0" cy="3048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404651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404651" y="404158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361802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408802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460434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133600" y="4229904"/>
            <a:ext cx="172598" cy="16685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28"/>
          <p:cNvSpPr/>
          <p:nvPr/>
        </p:nvSpPr>
        <p:spPr>
          <a:xfrm>
            <a:off x="3102166" y="3486150"/>
            <a:ext cx="336932" cy="3048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28600" y="195696"/>
            <a:ext cx="1529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Mean = 80</a:t>
            </a:r>
          </a:p>
          <a:p>
            <a:r>
              <a:rPr lang="el-GR" sz="2400" b="1" dirty="0" smtClean="0"/>
              <a:t>σ</a:t>
            </a:r>
            <a:r>
              <a:rPr lang="en-US" sz="2400" b="1" dirty="0" smtClean="0"/>
              <a:t> = 9.3</a:t>
            </a:r>
            <a:endParaRPr lang="en-US" sz="2400" b="1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5791200" y="3354532"/>
            <a:ext cx="0" cy="1295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62000" y="3354532"/>
            <a:ext cx="0" cy="1295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205943" y="2954422"/>
            <a:ext cx="1170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Mean + </a:t>
            </a:r>
            <a:r>
              <a:rPr lang="el-GR" sz="2000" dirty="0" smtClean="0"/>
              <a:t>σ</a:t>
            </a:r>
            <a:endParaRPr lang="en-US" sz="2000" dirty="0"/>
          </a:p>
        </p:txBody>
      </p:sp>
      <p:sp>
        <p:nvSpPr>
          <p:cNvPr id="34" name="TextBox 33"/>
          <p:cNvSpPr txBox="1"/>
          <p:nvPr/>
        </p:nvSpPr>
        <p:spPr>
          <a:xfrm>
            <a:off x="173182" y="2952750"/>
            <a:ext cx="11208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Mean - </a:t>
            </a:r>
            <a:r>
              <a:rPr lang="el-GR" sz="2000" dirty="0" smtClean="0"/>
              <a:t>σ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605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2466</TotalTime>
  <Words>605</Words>
  <Application>Microsoft Office PowerPoint</Application>
  <PresentationFormat>On-screen Show (16:9)</PresentationFormat>
  <Paragraphs>308</Paragraphs>
  <Slides>27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Standard Deviation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Maui</dc:creator>
  <cp:lastModifiedBy>Maui</cp:lastModifiedBy>
  <cp:revision>32</cp:revision>
  <dcterms:created xsi:type="dcterms:W3CDTF">2016-12-21T05:07:05Z</dcterms:created>
  <dcterms:modified xsi:type="dcterms:W3CDTF">2016-12-28T23:32:31Z</dcterms:modified>
</cp:coreProperties>
</file>