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566" r:id="rId2"/>
    <p:sldId id="329" r:id="rId3"/>
    <p:sldId id="507" r:id="rId4"/>
    <p:sldId id="508" r:id="rId5"/>
    <p:sldId id="509" r:id="rId6"/>
    <p:sldId id="510" r:id="rId7"/>
    <p:sldId id="511" r:id="rId8"/>
    <p:sldId id="393" r:id="rId9"/>
    <p:sldId id="512" r:id="rId10"/>
    <p:sldId id="506" r:id="rId11"/>
    <p:sldId id="513" r:id="rId12"/>
    <p:sldId id="514" r:id="rId13"/>
    <p:sldId id="515" r:id="rId14"/>
    <p:sldId id="516" r:id="rId15"/>
    <p:sldId id="517" r:id="rId16"/>
    <p:sldId id="518" r:id="rId17"/>
    <p:sldId id="519" r:id="rId18"/>
    <p:sldId id="521" r:id="rId19"/>
    <p:sldId id="522" r:id="rId20"/>
    <p:sldId id="526" r:id="rId21"/>
    <p:sldId id="523" r:id="rId22"/>
    <p:sldId id="524" r:id="rId23"/>
    <p:sldId id="527" r:id="rId24"/>
    <p:sldId id="528" r:id="rId25"/>
    <p:sldId id="529" r:id="rId26"/>
    <p:sldId id="531" r:id="rId27"/>
    <p:sldId id="530" r:id="rId28"/>
    <p:sldId id="532" r:id="rId29"/>
    <p:sldId id="533" r:id="rId30"/>
    <p:sldId id="534" r:id="rId31"/>
    <p:sldId id="535" r:id="rId32"/>
    <p:sldId id="536" r:id="rId33"/>
    <p:sldId id="538" r:id="rId34"/>
    <p:sldId id="537" r:id="rId35"/>
    <p:sldId id="539" r:id="rId36"/>
    <p:sldId id="540" r:id="rId37"/>
    <p:sldId id="541" r:id="rId38"/>
    <p:sldId id="542" r:id="rId39"/>
    <p:sldId id="543" r:id="rId40"/>
    <p:sldId id="544" r:id="rId41"/>
    <p:sldId id="545" r:id="rId42"/>
    <p:sldId id="546" r:id="rId43"/>
    <p:sldId id="547" r:id="rId44"/>
    <p:sldId id="548" r:id="rId45"/>
    <p:sldId id="549" r:id="rId46"/>
    <p:sldId id="550" r:id="rId47"/>
    <p:sldId id="551" r:id="rId48"/>
    <p:sldId id="552" r:id="rId49"/>
    <p:sldId id="553" r:id="rId50"/>
    <p:sldId id="554" r:id="rId51"/>
    <p:sldId id="556" r:id="rId52"/>
    <p:sldId id="555" r:id="rId53"/>
    <p:sldId id="557" r:id="rId54"/>
    <p:sldId id="558" r:id="rId55"/>
    <p:sldId id="559" r:id="rId56"/>
    <p:sldId id="560" r:id="rId57"/>
    <p:sldId id="503" r:id="rId58"/>
    <p:sldId id="304" r:id="rId59"/>
    <p:sldId id="561" r:id="rId60"/>
    <p:sldId id="563" r:id="rId61"/>
    <p:sldId id="564" r:id="rId62"/>
    <p:sldId id="565" r:id="rId63"/>
    <p:sldId id="562" r:id="rId6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92" y="-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B7C14-6F86-4D66-8119-DDEDDADBF60D}" type="datetimeFigureOut">
              <a:rPr lang="en-US" smtClean="0"/>
              <a:t>11/25/2017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A553BA-BB32-4A64-9BCD-5A82DD544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87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322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7347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553BA-BB32-4A64-9BCD-5A82DD5446BC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9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734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621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243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11/25/2017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013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11/25/2017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310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11/25/2017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139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11/25/2017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543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11/25/2017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135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11/25/2017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082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14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D899-C090-4097-80C5-03E15119F9C2}" type="datetimeFigureOut">
              <a:rPr lang="en-US" smtClean="0"/>
              <a:t>11/25/2017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262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ED899-C090-4097-80C5-03E15119F9C2}" type="datetimeFigureOut">
              <a:rPr lang="en-US" smtClean="0"/>
              <a:t>11/25/2017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6C798-329B-472A-B392-6CAE0C6C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359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47750"/>
            <a:ext cx="9144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714750"/>
            <a:ext cx="6400800" cy="131445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b="1" dirty="0" smtClean="0">
                <a:solidFill>
                  <a:srgbClr val="FFC000"/>
                </a:solidFill>
              </a:rPr>
              <a:t>Joe James</a:t>
            </a:r>
          </a:p>
          <a:p>
            <a:pPr algn="l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Math &amp; Computer Science Tutorials</a:t>
            </a:r>
          </a:p>
          <a:p>
            <a:pPr algn="l"/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rom Silicon Valley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7681"/>
            <a:ext cx="8686800" cy="10400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Java</a:t>
            </a:r>
            <a:endParaRPr lang="en-US" sz="7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110201"/>
            <a:ext cx="8839200" cy="2452150"/>
          </a:xfrm>
        </p:spPr>
        <p:txBody>
          <a:bodyPr>
            <a:noAutofit/>
          </a:bodyPr>
          <a:lstStyle/>
          <a:p>
            <a:r>
              <a:rPr lang="en-US" sz="8800" b="1" dirty="0" err="1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QuickSort</a:t>
            </a:r>
            <a:endParaRPr lang="en-US" sz="8800" b="1" dirty="0">
              <a:solidFill>
                <a:schemeClr val="bg1"/>
              </a:solidFill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31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20573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/>
              <a:t>Given an array of items,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sort them in ascending order</a:t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 this video, the items are integers</a:t>
            </a:r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22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104819" y="1174810"/>
            <a:ext cx="886781" cy="923330"/>
            <a:chOff x="6089804" y="1005343"/>
            <a:chExt cx="1100203" cy="1145548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6089804" y="1005343"/>
              <a:ext cx="1100203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793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3124200" y="1207191"/>
            <a:ext cx="886781" cy="923330"/>
            <a:chOff x="3475183" y="3493490"/>
            <a:chExt cx="886781" cy="923330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104819" y="1174810"/>
            <a:ext cx="886781" cy="923330"/>
            <a:chOff x="6089804" y="1005343"/>
            <a:chExt cx="1100203" cy="1145548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6089804" y="1005343"/>
              <a:ext cx="1100203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1" name="Down Arrow 30"/>
          <p:cNvSpPr/>
          <p:nvPr/>
        </p:nvSpPr>
        <p:spPr>
          <a:xfrm rot="10800000">
            <a:off x="3228048" y="209814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424008" y="3028950"/>
            <a:ext cx="2300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Pivot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68482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4114800" y="1207191"/>
            <a:ext cx="886781" cy="923330"/>
            <a:chOff x="3475183" y="3493490"/>
            <a:chExt cx="886781" cy="923330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28459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107523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3118441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7105721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6106622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104819" y="1174810"/>
            <a:ext cx="886781" cy="923330"/>
            <a:chOff x="6089804" y="1005343"/>
            <a:chExt cx="1100203" cy="1145548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6089804" y="1005343"/>
              <a:ext cx="1100203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138477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1" name="Down Arrow 30"/>
          <p:cNvSpPr/>
          <p:nvPr/>
        </p:nvSpPr>
        <p:spPr>
          <a:xfrm rot="10800000">
            <a:off x="4191000" y="209814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3403722" y="3028950"/>
            <a:ext cx="2300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Pivot</a:t>
            </a:r>
            <a:endParaRPr lang="en-US" sz="40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914400" y="3845064"/>
            <a:ext cx="2300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X &lt; Pivot</a:t>
            </a:r>
            <a:endParaRPr lang="en-US" sz="4000" dirty="0"/>
          </a:p>
        </p:txBody>
      </p:sp>
      <p:sp>
        <p:nvSpPr>
          <p:cNvPr id="36" name="TextBox 35"/>
          <p:cNvSpPr txBox="1"/>
          <p:nvPr/>
        </p:nvSpPr>
        <p:spPr>
          <a:xfrm>
            <a:off x="5929208" y="3834416"/>
            <a:ext cx="2300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X &gt; Pivot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67628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28459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107523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3118441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7105721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6106622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104819" y="1174810"/>
            <a:ext cx="886781" cy="923330"/>
            <a:chOff x="6089804" y="1005343"/>
            <a:chExt cx="1100203" cy="1145548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6089804" y="1005343"/>
              <a:ext cx="1100203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138477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277785" y="2334986"/>
            <a:ext cx="3547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Left Partition</a:t>
            </a:r>
            <a:endParaRPr lang="en-US" sz="4000" dirty="0"/>
          </a:p>
        </p:txBody>
      </p:sp>
      <p:sp>
        <p:nvSpPr>
          <p:cNvPr id="35" name="TextBox 34"/>
          <p:cNvSpPr txBox="1"/>
          <p:nvPr/>
        </p:nvSpPr>
        <p:spPr>
          <a:xfrm>
            <a:off x="914400" y="3845064"/>
            <a:ext cx="2300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X &lt; Pivot</a:t>
            </a:r>
            <a:endParaRPr lang="en-US" sz="4000" dirty="0"/>
          </a:p>
        </p:txBody>
      </p:sp>
      <p:sp>
        <p:nvSpPr>
          <p:cNvPr id="36" name="TextBox 35"/>
          <p:cNvSpPr txBox="1"/>
          <p:nvPr/>
        </p:nvSpPr>
        <p:spPr>
          <a:xfrm>
            <a:off x="5929208" y="3834416"/>
            <a:ext cx="2300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X &gt; Pivot</a:t>
            </a:r>
            <a:endParaRPr lang="en-US" sz="4000" dirty="0"/>
          </a:p>
        </p:txBody>
      </p:sp>
      <p:grpSp>
        <p:nvGrpSpPr>
          <p:cNvPr id="37" name="Group 36"/>
          <p:cNvGrpSpPr/>
          <p:nvPr/>
        </p:nvGrpSpPr>
        <p:grpSpPr>
          <a:xfrm>
            <a:off x="4114800" y="1207191"/>
            <a:ext cx="886781" cy="923330"/>
            <a:chOff x="3475183" y="3493490"/>
            <a:chExt cx="886781" cy="923330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0" name="Straight Connector 39"/>
          <p:cNvCxnSpPr/>
          <p:nvPr/>
        </p:nvCxnSpPr>
        <p:spPr>
          <a:xfrm>
            <a:off x="152400" y="2312106"/>
            <a:ext cx="3733800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528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5285211" y="2334986"/>
            <a:ext cx="3547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Right Partition</a:t>
            </a:r>
            <a:endParaRPr lang="en-US" sz="4000" dirty="0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28459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107523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3118441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7105721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6106622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104819" y="1174810"/>
            <a:ext cx="886781" cy="923330"/>
            <a:chOff x="6089804" y="1005343"/>
            <a:chExt cx="1100203" cy="1145548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6089804" y="1005343"/>
              <a:ext cx="1100203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138477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277785" y="2334986"/>
            <a:ext cx="3547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Left Partition</a:t>
            </a:r>
            <a:endParaRPr lang="en-US" sz="4000" dirty="0"/>
          </a:p>
        </p:txBody>
      </p:sp>
      <p:sp>
        <p:nvSpPr>
          <p:cNvPr id="37" name="TextBox 36"/>
          <p:cNvSpPr txBox="1"/>
          <p:nvPr/>
        </p:nvSpPr>
        <p:spPr>
          <a:xfrm>
            <a:off x="914400" y="3845064"/>
            <a:ext cx="2300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X &lt; Pivot</a:t>
            </a:r>
            <a:endParaRPr lang="en-US" sz="4000" dirty="0"/>
          </a:p>
        </p:txBody>
      </p:sp>
      <p:sp>
        <p:nvSpPr>
          <p:cNvPr id="38" name="TextBox 37"/>
          <p:cNvSpPr txBox="1"/>
          <p:nvPr/>
        </p:nvSpPr>
        <p:spPr>
          <a:xfrm>
            <a:off x="5929208" y="3834416"/>
            <a:ext cx="2300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X &gt; Pivot</a:t>
            </a:r>
            <a:endParaRPr lang="en-US" sz="4000" dirty="0"/>
          </a:p>
        </p:txBody>
      </p:sp>
      <p:grpSp>
        <p:nvGrpSpPr>
          <p:cNvPr id="39" name="Group 38"/>
          <p:cNvGrpSpPr/>
          <p:nvPr/>
        </p:nvGrpSpPr>
        <p:grpSpPr>
          <a:xfrm>
            <a:off x="4114800" y="1207191"/>
            <a:ext cx="886781" cy="923330"/>
            <a:chOff x="3475183" y="3493490"/>
            <a:chExt cx="886781" cy="923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>
            <a:off x="152400" y="2312106"/>
            <a:ext cx="3733800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5181600" y="2309283"/>
            <a:ext cx="3733800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896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104819" y="1174810"/>
            <a:ext cx="886781" cy="923330"/>
            <a:chOff x="6089804" y="1005343"/>
            <a:chExt cx="1100203" cy="1145548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6089804" y="1005343"/>
              <a:ext cx="1100203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560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7553672" y="2859504"/>
            <a:ext cx="14963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 smtClean="0"/>
              <a:t>Pivot</a:t>
            </a:r>
            <a:endParaRPr lang="en-US" sz="4000" b="1" dirty="0"/>
          </a:p>
        </p:txBody>
      </p:sp>
      <p:sp>
        <p:nvSpPr>
          <p:cNvPr id="46" name="Down Arrow 45"/>
          <p:cNvSpPr/>
          <p:nvPr/>
        </p:nvSpPr>
        <p:spPr>
          <a:xfrm rot="10800000">
            <a:off x="8207828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54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3" name="Down Arrow 32"/>
          <p:cNvSpPr/>
          <p:nvPr/>
        </p:nvSpPr>
        <p:spPr>
          <a:xfrm rot="9000000">
            <a:off x="74754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/>
          <p:cNvSpPr/>
          <p:nvPr/>
        </p:nvSpPr>
        <p:spPr>
          <a:xfrm rot="12600000">
            <a:off x="-78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1" name="Straight Connector 40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733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86072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17 &gt; Pivot ?</a:t>
            </a:r>
            <a:endParaRPr lang="en-US" sz="3600" dirty="0"/>
          </a:p>
        </p:txBody>
      </p:sp>
      <p:grpSp>
        <p:nvGrpSpPr>
          <p:cNvPr id="39" name="Group 38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2" name="Down Arrow 41"/>
          <p:cNvSpPr/>
          <p:nvPr/>
        </p:nvSpPr>
        <p:spPr>
          <a:xfrm rot="9000000">
            <a:off x="74754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12600000">
            <a:off x="-78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961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86072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17 &gt; Pivot ?</a:t>
            </a:r>
            <a:endParaRPr lang="en-US" sz="3600" dirty="0"/>
          </a:p>
        </p:txBody>
      </p:sp>
      <p:sp>
        <p:nvSpPr>
          <p:cNvPr id="39" name="TextBox 38"/>
          <p:cNvSpPr txBox="1"/>
          <p:nvPr/>
        </p:nvSpPr>
        <p:spPr>
          <a:xfrm>
            <a:off x="6934477" y="2977575"/>
            <a:ext cx="20571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 &lt; Pivot ?</a:t>
            </a:r>
            <a:endParaRPr lang="en-US" sz="3600" dirty="0"/>
          </a:p>
        </p:txBody>
      </p:sp>
      <p:grpSp>
        <p:nvGrpSpPr>
          <p:cNvPr id="40" name="Group 39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3" name="Down Arrow 42"/>
          <p:cNvSpPr/>
          <p:nvPr/>
        </p:nvSpPr>
        <p:spPr>
          <a:xfrm rot="9000000">
            <a:off x="74754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Down Arrow 43"/>
          <p:cNvSpPr/>
          <p:nvPr/>
        </p:nvSpPr>
        <p:spPr>
          <a:xfrm rot="12600000">
            <a:off x="-78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919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48495" y="1174212"/>
            <a:ext cx="7852505" cy="925904"/>
            <a:chOff x="148495" y="1174212"/>
            <a:chExt cx="7852505" cy="925904"/>
          </a:xfrm>
        </p:grpSpPr>
        <p:grpSp>
          <p:nvGrpSpPr>
            <p:cNvPr id="40" name="Group 39"/>
            <p:cNvGrpSpPr/>
            <p:nvPr/>
          </p:nvGrpSpPr>
          <p:grpSpPr>
            <a:xfrm>
              <a:off x="7114218" y="1174212"/>
              <a:ext cx="886782" cy="923330"/>
              <a:chOff x="3237303" y="1006554"/>
              <a:chExt cx="1100205" cy="1145549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9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323730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17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148495" y="1176786"/>
              <a:ext cx="877664" cy="923330"/>
              <a:chOff x="7521707" y="1006554"/>
              <a:chExt cx="1088893" cy="1145549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7733825" y="1006554"/>
                <a:ext cx="664658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3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1" name="Down Arrow 50"/>
          <p:cNvSpPr/>
          <p:nvPr/>
        </p:nvSpPr>
        <p:spPr>
          <a:xfrm rot="9000000">
            <a:off x="74754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Down Arrow 76"/>
          <p:cNvSpPr/>
          <p:nvPr/>
        </p:nvSpPr>
        <p:spPr>
          <a:xfrm rot="12600000">
            <a:off x="-78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Straight Connector 77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034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48495" y="1174212"/>
            <a:ext cx="7852505" cy="925904"/>
            <a:chOff x="148495" y="1174212"/>
            <a:chExt cx="7852505" cy="925904"/>
          </a:xfrm>
        </p:grpSpPr>
        <p:grpSp>
          <p:nvGrpSpPr>
            <p:cNvPr id="40" name="Group 39"/>
            <p:cNvGrpSpPr/>
            <p:nvPr/>
          </p:nvGrpSpPr>
          <p:grpSpPr>
            <a:xfrm>
              <a:off x="7114218" y="1174212"/>
              <a:ext cx="886782" cy="923330"/>
              <a:chOff x="3237303" y="1006554"/>
              <a:chExt cx="1100205" cy="1145549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9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323730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17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148495" y="1176786"/>
              <a:ext cx="877664" cy="923330"/>
              <a:chOff x="7521707" y="1006554"/>
              <a:chExt cx="1088893" cy="1145549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7733825" y="1006554"/>
                <a:ext cx="664658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3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6" name="Down Arrow 45"/>
          <p:cNvSpPr/>
          <p:nvPr/>
        </p:nvSpPr>
        <p:spPr>
          <a:xfrm rot="9000000">
            <a:off x="66215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Down Arrow 46"/>
          <p:cNvSpPr/>
          <p:nvPr/>
        </p:nvSpPr>
        <p:spPr>
          <a:xfrm rot="12600000">
            <a:off x="8460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157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48495" y="1174212"/>
            <a:ext cx="7852505" cy="925904"/>
            <a:chOff x="148495" y="1174212"/>
            <a:chExt cx="7852505" cy="925904"/>
          </a:xfrm>
        </p:grpSpPr>
        <p:grpSp>
          <p:nvGrpSpPr>
            <p:cNvPr id="40" name="Group 39"/>
            <p:cNvGrpSpPr/>
            <p:nvPr/>
          </p:nvGrpSpPr>
          <p:grpSpPr>
            <a:xfrm>
              <a:off x="7114218" y="1174212"/>
              <a:ext cx="886782" cy="923330"/>
              <a:chOff x="3237303" y="1006554"/>
              <a:chExt cx="1100205" cy="1145549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9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323730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17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148495" y="1176786"/>
              <a:ext cx="877664" cy="923330"/>
              <a:chOff x="7521707" y="1006554"/>
              <a:chExt cx="1088893" cy="1145549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7733825" y="1006554"/>
                <a:ext cx="664658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3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1" name="Down Arrow 50"/>
          <p:cNvSpPr/>
          <p:nvPr/>
        </p:nvSpPr>
        <p:spPr>
          <a:xfrm rot="9000000">
            <a:off x="66215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Down Arrow 73"/>
          <p:cNvSpPr/>
          <p:nvPr/>
        </p:nvSpPr>
        <p:spPr>
          <a:xfrm rot="12600000">
            <a:off x="8460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/>
          <p:cNvSpPr txBox="1"/>
          <p:nvPr/>
        </p:nvSpPr>
        <p:spPr>
          <a:xfrm>
            <a:off x="0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41 &gt; Pivot ?</a:t>
            </a:r>
            <a:endParaRPr lang="en-US" sz="3600" dirty="0"/>
          </a:p>
        </p:txBody>
      </p:sp>
      <p:cxnSp>
        <p:nvCxnSpPr>
          <p:cNvPr id="76" name="Straight Connector 75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865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48495" y="1174212"/>
            <a:ext cx="7852505" cy="925904"/>
            <a:chOff x="148495" y="1174212"/>
            <a:chExt cx="7852505" cy="925904"/>
          </a:xfrm>
        </p:grpSpPr>
        <p:grpSp>
          <p:nvGrpSpPr>
            <p:cNvPr id="40" name="Group 39"/>
            <p:cNvGrpSpPr/>
            <p:nvPr/>
          </p:nvGrpSpPr>
          <p:grpSpPr>
            <a:xfrm>
              <a:off x="7114218" y="1174212"/>
              <a:ext cx="886782" cy="923330"/>
              <a:chOff x="3237303" y="1006554"/>
              <a:chExt cx="1100205" cy="1145549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9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323730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17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148495" y="1176786"/>
              <a:ext cx="877664" cy="923330"/>
              <a:chOff x="7521707" y="1006554"/>
              <a:chExt cx="1088893" cy="1145549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7733825" y="1006554"/>
                <a:ext cx="664658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3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5877272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29 &lt; Pivot ?</a:t>
            </a:r>
            <a:endParaRPr lang="en-US" sz="3600" dirty="0"/>
          </a:p>
        </p:txBody>
      </p:sp>
      <p:sp>
        <p:nvSpPr>
          <p:cNvPr id="51" name="Down Arrow 50"/>
          <p:cNvSpPr/>
          <p:nvPr/>
        </p:nvSpPr>
        <p:spPr>
          <a:xfrm rot="9000000">
            <a:off x="66215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Down Arrow 73"/>
          <p:cNvSpPr/>
          <p:nvPr/>
        </p:nvSpPr>
        <p:spPr>
          <a:xfrm rot="12600000">
            <a:off x="8460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0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41 &gt; Pivot ?</a:t>
            </a:r>
            <a:endParaRPr lang="en-US" sz="3600" dirty="0"/>
          </a:p>
        </p:txBody>
      </p:sp>
      <p:cxnSp>
        <p:nvCxnSpPr>
          <p:cNvPr id="77" name="Straight Connector 76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196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48495" y="1174212"/>
            <a:ext cx="7852505" cy="925904"/>
            <a:chOff x="148495" y="1174212"/>
            <a:chExt cx="7852505" cy="925904"/>
          </a:xfrm>
        </p:grpSpPr>
        <p:grpSp>
          <p:nvGrpSpPr>
            <p:cNvPr id="40" name="Group 39"/>
            <p:cNvGrpSpPr/>
            <p:nvPr/>
          </p:nvGrpSpPr>
          <p:grpSpPr>
            <a:xfrm>
              <a:off x="7114218" y="1174212"/>
              <a:ext cx="886782" cy="923330"/>
              <a:chOff x="3237303" y="1006554"/>
              <a:chExt cx="1100205" cy="1145549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9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323730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17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148495" y="1176786"/>
              <a:ext cx="877664" cy="923330"/>
              <a:chOff x="7521707" y="1006554"/>
              <a:chExt cx="1088893" cy="1145549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7733825" y="1006554"/>
                <a:ext cx="664658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3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0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41 &gt; Pivot ?</a:t>
            </a:r>
            <a:endParaRPr lang="en-US" sz="3600" dirty="0"/>
          </a:p>
        </p:txBody>
      </p:sp>
      <p:sp>
        <p:nvSpPr>
          <p:cNvPr id="47" name="TextBox 46"/>
          <p:cNvSpPr txBox="1"/>
          <p:nvPr/>
        </p:nvSpPr>
        <p:spPr>
          <a:xfrm>
            <a:off x="4886672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6 &lt; Pivot ?</a:t>
            </a:r>
            <a:endParaRPr lang="en-US" sz="3600" dirty="0"/>
          </a:p>
        </p:txBody>
      </p:sp>
      <p:sp>
        <p:nvSpPr>
          <p:cNvPr id="51" name="Down Arrow 50"/>
          <p:cNvSpPr/>
          <p:nvPr/>
        </p:nvSpPr>
        <p:spPr>
          <a:xfrm rot="9000000">
            <a:off x="56309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Down Arrow 73"/>
          <p:cNvSpPr/>
          <p:nvPr/>
        </p:nvSpPr>
        <p:spPr>
          <a:xfrm rot="12600000">
            <a:off x="8460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104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147558" y="1174212"/>
            <a:ext cx="4855864" cy="927498"/>
            <a:chOff x="1147558" y="1174212"/>
            <a:chExt cx="4855864" cy="927498"/>
          </a:xfrm>
        </p:grpSpPr>
        <p:grpSp>
          <p:nvGrpSpPr>
            <p:cNvPr id="46" name="Group 45"/>
            <p:cNvGrpSpPr/>
            <p:nvPr/>
          </p:nvGrpSpPr>
          <p:grpSpPr>
            <a:xfrm>
              <a:off x="5116641" y="1178380"/>
              <a:ext cx="886781" cy="923330"/>
              <a:chOff x="384803" y="1006554"/>
              <a:chExt cx="1100204" cy="1145549"/>
            </a:xfrm>
          </p:grpSpPr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4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51" name="TextBox 50"/>
              <p:cNvSpPr txBox="1"/>
              <p:nvPr/>
            </p:nvSpPr>
            <p:spPr>
              <a:xfrm>
                <a:off x="384803" y="1006554"/>
                <a:ext cx="1100204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41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1147558" y="1174212"/>
              <a:ext cx="877664" cy="923330"/>
              <a:chOff x="1816708" y="1006554"/>
              <a:chExt cx="1088893" cy="1145549"/>
            </a:xfrm>
          </p:grpSpPr>
          <p:pic>
            <p:nvPicPr>
              <p:cNvPr id="75" name="Picture 7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70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76" name="TextBox 75"/>
              <p:cNvSpPr txBox="1"/>
              <p:nvPr/>
            </p:nvSpPr>
            <p:spPr>
              <a:xfrm>
                <a:off x="2028827" y="1006554"/>
                <a:ext cx="664657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6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148495" y="1174212"/>
            <a:ext cx="7852505" cy="925904"/>
            <a:chOff x="148495" y="1174212"/>
            <a:chExt cx="7852505" cy="925904"/>
          </a:xfrm>
        </p:grpSpPr>
        <p:grpSp>
          <p:nvGrpSpPr>
            <p:cNvPr id="40" name="Group 39"/>
            <p:cNvGrpSpPr/>
            <p:nvPr/>
          </p:nvGrpSpPr>
          <p:grpSpPr>
            <a:xfrm>
              <a:off x="7114218" y="1174212"/>
              <a:ext cx="886782" cy="923330"/>
              <a:chOff x="3237303" y="1006554"/>
              <a:chExt cx="1100205" cy="1145549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9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323730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17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148495" y="1176786"/>
              <a:ext cx="877664" cy="923330"/>
              <a:chOff x="7521707" y="1006554"/>
              <a:chExt cx="1088893" cy="1145549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7733825" y="1006554"/>
                <a:ext cx="664658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3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7" name="Down Arrow 76"/>
          <p:cNvSpPr/>
          <p:nvPr/>
        </p:nvSpPr>
        <p:spPr>
          <a:xfrm rot="9000000">
            <a:off x="56309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Down Arrow 77"/>
          <p:cNvSpPr/>
          <p:nvPr/>
        </p:nvSpPr>
        <p:spPr>
          <a:xfrm rot="12600000">
            <a:off x="8460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65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48495" y="1174212"/>
            <a:ext cx="7852505" cy="925904"/>
            <a:chOff x="148495" y="1174212"/>
            <a:chExt cx="7852505" cy="925904"/>
          </a:xfrm>
        </p:grpSpPr>
        <p:grpSp>
          <p:nvGrpSpPr>
            <p:cNvPr id="40" name="Group 39"/>
            <p:cNvGrpSpPr/>
            <p:nvPr/>
          </p:nvGrpSpPr>
          <p:grpSpPr>
            <a:xfrm>
              <a:off x="7114218" y="1174212"/>
              <a:ext cx="886782" cy="923330"/>
              <a:chOff x="3237303" y="1006554"/>
              <a:chExt cx="1100205" cy="1145549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9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323730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17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148495" y="1176786"/>
              <a:ext cx="877664" cy="923330"/>
              <a:chOff x="7521707" y="1006554"/>
              <a:chExt cx="1088893" cy="1145549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7733825" y="1006554"/>
                <a:ext cx="664658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3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1147558" y="1174212"/>
            <a:ext cx="4855864" cy="927498"/>
            <a:chOff x="1147558" y="1174212"/>
            <a:chExt cx="4855864" cy="927498"/>
          </a:xfrm>
        </p:grpSpPr>
        <p:grpSp>
          <p:nvGrpSpPr>
            <p:cNvPr id="46" name="Group 45"/>
            <p:cNvGrpSpPr/>
            <p:nvPr/>
          </p:nvGrpSpPr>
          <p:grpSpPr>
            <a:xfrm>
              <a:off x="5116641" y="1178380"/>
              <a:ext cx="886781" cy="923330"/>
              <a:chOff x="384803" y="1006554"/>
              <a:chExt cx="1100204" cy="1145549"/>
            </a:xfrm>
          </p:grpSpPr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4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51" name="TextBox 50"/>
              <p:cNvSpPr txBox="1"/>
              <p:nvPr/>
            </p:nvSpPr>
            <p:spPr>
              <a:xfrm>
                <a:off x="384803" y="1006554"/>
                <a:ext cx="1100204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41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1147558" y="1174212"/>
              <a:ext cx="877664" cy="923330"/>
              <a:chOff x="1816708" y="1006554"/>
              <a:chExt cx="1088893" cy="1145549"/>
            </a:xfrm>
          </p:grpSpPr>
          <p:pic>
            <p:nvPicPr>
              <p:cNvPr id="75" name="Picture 7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70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76" name="TextBox 75"/>
              <p:cNvSpPr txBox="1"/>
              <p:nvPr/>
            </p:nvSpPr>
            <p:spPr>
              <a:xfrm>
                <a:off x="2028827" y="1006554"/>
                <a:ext cx="664657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6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7" name="Down Arrow 76"/>
          <p:cNvSpPr/>
          <p:nvPr/>
        </p:nvSpPr>
        <p:spPr>
          <a:xfrm rot="9000000">
            <a:off x="46403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Down Arrow 77"/>
          <p:cNvSpPr/>
          <p:nvPr/>
        </p:nvSpPr>
        <p:spPr>
          <a:xfrm rot="12600000">
            <a:off x="18366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36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48495" y="1174212"/>
            <a:ext cx="7852505" cy="925904"/>
            <a:chOff x="148495" y="1174212"/>
            <a:chExt cx="7852505" cy="925904"/>
          </a:xfrm>
        </p:grpSpPr>
        <p:grpSp>
          <p:nvGrpSpPr>
            <p:cNvPr id="40" name="Group 39"/>
            <p:cNvGrpSpPr/>
            <p:nvPr/>
          </p:nvGrpSpPr>
          <p:grpSpPr>
            <a:xfrm>
              <a:off x="7114218" y="1174212"/>
              <a:ext cx="886782" cy="923330"/>
              <a:chOff x="3237303" y="1006554"/>
              <a:chExt cx="1100205" cy="1145549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9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323730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17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148495" y="1176786"/>
              <a:ext cx="877664" cy="923330"/>
              <a:chOff x="7521707" y="1006554"/>
              <a:chExt cx="1088893" cy="1145549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7733825" y="1006554"/>
                <a:ext cx="664658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3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1147558" y="1174212"/>
            <a:ext cx="4855864" cy="927498"/>
            <a:chOff x="1147558" y="1174212"/>
            <a:chExt cx="4855864" cy="927498"/>
          </a:xfrm>
        </p:grpSpPr>
        <p:grpSp>
          <p:nvGrpSpPr>
            <p:cNvPr id="46" name="Group 45"/>
            <p:cNvGrpSpPr/>
            <p:nvPr/>
          </p:nvGrpSpPr>
          <p:grpSpPr>
            <a:xfrm>
              <a:off x="5116641" y="1178380"/>
              <a:ext cx="886781" cy="923330"/>
              <a:chOff x="384803" y="1006554"/>
              <a:chExt cx="1100204" cy="1145549"/>
            </a:xfrm>
          </p:grpSpPr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4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51" name="TextBox 50"/>
              <p:cNvSpPr txBox="1"/>
              <p:nvPr/>
            </p:nvSpPr>
            <p:spPr>
              <a:xfrm>
                <a:off x="384803" y="1006554"/>
                <a:ext cx="1100204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41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1147558" y="1174212"/>
              <a:ext cx="877664" cy="923330"/>
              <a:chOff x="1816708" y="1006554"/>
              <a:chExt cx="1088893" cy="1145549"/>
            </a:xfrm>
          </p:grpSpPr>
          <p:pic>
            <p:nvPicPr>
              <p:cNvPr id="75" name="Picture 7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70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76" name="TextBox 75"/>
              <p:cNvSpPr txBox="1"/>
              <p:nvPr/>
            </p:nvSpPr>
            <p:spPr>
              <a:xfrm>
                <a:off x="2028827" y="1006554"/>
                <a:ext cx="664657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6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838200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5 &gt; Pivot ?</a:t>
            </a:r>
            <a:endParaRPr lang="en-US" sz="3600" dirty="0"/>
          </a:p>
        </p:txBody>
      </p:sp>
      <p:sp>
        <p:nvSpPr>
          <p:cNvPr id="60" name="Down Arrow 59"/>
          <p:cNvSpPr/>
          <p:nvPr/>
        </p:nvSpPr>
        <p:spPr>
          <a:xfrm rot="9000000">
            <a:off x="46403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Down Arrow 60"/>
          <p:cNvSpPr/>
          <p:nvPr/>
        </p:nvSpPr>
        <p:spPr>
          <a:xfrm rot="12600000">
            <a:off x="18366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90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7558" y="1174212"/>
            <a:ext cx="4855864" cy="927498"/>
            <a:chOff x="1147558" y="1174212"/>
            <a:chExt cx="4855864" cy="927498"/>
          </a:xfrm>
        </p:grpSpPr>
        <p:grpSp>
          <p:nvGrpSpPr>
            <p:cNvPr id="46" name="Group 45"/>
            <p:cNvGrpSpPr/>
            <p:nvPr/>
          </p:nvGrpSpPr>
          <p:grpSpPr>
            <a:xfrm>
              <a:off x="5116641" y="1178380"/>
              <a:ext cx="886781" cy="923330"/>
              <a:chOff x="384803" y="1006554"/>
              <a:chExt cx="1100204" cy="1145549"/>
            </a:xfrm>
          </p:grpSpPr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4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51" name="TextBox 50"/>
              <p:cNvSpPr txBox="1"/>
              <p:nvPr/>
            </p:nvSpPr>
            <p:spPr>
              <a:xfrm>
                <a:off x="384803" y="1006554"/>
                <a:ext cx="1100204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41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1147558" y="1174212"/>
              <a:ext cx="877664" cy="923330"/>
              <a:chOff x="1816708" y="1006554"/>
              <a:chExt cx="1088893" cy="1145549"/>
            </a:xfrm>
          </p:grpSpPr>
          <p:pic>
            <p:nvPicPr>
              <p:cNvPr id="75" name="Picture 7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70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76" name="TextBox 75"/>
              <p:cNvSpPr txBox="1"/>
              <p:nvPr/>
            </p:nvSpPr>
            <p:spPr>
              <a:xfrm>
                <a:off x="2028827" y="1006554"/>
                <a:ext cx="664657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6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48495" y="1174212"/>
            <a:ext cx="7852505" cy="925904"/>
            <a:chOff x="148495" y="1174212"/>
            <a:chExt cx="7852505" cy="925904"/>
          </a:xfrm>
        </p:grpSpPr>
        <p:grpSp>
          <p:nvGrpSpPr>
            <p:cNvPr id="40" name="Group 39"/>
            <p:cNvGrpSpPr/>
            <p:nvPr/>
          </p:nvGrpSpPr>
          <p:grpSpPr>
            <a:xfrm>
              <a:off x="7114218" y="1174212"/>
              <a:ext cx="886782" cy="923330"/>
              <a:chOff x="3237303" y="1006554"/>
              <a:chExt cx="1100205" cy="1145549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9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323730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17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148495" y="1176786"/>
              <a:ext cx="877664" cy="923330"/>
              <a:chOff x="7521707" y="1006554"/>
              <a:chExt cx="1088893" cy="1145549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7733825" y="1006554"/>
                <a:ext cx="664658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3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1295400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22 &gt; Pivot ?</a:t>
            </a:r>
            <a:endParaRPr lang="en-US" sz="3600" dirty="0"/>
          </a:p>
        </p:txBody>
      </p:sp>
      <p:sp>
        <p:nvSpPr>
          <p:cNvPr id="77" name="Down Arrow 76"/>
          <p:cNvSpPr/>
          <p:nvPr/>
        </p:nvSpPr>
        <p:spPr>
          <a:xfrm rot="9000000">
            <a:off x="46403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Down Arrow 77"/>
          <p:cNvSpPr/>
          <p:nvPr/>
        </p:nvSpPr>
        <p:spPr>
          <a:xfrm rot="12600000">
            <a:off x="28115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3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7558" y="1174212"/>
            <a:ext cx="4855864" cy="927498"/>
            <a:chOff x="1147558" y="1174212"/>
            <a:chExt cx="4855864" cy="927498"/>
          </a:xfrm>
        </p:grpSpPr>
        <p:grpSp>
          <p:nvGrpSpPr>
            <p:cNvPr id="46" name="Group 45"/>
            <p:cNvGrpSpPr/>
            <p:nvPr/>
          </p:nvGrpSpPr>
          <p:grpSpPr>
            <a:xfrm>
              <a:off x="5116641" y="1178380"/>
              <a:ext cx="886781" cy="923330"/>
              <a:chOff x="384803" y="1006554"/>
              <a:chExt cx="1100204" cy="1145549"/>
            </a:xfrm>
          </p:grpSpPr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4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51" name="TextBox 50"/>
              <p:cNvSpPr txBox="1"/>
              <p:nvPr/>
            </p:nvSpPr>
            <p:spPr>
              <a:xfrm>
                <a:off x="384803" y="1006554"/>
                <a:ext cx="1100204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41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1147558" y="1174212"/>
              <a:ext cx="877664" cy="923330"/>
              <a:chOff x="1816708" y="1006554"/>
              <a:chExt cx="1088893" cy="1145549"/>
            </a:xfrm>
          </p:grpSpPr>
          <p:pic>
            <p:nvPicPr>
              <p:cNvPr id="75" name="Picture 7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70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76" name="TextBox 75"/>
              <p:cNvSpPr txBox="1"/>
              <p:nvPr/>
            </p:nvSpPr>
            <p:spPr>
              <a:xfrm>
                <a:off x="2028827" y="1006554"/>
                <a:ext cx="664657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6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48495" y="1174212"/>
            <a:ext cx="7852505" cy="925904"/>
            <a:chOff x="148495" y="1174212"/>
            <a:chExt cx="7852505" cy="925904"/>
          </a:xfrm>
        </p:grpSpPr>
        <p:grpSp>
          <p:nvGrpSpPr>
            <p:cNvPr id="40" name="Group 39"/>
            <p:cNvGrpSpPr/>
            <p:nvPr/>
          </p:nvGrpSpPr>
          <p:grpSpPr>
            <a:xfrm>
              <a:off x="7114218" y="1174212"/>
              <a:ext cx="886782" cy="923330"/>
              <a:chOff x="3237303" y="1006554"/>
              <a:chExt cx="1100205" cy="1145549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9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323730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17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148495" y="1176786"/>
              <a:ext cx="877664" cy="923330"/>
              <a:chOff x="7521707" y="1006554"/>
              <a:chExt cx="1088893" cy="1145549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7733825" y="1006554"/>
                <a:ext cx="664658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3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4581872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54 &lt; Pivot ?</a:t>
            </a:r>
            <a:endParaRPr lang="en-US" sz="3600" dirty="0"/>
          </a:p>
        </p:txBody>
      </p:sp>
      <p:sp>
        <p:nvSpPr>
          <p:cNvPr id="61" name="TextBox 60"/>
          <p:cNvSpPr txBox="1"/>
          <p:nvPr/>
        </p:nvSpPr>
        <p:spPr>
          <a:xfrm>
            <a:off x="1295400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22 &gt; Pivot ?</a:t>
            </a:r>
            <a:endParaRPr lang="en-US" sz="3600" dirty="0"/>
          </a:p>
        </p:txBody>
      </p:sp>
      <p:sp>
        <p:nvSpPr>
          <p:cNvPr id="77" name="Down Arrow 76"/>
          <p:cNvSpPr/>
          <p:nvPr/>
        </p:nvSpPr>
        <p:spPr>
          <a:xfrm rot="9000000">
            <a:off x="46403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Down Arrow 77"/>
          <p:cNvSpPr/>
          <p:nvPr/>
        </p:nvSpPr>
        <p:spPr>
          <a:xfrm rot="12600000">
            <a:off x="28115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62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7558" y="1174212"/>
            <a:ext cx="4855864" cy="927498"/>
            <a:chOff x="1147558" y="1174212"/>
            <a:chExt cx="4855864" cy="927498"/>
          </a:xfrm>
        </p:grpSpPr>
        <p:grpSp>
          <p:nvGrpSpPr>
            <p:cNvPr id="46" name="Group 45"/>
            <p:cNvGrpSpPr/>
            <p:nvPr/>
          </p:nvGrpSpPr>
          <p:grpSpPr>
            <a:xfrm>
              <a:off x="5116641" y="1178380"/>
              <a:ext cx="886781" cy="923330"/>
              <a:chOff x="384803" y="1006554"/>
              <a:chExt cx="1100204" cy="1145549"/>
            </a:xfrm>
          </p:grpSpPr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4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51" name="TextBox 50"/>
              <p:cNvSpPr txBox="1"/>
              <p:nvPr/>
            </p:nvSpPr>
            <p:spPr>
              <a:xfrm>
                <a:off x="384803" y="1006554"/>
                <a:ext cx="1100204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41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1147558" y="1174212"/>
              <a:ext cx="877664" cy="923330"/>
              <a:chOff x="1816708" y="1006554"/>
              <a:chExt cx="1088893" cy="1145549"/>
            </a:xfrm>
          </p:grpSpPr>
          <p:pic>
            <p:nvPicPr>
              <p:cNvPr id="75" name="Picture 7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70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76" name="TextBox 75"/>
              <p:cNvSpPr txBox="1"/>
              <p:nvPr/>
            </p:nvSpPr>
            <p:spPr>
              <a:xfrm>
                <a:off x="2028827" y="1006554"/>
                <a:ext cx="664657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6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48495" y="1174212"/>
            <a:ext cx="7852505" cy="925904"/>
            <a:chOff x="148495" y="1174212"/>
            <a:chExt cx="7852505" cy="925904"/>
          </a:xfrm>
        </p:grpSpPr>
        <p:grpSp>
          <p:nvGrpSpPr>
            <p:cNvPr id="40" name="Group 39"/>
            <p:cNvGrpSpPr/>
            <p:nvPr/>
          </p:nvGrpSpPr>
          <p:grpSpPr>
            <a:xfrm>
              <a:off x="7114218" y="1174212"/>
              <a:ext cx="886782" cy="923330"/>
              <a:chOff x="3237303" y="1006554"/>
              <a:chExt cx="1100205" cy="1145549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9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323730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17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148495" y="1176786"/>
              <a:ext cx="877664" cy="923330"/>
              <a:chOff x="7521707" y="1006554"/>
              <a:chExt cx="1088893" cy="1145549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7733825" y="1006554"/>
                <a:ext cx="664658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3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103849" y="2975328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Lower and Upper indexes meet</a:t>
            </a:r>
            <a:endParaRPr lang="en-US" sz="3600" dirty="0"/>
          </a:p>
        </p:txBody>
      </p:sp>
      <p:sp>
        <p:nvSpPr>
          <p:cNvPr id="77" name="Down Arrow 76"/>
          <p:cNvSpPr/>
          <p:nvPr/>
        </p:nvSpPr>
        <p:spPr>
          <a:xfrm rot="9000000">
            <a:off x="36497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Down Arrow 77"/>
          <p:cNvSpPr/>
          <p:nvPr/>
        </p:nvSpPr>
        <p:spPr>
          <a:xfrm rot="12600000">
            <a:off x="28115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/>
          <p:cNvCxnSpPr/>
          <p:nvPr/>
        </p:nvCxnSpPr>
        <p:spPr>
          <a:xfrm>
            <a:off x="222751" y="738011"/>
            <a:ext cx="77697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458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7558" y="1174212"/>
            <a:ext cx="4855864" cy="927498"/>
            <a:chOff x="1147558" y="1174212"/>
            <a:chExt cx="4855864" cy="927498"/>
          </a:xfrm>
        </p:grpSpPr>
        <p:grpSp>
          <p:nvGrpSpPr>
            <p:cNvPr id="46" name="Group 45"/>
            <p:cNvGrpSpPr/>
            <p:nvPr/>
          </p:nvGrpSpPr>
          <p:grpSpPr>
            <a:xfrm>
              <a:off x="5116641" y="1178380"/>
              <a:ext cx="886781" cy="923330"/>
              <a:chOff x="384803" y="1006554"/>
              <a:chExt cx="1100204" cy="1145549"/>
            </a:xfrm>
          </p:grpSpPr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4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51" name="TextBox 50"/>
              <p:cNvSpPr txBox="1"/>
              <p:nvPr/>
            </p:nvSpPr>
            <p:spPr>
              <a:xfrm>
                <a:off x="384803" y="1006554"/>
                <a:ext cx="1100204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41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1147558" y="1174212"/>
              <a:ext cx="877664" cy="923330"/>
              <a:chOff x="1816708" y="1006554"/>
              <a:chExt cx="1088893" cy="1145549"/>
            </a:xfrm>
          </p:grpSpPr>
          <p:pic>
            <p:nvPicPr>
              <p:cNvPr id="75" name="Picture 7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70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76" name="TextBox 75"/>
              <p:cNvSpPr txBox="1"/>
              <p:nvPr/>
            </p:nvSpPr>
            <p:spPr>
              <a:xfrm>
                <a:off x="2028827" y="1006554"/>
                <a:ext cx="664657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6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48495" y="1174212"/>
            <a:ext cx="7852505" cy="925904"/>
            <a:chOff x="148495" y="1174212"/>
            <a:chExt cx="7852505" cy="925904"/>
          </a:xfrm>
        </p:grpSpPr>
        <p:grpSp>
          <p:nvGrpSpPr>
            <p:cNvPr id="40" name="Group 39"/>
            <p:cNvGrpSpPr/>
            <p:nvPr/>
          </p:nvGrpSpPr>
          <p:grpSpPr>
            <a:xfrm>
              <a:off x="7114218" y="1174212"/>
              <a:ext cx="886782" cy="923330"/>
              <a:chOff x="3237303" y="1006554"/>
              <a:chExt cx="1100205" cy="1145549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9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323730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17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148495" y="1176786"/>
              <a:ext cx="877664" cy="923330"/>
              <a:chOff x="7521707" y="1006554"/>
              <a:chExt cx="1088893" cy="1145549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7733825" y="1006554"/>
                <a:ext cx="664658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3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8109376" y="1196305"/>
            <a:ext cx="886781" cy="923330"/>
            <a:chOff x="3475183" y="3493490"/>
            <a:chExt cx="886781" cy="92333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2514600" y="2975328"/>
            <a:ext cx="662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Swap Lower index with Pivot</a:t>
            </a:r>
            <a:endParaRPr lang="en-US" sz="3600" dirty="0"/>
          </a:p>
        </p:txBody>
      </p:sp>
      <p:sp>
        <p:nvSpPr>
          <p:cNvPr id="77" name="Down Arrow 76"/>
          <p:cNvSpPr/>
          <p:nvPr/>
        </p:nvSpPr>
        <p:spPr>
          <a:xfrm rot="10800000">
            <a:off x="82296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Down Arrow 77"/>
          <p:cNvSpPr/>
          <p:nvPr/>
        </p:nvSpPr>
        <p:spPr>
          <a:xfrm rot="12600000">
            <a:off x="28115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3132116" y="1157817"/>
            <a:ext cx="5862406" cy="965663"/>
            <a:chOff x="3132116" y="1157817"/>
            <a:chExt cx="5862406" cy="965663"/>
          </a:xfrm>
        </p:grpSpPr>
        <p:grpSp>
          <p:nvGrpSpPr>
            <p:cNvPr id="59" name="Group 58"/>
            <p:cNvGrpSpPr/>
            <p:nvPr/>
          </p:nvGrpSpPr>
          <p:grpSpPr>
            <a:xfrm>
              <a:off x="8107740" y="1157817"/>
              <a:ext cx="886782" cy="923330"/>
              <a:chOff x="1811053" y="1006554"/>
              <a:chExt cx="1100205" cy="1145549"/>
            </a:xfrm>
          </p:grpSpPr>
          <p:pic>
            <p:nvPicPr>
              <p:cNvPr id="60" name="Picture 5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70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79" name="TextBox 78"/>
              <p:cNvSpPr txBox="1"/>
              <p:nvPr/>
            </p:nvSpPr>
            <p:spPr>
              <a:xfrm>
                <a:off x="181105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22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80" name="Group 79"/>
            <p:cNvGrpSpPr/>
            <p:nvPr/>
          </p:nvGrpSpPr>
          <p:grpSpPr>
            <a:xfrm>
              <a:off x="3132116" y="1200150"/>
              <a:ext cx="886781" cy="923330"/>
              <a:chOff x="3475183" y="3493490"/>
              <a:chExt cx="886781" cy="923330"/>
            </a:xfrm>
          </p:grpSpPr>
          <p:pic>
            <p:nvPicPr>
              <p:cNvPr id="81" name="Picture 8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82" name="TextBox 81"/>
              <p:cNvSpPr txBox="1"/>
              <p:nvPr/>
            </p:nvSpPr>
            <p:spPr>
              <a:xfrm>
                <a:off x="3475183" y="3493490"/>
                <a:ext cx="88678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13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5536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107740" y="1157817"/>
            <a:ext cx="886782" cy="923330"/>
            <a:chOff x="1811053" y="1006554"/>
            <a:chExt cx="1100205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147558" y="1174212"/>
            <a:ext cx="877664" cy="923330"/>
            <a:chOff x="1816708" y="1006554"/>
            <a:chExt cx="1088893" cy="1145549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48495" y="1176786"/>
            <a:ext cx="877664" cy="923330"/>
            <a:chOff x="7521707" y="1006554"/>
            <a:chExt cx="1088893" cy="114554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7" name="Down Arrow 76"/>
          <p:cNvSpPr/>
          <p:nvPr/>
        </p:nvSpPr>
        <p:spPr>
          <a:xfrm rot="10800000">
            <a:off x="322297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42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107740" y="1157817"/>
            <a:ext cx="886782" cy="923330"/>
            <a:chOff x="1811053" y="1006554"/>
            <a:chExt cx="1100205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147558" y="1174212"/>
            <a:ext cx="877664" cy="923330"/>
            <a:chOff x="1816708" y="1006554"/>
            <a:chExt cx="1088893" cy="1145549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48495" y="1176786"/>
            <a:ext cx="877664" cy="923330"/>
            <a:chOff x="7521707" y="1006554"/>
            <a:chExt cx="1088893" cy="114554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0" y="2975328"/>
            <a:ext cx="30454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Left Partition</a:t>
            </a:r>
          </a:p>
          <a:p>
            <a:pPr algn="ctr"/>
            <a:r>
              <a:rPr lang="en-US" sz="3200" dirty="0" smtClean="0"/>
              <a:t>all &lt; Pivot</a:t>
            </a:r>
            <a:endParaRPr lang="en-US" sz="3600" dirty="0"/>
          </a:p>
        </p:txBody>
      </p:sp>
      <p:sp>
        <p:nvSpPr>
          <p:cNvPr id="77" name="Down Arrow 76"/>
          <p:cNvSpPr/>
          <p:nvPr/>
        </p:nvSpPr>
        <p:spPr>
          <a:xfrm rot="10800000">
            <a:off x="322297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228600" y="2343150"/>
            <a:ext cx="2615670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58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107740" y="1157817"/>
            <a:ext cx="886782" cy="923330"/>
            <a:chOff x="1811053" y="1006554"/>
            <a:chExt cx="1100205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147558" y="1174212"/>
            <a:ext cx="877664" cy="923330"/>
            <a:chOff x="1816708" y="1006554"/>
            <a:chExt cx="1088893" cy="1145549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48495" y="1176786"/>
            <a:ext cx="877664" cy="923330"/>
            <a:chOff x="7521707" y="1006554"/>
            <a:chExt cx="1088893" cy="114554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0" y="2975328"/>
            <a:ext cx="30454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Left Partition</a:t>
            </a:r>
          </a:p>
          <a:p>
            <a:pPr algn="ctr"/>
            <a:r>
              <a:rPr lang="en-US" sz="3200" dirty="0" smtClean="0"/>
              <a:t>all &lt; Pivot</a:t>
            </a:r>
            <a:endParaRPr lang="en-US" sz="3600" dirty="0"/>
          </a:p>
        </p:txBody>
      </p:sp>
      <p:sp>
        <p:nvSpPr>
          <p:cNvPr id="77" name="Down Arrow 76"/>
          <p:cNvSpPr/>
          <p:nvPr/>
        </p:nvSpPr>
        <p:spPr>
          <a:xfrm rot="10800000">
            <a:off x="322297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228600" y="2343150"/>
            <a:ext cx="2615670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955569" y="2975328"/>
            <a:ext cx="30454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Right Partition</a:t>
            </a:r>
          </a:p>
          <a:p>
            <a:pPr algn="ctr"/>
            <a:r>
              <a:rPr lang="en-US" sz="3200" dirty="0" smtClean="0"/>
              <a:t>all &gt; Pivot</a:t>
            </a:r>
            <a:endParaRPr lang="en-US" sz="3600" dirty="0"/>
          </a:p>
        </p:txBody>
      </p:sp>
      <p:cxnSp>
        <p:nvCxnSpPr>
          <p:cNvPr id="49" name="Straight Connector 48"/>
          <p:cNvCxnSpPr/>
          <p:nvPr/>
        </p:nvCxnSpPr>
        <p:spPr>
          <a:xfrm>
            <a:off x="4267200" y="2343150"/>
            <a:ext cx="4648200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745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134651" y="1205052"/>
            <a:ext cx="883513" cy="923330"/>
            <a:chOff x="3476816" y="3493490"/>
            <a:chExt cx="883513" cy="923330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107740" y="1157817"/>
            <a:ext cx="886782" cy="923330"/>
            <a:chOff x="1811053" y="1006554"/>
            <a:chExt cx="1100205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147558" y="1174212"/>
            <a:ext cx="877664" cy="923330"/>
            <a:chOff x="1816708" y="1006554"/>
            <a:chExt cx="1088893" cy="1145549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48495" y="1176786"/>
            <a:ext cx="877664" cy="923330"/>
            <a:chOff x="7521707" y="1006554"/>
            <a:chExt cx="1088893" cy="114554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7" name="Down Arrow 76"/>
          <p:cNvSpPr/>
          <p:nvPr/>
        </p:nvSpPr>
        <p:spPr>
          <a:xfrm rot="10800000">
            <a:off x="222109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1433408" y="3028950"/>
            <a:ext cx="2300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Pivot</a:t>
            </a:r>
            <a:endParaRPr lang="en-US" sz="4000" b="1" dirty="0"/>
          </a:p>
        </p:txBody>
      </p:sp>
      <p:cxnSp>
        <p:nvCxnSpPr>
          <p:cNvPr id="85" name="Straight Connector 84"/>
          <p:cNvCxnSpPr/>
          <p:nvPr/>
        </p:nvCxnSpPr>
        <p:spPr>
          <a:xfrm>
            <a:off x="244447" y="738011"/>
            <a:ext cx="16605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119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134651" y="1205052"/>
            <a:ext cx="883513" cy="923330"/>
            <a:chOff x="3476816" y="3493490"/>
            <a:chExt cx="883513" cy="923330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107740" y="1157817"/>
            <a:ext cx="886782" cy="923330"/>
            <a:chOff x="1811053" y="1006554"/>
            <a:chExt cx="1100205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147558" y="1174212"/>
            <a:ext cx="877664" cy="923330"/>
            <a:chOff x="1816708" y="1006554"/>
            <a:chExt cx="1088893" cy="1145549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48495" y="1176786"/>
            <a:ext cx="877664" cy="923330"/>
            <a:chOff x="7521707" y="1006554"/>
            <a:chExt cx="1088893" cy="114554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8" name="Down Arrow 77"/>
          <p:cNvSpPr/>
          <p:nvPr/>
        </p:nvSpPr>
        <p:spPr>
          <a:xfrm rot="9000000">
            <a:off x="16080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Down Arrow 82"/>
          <p:cNvSpPr/>
          <p:nvPr/>
        </p:nvSpPr>
        <p:spPr>
          <a:xfrm rot="12600000">
            <a:off x="-78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0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 &gt; Pivot ?</a:t>
            </a:r>
            <a:endParaRPr lang="en-US" sz="3600" dirty="0"/>
          </a:p>
        </p:txBody>
      </p:sp>
      <p:cxnSp>
        <p:nvCxnSpPr>
          <p:cNvPr id="56" name="Straight Connector 55"/>
          <p:cNvCxnSpPr/>
          <p:nvPr/>
        </p:nvCxnSpPr>
        <p:spPr>
          <a:xfrm>
            <a:off x="244447" y="738011"/>
            <a:ext cx="16605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984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134651" y="1205052"/>
            <a:ext cx="883513" cy="923330"/>
            <a:chOff x="3476816" y="3493490"/>
            <a:chExt cx="883513" cy="923330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107740" y="1157817"/>
            <a:ext cx="886782" cy="923330"/>
            <a:chOff x="1811053" y="1006554"/>
            <a:chExt cx="1100205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147558" y="1174212"/>
            <a:ext cx="877664" cy="923330"/>
            <a:chOff x="1816708" y="1006554"/>
            <a:chExt cx="1088893" cy="1145549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48495" y="1176786"/>
            <a:ext cx="877664" cy="923330"/>
            <a:chOff x="7521707" y="1006554"/>
            <a:chExt cx="1088893" cy="114554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8" name="Down Arrow 77"/>
          <p:cNvSpPr/>
          <p:nvPr/>
        </p:nvSpPr>
        <p:spPr>
          <a:xfrm rot="9000000">
            <a:off x="16080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Down Arrow 82"/>
          <p:cNvSpPr/>
          <p:nvPr/>
        </p:nvSpPr>
        <p:spPr>
          <a:xfrm rot="12600000">
            <a:off x="7698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103849" y="2975328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Lower and Upper indexes meet</a:t>
            </a:r>
            <a:endParaRPr lang="en-US" sz="3600" dirty="0"/>
          </a:p>
        </p:txBody>
      </p:sp>
      <p:cxnSp>
        <p:nvCxnSpPr>
          <p:cNvPr id="57" name="Straight Connector 56"/>
          <p:cNvCxnSpPr/>
          <p:nvPr/>
        </p:nvCxnSpPr>
        <p:spPr>
          <a:xfrm>
            <a:off x="244447" y="738011"/>
            <a:ext cx="16605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242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134651" y="1205052"/>
            <a:ext cx="883513" cy="923330"/>
            <a:chOff x="3476816" y="3493490"/>
            <a:chExt cx="883513" cy="923330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107740" y="1157817"/>
            <a:ext cx="886782" cy="923330"/>
            <a:chOff x="1811053" y="1006554"/>
            <a:chExt cx="1100205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147558" y="1174212"/>
            <a:ext cx="877664" cy="923330"/>
            <a:chOff x="1816708" y="1006554"/>
            <a:chExt cx="1088893" cy="1145549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48495" y="1176786"/>
            <a:ext cx="877664" cy="923330"/>
            <a:chOff x="7521707" y="1006554"/>
            <a:chExt cx="1088893" cy="114554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8" name="Down Arrow 77"/>
          <p:cNvSpPr/>
          <p:nvPr/>
        </p:nvSpPr>
        <p:spPr>
          <a:xfrm rot="10800000">
            <a:off x="22098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Down Arrow 82"/>
          <p:cNvSpPr/>
          <p:nvPr/>
        </p:nvSpPr>
        <p:spPr>
          <a:xfrm rot="12600000">
            <a:off x="7698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76200" y="2975328"/>
            <a:ext cx="662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Swap Lower index with Pivot</a:t>
            </a:r>
            <a:endParaRPr lang="en-US" sz="3600" dirty="0"/>
          </a:p>
        </p:txBody>
      </p:sp>
      <p:cxnSp>
        <p:nvCxnSpPr>
          <p:cNvPr id="57" name="Straight Connector 56"/>
          <p:cNvCxnSpPr/>
          <p:nvPr/>
        </p:nvCxnSpPr>
        <p:spPr>
          <a:xfrm>
            <a:off x="244447" y="738011"/>
            <a:ext cx="16605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70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134651" y="1205052"/>
            <a:ext cx="883513" cy="923330"/>
            <a:chOff x="3476816" y="3493490"/>
            <a:chExt cx="883513" cy="923330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107740" y="1157817"/>
            <a:ext cx="886782" cy="923330"/>
            <a:chOff x="1811053" y="1006554"/>
            <a:chExt cx="1100205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147558" y="1174212"/>
            <a:ext cx="877664" cy="923330"/>
            <a:chOff x="1816708" y="1006554"/>
            <a:chExt cx="1088893" cy="1145549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48495" y="1176786"/>
            <a:ext cx="877664" cy="923330"/>
            <a:chOff x="7521707" y="1006554"/>
            <a:chExt cx="1088893" cy="114554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8" name="Down Arrow 77"/>
          <p:cNvSpPr/>
          <p:nvPr/>
        </p:nvSpPr>
        <p:spPr>
          <a:xfrm rot="10800000">
            <a:off x="22098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Down Arrow 82"/>
          <p:cNvSpPr/>
          <p:nvPr/>
        </p:nvSpPr>
        <p:spPr>
          <a:xfrm rot="12600000">
            <a:off x="7698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1135317" y="1177572"/>
            <a:ext cx="1878816" cy="952920"/>
            <a:chOff x="1135317" y="1177572"/>
            <a:chExt cx="1878816" cy="952920"/>
          </a:xfrm>
        </p:grpSpPr>
        <p:grpSp>
          <p:nvGrpSpPr>
            <p:cNvPr id="49" name="Group 48"/>
            <p:cNvGrpSpPr/>
            <p:nvPr/>
          </p:nvGrpSpPr>
          <p:grpSpPr>
            <a:xfrm>
              <a:off x="1135317" y="1207162"/>
              <a:ext cx="883513" cy="923330"/>
              <a:chOff x="3476816" y="3493490"/>
              <a:chExt cx="883513" cy="923330"/>
            </a:xfrm>
          </p:grpSpPr>
          <p:pic>
            <p:nvPicPr>
              <p:cNvPr id="56" name="Picture 5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57" name="TextBox 56"/>
              <p:cNvSpPr txBox="1"/>
              <p:nvPr/>
            </p:nvSpPr>
            <p:spPr>
              <a:xfrm>
                <a:off x="3650711" y="3493490"/>
                <a:ext cx="535724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5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>
              <a:off x="2136469" y="1177572"/>
              <a:ext cx="877664" cy="923330"/>
              <a:chOff x="1816708" y="1006554"/>
              <a:chExt cx="1088893" cy="1145549"/>
            </a:xfrm>
          </p:grpSpPr>
          <p:pic>
            <p:nvPicPr>
              <p:cNvPr id="61" name="Picture 6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70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77" name="TextBox 76"/>
              <p:cNvSpPr txBox="1"/>
              <p:nvPr/>
            </p:nvSpPr>
            <p:spPr>
              <a:xfrm>
                <a:off x="2028827" y="1006554"/>
                <a:ext cx="664657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6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374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35317" y="1177572"/>
            <a:ext cx="1878816" cy="952920"/>
            <a:chOff x="1135317" y="1177572"/>
            <a:chExt cx="1878816" cy="952920"/>
          </a:xfrm>
        </p:grpSpPr>
        <p:grpSp>
          <p:nvGrpSpPr>
            <p:cNvPr id="49" name="Group 48"/>
            <p:cNvGrpSpPr/>
            <p:nvPr/>
          </p:nvGrpSpPr>
          <p:grpSpPr>
            <a:xfrm>
              <a:off x="1135317" y="1207162"/>
              <a:ext cx="883513" cy="923330"/>
              <a:chOff x="3476816" y="3493490"/>
              <a:chExt cx="883513" cy="923330"/>
            </a:xfrm>
          </p:grpSpPr>
          <p:pic>
            <p:nvPicPr>
              <p:cNvPr id="56" name="Picture 5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57" name="TextBox 56"/>
              <p:cNvSpPr txBox="1"/>
              <p:nvPr/>
            </p:nvSpPr>
            <p:spPr>
              <a:xfrm>
                <a:off x="3650711" y="3493490"/>
                <a:ext cx="535724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5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>
              <a:off x="2136469" y="1177572"/>
              <a:ext cx="877664" cy="923330"/>
              <a:chOff x="1816708" y="1006554"/>
              <a:chExt cx="1088893" cy="1145549"/>
            </a:xfrm>
          </p:grpSpPr>
          <p:pic>
            <p:nvPicPr>
              <p:cNvPr id="61" name="Picture 6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670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77" name="TextBox 76"/>
              <p:cNvSpPr txBox="1"/>
              <p:nvPr/>
            </p:nvSpPr>
            <p:spPr>
              <a:xfrm>
                <a:off x="2028827" y="1006554"/>
                <a:ext cx="664657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6</a:t>
                </a:r>
                <a:endParaRPr lang="en-US" sz="24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107740" y="1157817"/>
            <a:ext cx="886782" cy="923330"/>
            <a:chOff x="1811053" y="1006554"/>
            <a:chExt cx="1100205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48495" y="1176786"/>
            <a:ext cx="877664" cy="923330"/>
            <a:chOff x="7521707" y="1006554"/>
            <a:chExt cx="1088893" cy="114554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78" name="Down Arrow 77"/>
          <p:cNvSpPr/>
          <p:nvPr/>
        </p:nvSpPr>
        <p:spPr>
          <a:xfrm rot="10800000">
            <a:off x="121920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89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107740" y="1157817"/>
            <a:ext cx="886782" cy="923330"/>
            <a:chOff x="1811053" y="1006554"/>
            <a:chExt cx="1100205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91" name="Straight Connector 90"/>
          <p:cNvCxnSpPr/>
          <p:nvPr/>
        </p:nvCxnSpPr>
        <p:spPr>
          <a:xfrm>
            <a:off x="4267200" y="2343150"/>
            <a:ext cx="4648200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412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103181" y="118550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5" name="Down Arrow 34"/>
          <p:cNvSpPr/>
          <p:nvPr/>
        </p:nvSpPr>
        <p:spPr>
          <a:xfrm rot="10800000">
            <a:off x="82296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/>
          <p:cNvCxnSpPr/>
          <p:nvPr/>
        </p:nvCxnSpPr>
        <p:spPr>
          <a:xfrm>
            <a:off x="4191000" y="738011"/>
            <a:ext cx="37941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316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103181" y="118550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9" name="Down Arrow 38"/>
          <p:cNvSpPr/>
          <p:nvPr/>
        </p:nvSpPr>
        <p:spPr>
          <a:xfrm rot="9000000">
            <a:off x="77040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12600000">
            <a:off x="38783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/>
          <p:cNvCxnSpPr/>
          <p:nvPr/>
        </p:nvCxnSpPr>
        <p:spPr>
          <a:xfrm>
            <a:off x="4191000" y="738011"/>
            <a:ext cx="37941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446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103181" y="118550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9" name="Down Arrow 38"/>
          <p:cNvSpPr/>
          <p:nvPr/>
        </p:nvSpPr>
        <p:spPr>
          <a:xfrm rot="9000000">
            <a:off x="77040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12600000">
            <a:off x="38783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2981672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54 &gt; Pivot ?</a:t>
            </a:r>
            <a:endParaRPr lang="en-US" sz="3600" dirty="0"/>
          </a:p>
        </p:txBody>
      </p:sp>
      <p:cxnSp>
        <p:nvCxnSpPr>
          <p:cNvPr id="45" name="Straight Connector 44"/>
          <p:cNvCxnSpPr/>
          <p:nvPr/>
        </p:nvCxnSpPr>
        <p:spPr>
          <a:xfrm>
            <a:off x="4191000" y="738011"/>
            <a:ext cx="37941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029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103181" y="118550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9" name="Down Arrow 38"/>
          <p:cNvSpPr/>
          <p:nvPr/>
        </p:nvSpPr>
        <p:spPr>
          <a:xfrm rot="9000000">
            <a:off x="77040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12600000">
            <a:off x="38783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2981672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54 &gt; Pivot ?</a:t>
            </a:r>
            <a:endParaRPr lang="en-US" sz="3600" dirty="0"/>
          </a:p>
        </p:txBody>
      </p:sp>
      <p:sp>
        <p:nvSpPr>
          <p:cNvPr id="45" name="TextBox 44"/>
          <p:cNvSpPr txBox="1"/>
          <p:nvPr/>
        </p:nvSpPr>
        <p:spPr>
          <a:xfrm>
            <a:off x="6781800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/>
              <a:t>17 &lt; Pivot ?</a:t>
            </a:r>
            <a:endParaRPr lang="en-US" sz="3600" dirty="0"/>
          </a:p>
        </p:txBody>
      </p:sp>
      <p:cxnSp>
        <p:nvCxnSpPr>
          <p:cNvPr id="48" name="Straight Connector 47"/>
          <p:cNvCxnSpPr/>
          <p:nvPr/>
        </p:nvCxnSpPr>
        <p:spPr>
          <a:xfrm>
            <a:off x="4191000" y="738011"/>
            <a:ext cx="37941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020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7114218" y="1174212"/>
            <a:ext cx="886782" cy="923330"/>
            <a:chOff x="3237303" y="1006554"/>
            <a:chExt cx="1100205" cy="1145549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103181" y="118550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9" name="Down Arrow 38"/>
          <p:cNvSpPr/>
          <p:nvPr/>
        </p:nvSpPr>
        <p:spPr>
          <a:xfrm rot="9000000">
            <a:off x="77040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12600000">
            <a:off x="38783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4132436" y="1177572"/>
            <a:ext cx="3857275" cy="924392"/>
            <a:chOff x="4132436" y="1177572"/>
            <a:chExt cx="3857275" cy="924392"/>
          </a:xfrm>
        </p:grpSpPr>
        <p:grpSp>
          <p:nvGrpSpPr>
            <p:cNvPr id="48" name="Group 47"/>
            <p:cNvGrpSpPr/>
            <p:nvPr/>
          </p:nvGrpSpPr>
          <p:grpSpPr>
            <a:xfrm>
              <a:off x="7102929" y="1177572"/>
              <a:ext cx="886782" cy="923330"/>
              <a:chOff x="7516051" y="1005343"/>
              <a:chExt cx="1100204" cy="1145548"/>
            </a:xfrm>
          </p:grpSpPr>
          <p:pic>
            <p:nvPicPr>
              <p:cNvPr id="53" name="Picture 5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54" name="TextBox 53"/>
              <p:cNvSpPr txBox="1"/>
              <p:nvPr/>
            </p:nvSpPr>
            <p:spPr>
              <a:xfrm>
                <a:off x="7516051" y="1005343"/>
                <a:ext cx="1100204" cy="11455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54</a:t>
                </a:r>
                <a:endParaRPr lang="en-US" sz="2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>
              <a:off x="4132436" y="1178634"/>
              <a:ext cx="886782" cy="923330"/>
              <a:chOff x="3237303" y="1006554"/>
              <a:chExt cx="1100205" cy="1145549"/>
            </a:xfrm>
          </p:grpSpPr>
          <p:pic>
            <p:nvPicPr>
              <p:cNvPr id="58" name="Picture 5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29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59" name="TextBox 58"/>
              <p:cNvSpPr txBox="1"/>
              <p:nvPr/>
            </p:nvSpPr>
            <p:spPr>
              <a:xfrm>
                <a:off x="3237303" y="1006554"/>
                <a:ext cx="1100205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17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cxnSp>
        <p:nvCxnSpPr>
          <p:cNvPr id="60" name="Straight Connector 59"/>
          <p:cNvCxnSpPr/>
          <p:nvPr/>
        </p:nvCxnSpPr>
        <p:spPr>
          <a:xfrm>
            <a:off x="4191000" y="738011"/>
            <a:ext cx="37941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303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132436" y="1178634"/>
            <a:ext cx="886782" cy="923330"/>
            <a:chOff x="3237303" y="1006554"/>
            <a:chExt cx="1100205" cy="114554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103181" y="118550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9" name="Down Arrow 38"/>
          <p:cNvSpPr/>
          <p:nvPr/>
        </p:nvSpPr>
        <p:spPr>
          <a:xfrm rot="9000000">
            <a:off x="66977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12600000">
            <a:off x="48084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/>
          <p:nvPr/>
        </p:nvCxnSpPr>
        <p:spPr>
          <a:xfrm>
            <a:off x="4191000" y="738011"/>
            <a:ext cx="37941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952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132436" y="1178634"/>
            <a:ext cx="886782" cy="923330"/>
            <a:chOff x="3237303" y="1006554"/>
            <a:chExt cx="1100205" cy="114554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103181" y="118550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9" name="Down Arrow 38"/>
          <p:cNvSpPr/>
          <p:nvPr/>
        </p:nvSpPr>
        <p:spPr>
          <a:xfrm rot="9000000">
            <a:off x="66977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12600000">
            <a:off x="48084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2981672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41 &gt; Pivot ?</a:t>
            </a:r>
            <a:endParaRPr lang="en-US" sz="3600" dirty="0"/>
          </a:p>
        </p:txBody>
      </p:sp>
      <p:cxnSp>
        <p:nvCxnSpPr>
          <p:cNvPr id="40" name="Straight Connector 39"/>
          <p:cNvCxnSpPr/>
          <p:nvPr/>
        </p:nvCxnSpPr>
        <p:spPr>
          <a:xfrm>
            <a:off x="4191000" y="738011"/>
            <a:ext cx="37941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345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132436" y="1178634"/>
            <a:ext cx="886782" cy="923330"/>
            <a:chOff x="3237303" y="1006554"/>
            <a:chExt cx="1100205" cy="114554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103181" y="118550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9" name="Down Arrow 38"/>
          <p:cNvSpPr/>
          <p:nvPr/>
        </p:nvSpPr>
        <p:spPr>
          <a:xfrm rot="9000000">
            <a:off x="66977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12600000">
            <a:off x="48084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2981672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41 &gt; Pivot ?</a:t>
            </a:r>
            <a:endParaRPr lang="en-US" sz="3600" dirty="0"/>
          </a:p>
        </p:txBody>
      </p:sp>
      <p:sp>
        <p:nvSpPr>
          <p:cNvPr id="35" name="TextBox 34"/>
          <p:cNvSpPr txBox="1"/>
          <p:nvPr/>
        </p:nvSpPr>
        <p:spPr>
          <a:xfrm>
            <a:off x="6781800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/>
              <a:t>29 &lt; Pivot ?</a:t>
            </a:r>
            <a:endParaRPr lang="en-US" sz="3600" dirty="0"/>
          </a:p>
        </p:txBody>
      </p:sp>
      <p:cxnSp>
        <p:nvCxnSpPr>
          <p:cNvPr id="40" name="Straight Connector 39"/>
          <p:cNvCxnSpPr/>
          <p:nvPr/>
        </p:nvCxnSpPr>
        <p:spPr>
          <a:xfrm>
            <a:off x="4191000" y="738011"/>
            <a:ext cx="37941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267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132436" y="1178634"/>
            <a:ext cx="886782" cy="923330"/>
            <a:chOff x="3237303" y="1006554"/>
            <a:chExt cx="1100205" cy="114554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103181" y="118550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9" name="Down Arrow 38"/>
          <p:cNvSpPr/>
          <p:nvPr/>
        </p:nvSpPr>
        <p:spPr>
          <a:xfrm rot="9000000">
            <a:off x="57071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12600000">
            <a:off x="48084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2133600" y="2975328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Lower and Upper indexes meet</a:t>
            </a:r>
            <a:endParaRPr lang="en-US" sz="3600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4191000" y="738011"/>
            <a:ext cx="37941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75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132436" y="1178634"/>
            <a:ext cx="886782" cy="923330"/>
            <a:chOff x="3237303" y="1006554"/>
            <a:chExt cx="1100205" cy="114554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103181" y="118550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3" name="Down Arrow 42"/>
          <p:cNvSpPr/>
          <p:nvPr/>
        </p:nvSpPr>
        <p:spPr>
          <a:xfrm rot="12600000">
            <a:off x="48084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 rot="10800000">
            <a:off x="82296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3810000" y="2975328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Swap Lower index with Pivot</a:t>
            </a:r>
            <a:endParaRPr lang="en-US" sz="3600" dirty="0"/>
          </a:p>
        </p:txBody>
      </p:sp>
      <p:cxnSp>
        <p:nvCxnSpPr>
          <p:cNvPr id="42" name="Straight Connector 41"/>
          <p:cNvCxnSpPr/>
          <p:nvPr/>
        </p:nvCxnSpPr>
        <p:spPr>
          <a:xfrm>
            <a:off x="4191000" y="738011"/>
            <a:ext cx="37941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727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8103181" y="118550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16641" y="1178380"/>
            <a:ext cx="886781" cy="923330"/>
            <a:chOff x="384803" y="1006554"/>
            <a:chExt cx="1100204" cy="114554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5105400" y="1156973"/>
            <a:ext cx="3886200" cy="966507"/>
            <a:chOff x="5105400" y="1156973"/>
            <a:chExt cx="3886200" cy="966507"/>
          </a:xfrm>
        </p:grpSpPr>
        <p:grpSp>
          <p:nvGrpSpPr>
            <p:cNvPr id="39" name="Group 38"/>
            <p:cNvGrpSpPr/>
            <p:nvPr/>
          </p:nvGrpSpPr>
          <p:grpSpPr>
            <a:xfrm>
              <a:off x="5105400" y="1200150"/>
              <a:ext cx="886781" cy="923330"/>
              <a:chOff x="3475183" y="3493490"/>
              <a:chExt cx="886781" cy="923330"/>
            </a:xfrm>
          </p:grpSpPr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3475183" y="3493490"/>
                <a:ext cx="88678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22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8104819" y="1156973"/>
              <a:ext cx="886781" cy="923330"/>
              <a:chOff x="384803" y="1006554"/>
              <a:chExt cx="1100204" cy="1145549"/>
            </a:xfrm>
          </p:grpSpPr>
          <p:pic>
            <p:nvPicPr>
              <p:cNvPr id="45" name="Picture 4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458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60" name="TextBox 59"/>
              <p:cNvSpPr txBox="1"/>
              <p:nvPr/>
            </p:nvSpPr>
            <p:spPr>
              <a:xfrm>
                <a:off x="384803" y="1006554"/>
                <a:ext cx="1100204" cy="1145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41</a:t>
                </a:r>
                <a:endParaRPr lang="en-US" sz="28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132436" y="1178634"/>
            <a:ext cx="886782" cy="923330"/>
            <a:chOff x="3237303" y="1006554"/>
            <a:chExt cx="1100205" cy="114554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3" name="Down Arrow 42"/>
          <p:cNvSpPr/>
          <p:nvPr/>
        </p:nvSpPr>
        <p:spPr>
          <a:xfrm rot="12600000">
            <a:off x="4808439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 rot="10800000">
            <a:off x="82296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73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5105400" y="1200150"/>
            <a:ext cx="886781" cy="923330"/>
            <a:chOff x="3475183" y="3493490"/>
            <a:chExt cx="886781" cy="923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8104819" y="1156973"/>
            <a:ext cx="886781" cy="923330"/>
            <a:chOff x="384803" y="1006554"/>
            <a:chExt cx="1100204" cy="1145549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132436" y="1178634"/>
            <a:ext cx="886782" cy="923330"/>
            <a:chOff x="3237303" y="1006554"/>
            <a:chExt cx="1100205" cy="114554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5" name="Down Arrow 34"/>
          <p:cNvSpPr/>
          <p:nvPr/>
        </p:nvSpPr>
        <p:spPr>
          <a:xfrm rot="10800000">
            <a:off x="51816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4136994" y="2315633"/>
            <a:ext cx="803408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922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4126974" y="1202509"/>
            <a:ext cx="886781" cy="923330"/>
            <a:chOff x="3475183" y="3493490"/>
            <a:chExt cx="886781" cy="92333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17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05400" y="1200150"/>
            <a:ext cx="886781" cy="923330"/>
            <a:chOff x="3475183" y="3493490"/>
            <a:chExt cx="886781" cy="923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8104819" y="1156973"/>
            <a:ext cx="886781" cy="923330"/>
            <a:chOff x="384803" y="1006554"/>
            <a:chExt cx="1100204" cy="1145549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5" name="Down Arrow 34"/>
          <p:cNvSpPr/>
          <p:nvPr/>
        </p:nvSpPr>
        <p:spPr>
          <a:xfrm rot="10800000">
            <a:off x="51816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4136994" y="2315633"/>
            <a:ext cx="803408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567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4126974" y="1202509"/>
            <a:ext cx="886781" cy="923330"/>
            <a:chOff x="3475183" y="3493490"/>
            <a:chExt cx="886781" cy="92333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17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05400" y="1200150"/>
            <a:ext cx="886781" cy="923330"/>
            <a:chOff x="3475183" y="3493490"/>
            <a:chExt cx="886781" cy="923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8104819" y="1156973"/>
            <a:ext cx="886781" cy="923330"/>
            <a:chOff x="384803" y="1006554"/>
            <a:chExt cx="1100204" cy="1145549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5" name="Down Arrow 34"/>
          <p:cNvSpPr/>
          <p:nvPr/>
        </p:nvSpPr>
        <p:spPr>
          <a:xfrm rot="10800000">
            <a:off x="51816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/>
          <p:nvPr/>
        </p:nvCxnSpPr>
        <p:spPr>
          <a:xfrm>
            <a:off x="6248400" y="2312106"/>
            <a:ext cx="2667000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407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8100260" y="1184191"/>
            <a:ext cx="886781" cy="923330"/>
            <a:chOff x="3475183" y="3493490"/>
            <a:chExt cx="886781" cy="923330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41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126974" y="1202509"/>
            <a:ext cx="886781" cy="923330"/>
            <a:chOff x="3475183" y="3493490"/>
            <a:chExt cx="886781" cy="92333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17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05400" y="1200150"/>
            <a:ext cx="886781" cy="923330"/>
            <a:chOff x="3475183" y="3493490"/>
            <a:chExt cx="886781" cy="923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5" name="Down Arrow 34"/>
          <p:cNvSpPr/>
          <p:nvPr/>
        </p:nvSpPr>
        <p:spPr>
          <a:xfrm rot="10800000">
            <a:off x="82296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/>
          <p:cNvCxnSpPr/>
          <p:nvPr/>
        </p:nvCxnSpPr>
        <p:spPr>
          <a:xfrm>
            <a:off x="6188047" y="738011"/>
            <a:ext cx="16605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850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8100260" y="1184191"/>
            <a:ext cx="886781" cy="923330"/>
            <a:chOff x="3475183" y="3493490"/>
            <a:chExt cx="886781" cy="923330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41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126974" y="1202509"/>
            <a:ext cx="886781" cy="923330"/>
            <a:chOff x="3475183" y="3493490"/>
            <a:chExt cx="886781" cy="92333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17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05400" y="1200150"/>
            <a:ext cx="886781" cy="923330"/>
            <a:chOff x="3475183" y="3493490"/>
            <a:chExt cx="886781" cy="923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46" name="Straight Connector 45"/>
          <p:cNvCxnSpPr/>
          <p:nvPr/>
        </p:nvCxnSpPr>
        <p:spPr>
          <a:xfrm>
            <a:off x="6188047" y="738011"/>
            <a:ext cx="16605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Down Arrow 37"/>
          <p:cNvSpPr/>
          <p:nvPr/>
        </p:nvSpPr>
        <p:spPr>
          <a:xfrm rot="9000000">
            <a:off x="76883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Down Arrow 43"/>
          <p:cNvSpPr/>
          <p:nvPr/>
        </p:nvSpPr>
        <p:spPr>
          <a:xfrm rot="12600000">
            <a:off x="57833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99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8100260" y="1184191"/>
            <a:ext cx="886781" cy="923330"/>
            <a:chOff x="3475183" y="3493490"/>
            <a:chExt cx="886781" cy="923330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41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126974" y="1202509"/>
            <a:ext cx="886781" cy="923330"/>
            <a:chOff x="3475183" y="3493490"/>
            <a:chExt cx="886781" cy="92333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17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05400" y="1200150"/>
            <a:ext cx="886781" cy="923330"/>
            <a:chOff x="3475183" y="3493490"/>
            <a:chExt cx="886781" cy="923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46" name="Straight Connector 45"/>
          <p:cNvCxnSpPr/>
          <p:nvPr/>
        </p:nvCxnSpPr>
        <p:spPr>
          <a:xfrm>
            <a:off x="6188047" y="738011"/>
            <a:ext cx="16605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Down Arrow 37"/>
          <p:cNvSpPr/>
          <p:nvPr/>
        </p:nvSpPr>
        <p:spPr>
          <a:xfrm rot="9000000">
            <a:off x="76883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Down Arrow 43"/>
          <p:cNvSpPr/>
          <p:nvPr/>
        </p:nvSpPr>
        <p:spPr>
          <a:xfrm rot="12600000">
            <a:off x="57833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4277072" y="2977575"/>
            <a:ext cx="23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29 &gt; Pivot 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8710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8100260" y="1184191"/>
            <a:ext cx="886781" cy="923330"/>
            <a:chOff x="3475183" y="3493490"/>
            <a:chExt cx="886781" cy="923330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41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126974" y="1202509"/>
            <a:ext cx="886781" cy="923330"/>
            <a:chOff x="3475183" y="3493490"/>
            <a:chExt cx="886781" cy="92333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17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05400" y="1200150"/>
            <a:ext cx="886781" cy="923330"/>
            <a:chOff x="3475183" y="3493490"/>
            <a:chExt cx="886781" cy="923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46" name="Straight Connector 45"/>
          <p:cNvCxnSpPr/>
          <p:nvPr/>
        </p:nvCxnSpPr>
        <p:spPr>
          <a:xfrm>
            <a:off x="6188047" y="738011"/>
            <a:ext cx="16605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Down Arrow 37"/>
          <p:cNvSpPr/>
          <p:nvPr/>
        </p:nvSpPr>
        <p:spPr>
          <a:xfrm rot="9000000">
            <a:off x="76883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Down Arrow 43"/>
          <p:cNvSpPr/>
          <p:nvPr/>
        </p:nvSpPr>
        <p:spPr>
          <a:xfrm rot="12600000">
            <a:off x="67739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3575506" y="2975328"/>
            <a:ext cx="5492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Lower and Upper indexes meet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0975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8100260" y="1184191"/>
            <a:ext cx="886781" cy="923330"/>
            <a:chOff x="3475183" y="3493490"/>
            <a:chExt cx="886781" cy="923330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41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126974" y="1202509"/>
            <a:ext cx="886781" cy="923330"/>
            <a:chOff x="3475183" y="3493490"/>
            <a:chExt cx="886781" cy="92333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17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05400" y="1200150"/>
            <a:ext cx="886781" cy="923330"/>
            <a:chOff x="3475183" y="3493490"/>
            <a:chExt cx="886781" cy="923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46" name="Straight Connector 45"/>
          <p:cNvCxnSpPr/>
          <p:nvPr/>
        </p:nvCxnSpPr>
        <p:spPr>
          <a:xfrm>
            <a:off x="6188047" y="738011"/>
            <a:ext cx="16605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Down Arrow 43"/>
          <p:cNvSpPr/>
          <p:nvPr/>
        </p:nvSpPr>
        <p:spPr>
          <a:xfrm rot="12600000">
            <a:off x="67739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 rot="10800000">
            <a:off x="82296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3810000" y="2975328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Swap Lower index with Pivot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4852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8100260" y="1184191"/>
            <a:ext cx="886781" cy="923330"/>
            <a:chOff x="3475183" y="3493490"/>
            <a:chExt cx="886781" cy="923330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41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126974" y="1202509"/>
            <a:ext cx="886781" cy="923330"/>
            <a:chOff x="3475183" y="3493490"/>
            <a:chExt cx="886781" cy="92333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17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05400" y="1200150"/>
            <a:ext cx="886781" cy="923330"/>
            <a:chOff x="3475183" y="3493490"/>
            <a:chExt cx="886781" cy="923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102929" y="1177572"/>
            <a:ext cx="886782" cy="923330"/>
            <a:chOff x="7516051" y="1005343"/>
            <a:chExt cx="1100204" cy="1145548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cxnSp>
        <p:nvCxnSpPr>
          <p:cNvPr id="46" name="Straight Connector 45"/>
          <p:cNvCxnSpPr/>
          <p:nvPr/>
        </p:nvCxnSpPr>
        <p:spPr>
          <a:xfrm>
            <a:off x="6188047" y="738011"/>
            <a:ext cx="1660553" cy="0"/>
          </a:xfrm>
          <a:prstGeom prst="line">
            <a:avLst/>
          </a:prstGeom>
          <a:ln w="1016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Down Arrow 43"/>
          <p:cNvSpPr/>
          <p:nvPr/>
        </p:nvSpPr>
        <p:spPr>
          <a:xfrm rot="12600000">
            <a:off x="6773961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 rot="10800000">
            <a:off x="82296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7097889" y="1156056"/>
            <a:ext cx="1890786" cy="969783"/>
            <a:chOff x="7097889" y="1156056"/>
            <a:chExt cx="1890786" cy="969783"/>
          </a:xfrm>
        </p:grpSpPr>
        <p:grpSp>
          <p:nvGrpSpPr>
            <p:cNvPr id="38" name="Group 37"/>
            <p:cNvGrpSpPr/>
            <p:nvPr/>
          </p:nvGrpSpPr>
          <p:grpSpPr>
            <a:xfrm>
              <a:off x="7097889" y="1202509"/>
              <a:ext cx="886781" cy="923330"/>
              <a:chOff x="3475183" y="3493490"/>
              <a:chExt cx="886781" cy="923330"/>
            </a:xfrm>
          </p:grpSpPr>
          <p:pic>
            <p:nvPicPr>
              <p:cNvPr id="45" name="Picture 4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50" name="TextBox 49"/>
              <p:cNvSpPr txBox="1"/>
              <p:nvPr/>
            </p:nvSpPr>
            <p:spPr>
              <a:xfrm>
                <a:off x="3475183" y="3493490"/>
                <a:ext cx="88678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41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1" name="Group 50"/>
            <p:cNvGrpSpPr/>
            <p:nvPr/>
          </p:nvGrpSpPr>
          <p:grpSpPr>
            <a:xfrm>
              <a:off x="8101893" y="1156056"/>
              <a:ext cx="886782" cy="923330"/>
              <a:chOff x="7516051" y="1005343"/>
              <a:chExt cx="1100204" cy="1145548"/>
            </a:xfrm>
          </p:grpSpPr>
          <p:pic>
            <p:nvPicPr>
              <p:cNvPr id="55" name="Picture 5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58" name="TextBox 57"/>
              <p:cNvSpPr txBox="1"/>
              <p:nvPr/>
            </p:nvSpPr>
            <p:spPr>
              <a:xfrm>
                <a:off x="7516051" y="1005343"/>
                <a:ext cx="1100204" cy="11455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54</a:t>
                </a:r>
                <a:endParaRPr lang="en-US" sz="2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0538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097889" y="1156056"/>
            <a:ext cx="1890786" cy="969783"/>
            <a:chOff x="7097889" y="1156056"/>
            <a:chExt cx="1890786" cy="969783"/>
          </a:xfrm>
        </p:grpSpPr>
        <p:grpSp>
          <p:nvGrpSpPr>
            <p:cNvPr id="38" name="Group 37"/>
            <p:cNvGrpSpPr/>
            <p:nvPr/>
          </p:nvGrpSpPr>
          <p:grpSpPr>
            <a:xfrm>
              <a:off x="7097889" y="1202509"/>
              <a:ext cx="886781" cy="923330"/>
              <a:chOff x="3475183" y="3493490"/>
              <a:chExt cx="886781" cy="923330"/>
            </a:xfrm>
          </p:grpSpPr>
          <p:pic>
            <p:nvPicPr>
              <p:cNvPr id="45" name="Picture 4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76816" y="3493490"/>
                <a:ext cx="883513" cy="883513"/>
              </a:xfrm>
              <a:prstGeom prst="rect">
                <a:avLst/>
              </a:prstGeom>
            </p:spPr>
          </p:pic>
          <p:sp>
            <p:nvSpPr>
              <p:cNvPr id="50" name="TextBox 49"/>
              <p:cNvSpPr txBox="1"/>
              <p:nvPr/>
            </p:nvSpPr>
            <p:spPr>
              <a:xfrm>
                <a:off x="3475183" y="3493490"/>
                <a:ext cx="88678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41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1" name="Group 50"/>
            <p:cNvGrpSpPr/>
            <p:nvPr/>
          </p:nvGrpSpPr>
          <p:grpSpPr>
            <a:xfrm>
              <a:off x="8101893" y="1156056"/>
              <a:ext cx="886782" cy="923330"/>
              <a:chOff x="7516051" y="1005343"/>
              <a:chExt cx="1100204" cy="1145548"/>
            </a:xfrm>
          </p:grpSpPr>
          <p:pic>
            <p:nvPicPr>
              <p:cNvPr id="55" name="Picture 5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1707" y="1047750"/>
                <a:ext cx="1088893" cy="1088893"/>
              </a:xfrm>
              <a:prstGeom prst="rect">
                <a:avLst/>
              </a:prstGeom>
            </p:spPr>
          </p:pic>
          <p:sp>
            <p:nvSpPr>
              <p:cNvPr id="58" name="TextBox 57"/>
              <p:cNvSpPr txBox="1"/>
              <p:nvPr/>
            </p:nvSpPr>
            <p:spPr>
              <a:xfrm>
                <a:off x="7516051" y="1005343"/>
                <a:ext cx="1100204" cy="11455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54</a:t>
                </a:r>
                <a:endParaRPr lang="en-US" sz="2000" b="1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34" name="Group 33"/>
          <p:cNvGrpSpPr/>
          <p:nvPr/>
        </p:nvGrpSpPr>
        <p:grpSpPr>
          <a:xfrm>
            <a:off x="4126974" y="1202509"/>
            <a:ext cx="886781" cy="923330"/>
            <a:chOff x="3475183" y="3493490"/>
            <a:chExt cx="886781" cy="92333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17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05400" y="1200150"/>
            <a:ext cx="886781" cy="923330"/>
            <a:chOff x="3475183" y="3493490"/>
            <a:chExt cx="886781" cy="923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5" name="Down Arrow 34"/>
          <p:cNvSpPr/>
          <p:nvPr/>
        </p:nvSpPr>
        <p:spPr>
          <a:xfrm rot="10800000">
            <a:off x="7205133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31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8097336" y="1183544"/>
            <a:ext cx="886781" cy="923330"/>
            <a:chOff x="3475183" y="3493490"/>
            <a:chExt cx="886781" cy="923330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54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116767" y="1201271"/>
            <a:ext cx="886781" cy="923330"/>
            <a:chOff x="3475183" y="3493490"/>
            <a:chExt cx="886781" cy="92333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29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7097889" y="1202509"/>
            <a:ext cx="886781" cy="923330"/>
            <a:chOff x="3475183" y="3493490"/>
            <a:chExt cx="886781" cy="92333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41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126974" y="1202509"/>
            <a:ext cx="886781" cy="923330"/>
            <a:chOff x="3475183" y="3493490"/>
            <a:chExt cx="886781" cy="92333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17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05400" y="1200150"/>
            <a:ext cx="886781" cy="923330"/>
            <a:chOff x="3475183" y="3493490"/>
            <a:chExt cx="886781" cy="92333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22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33600" y="1200150"/>
            <a:ext cx="883513" cy="923330"/>
            <a:chOff x="3476816" y="3493490"/>
            <a:chExt cx="883513" cy="923330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48495" y="1194550"/>
            <a:ext cx="883513" cy="923330"/>
            <a:chOff x="3476816" y="3493490"/>
            <a:chExt cx="883513" cy="92333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35317" y="1207162"/>
            <a:ext cx="883513" cy="923330"/>
            <a:chOff x="3476816" y="3493490"/>
            <a:chExt cx="883513" cy="923330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650711" y="3493490"/>
              <a:ext cx="53572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132116" y="1200150"/>
            <a:ext cx="886781" cy="923330"/>
            <a:chOff x="3475183" y="3493490"/>
            <a:chExt cx="886781" cy="923330"/>
          </a:xfrm>
        </p:grpSpPr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2" name="TextBox 81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0156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 - Summary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352550"/>
            <a:ext cx="8229600" cy="3181348"/>
          </a:xfrm>
        </p:spPr>
        <p:txBody>
          <a:bodyPr>
            <a:no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en-US" dirty="0" err="1" smtClean="0"/>
              <a:t>QuickSort</a:t>
            </a:r>
            <a:r>
              <a:rPr lang="en-US" dirty="0" smtClean="0"/>
              <a:t> is recursive (method that calls itself)</a:t>
            </a:r>
          </a:p>
          <a:p>
            <a:pPr marL="0" indent="0">
              <a:spcBef>
                <a:spcPts val="300"/>
              </a:spcBef>
              <a:buNone/>
            </a:pPr>
            <a:endParaRPr lang="en-US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en-US" dirty="0" smtClean="0"/>
              <a:t>Divide-and-Conquer algorithm</a:t>
            </a:r>
          </a:p>
          <a:p>
            <a:pPr marL="0" indent="0">
              <a:spcBef>
                <a:spcPts val="300"/>
              </a:spcBef>
              <a:buNone/>
            </a:pPr>
            <a:endParaRPr lang="en-US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en-US" dirty="0" smtClean="0"/>
              <a:t>Very efficient for large data sets</a:t>
            </a:r>
          </a:p>
        </p:txBody>
      </p:sp>
    </p:spTree>
    <p:extLst>
      <p:ext uri="{BB962C8B-B14F-4D97-AF65-F5344CB8AC3E}">
        <p14:creationId xmlns:p14="http://schemas.microsoft.com/office/powerpoint/2010/main" val="213524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 – Big Oh Analysis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352550"/>
            <a:ext cx="83820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3200" dirty="0" smtClean="0"/>
              <a:t>Worst case is O(n</a:t>
            </a:r>
            <a:r>
              <a:rPr lang="en-US" sz="3200" baseline="30000" dirty="0" smtClean="0"/>
              <a:t>2</a:t>
            </a:r>
            <a:r>
              <a:rPr lang="en-US" sz="3200" dirty="0" smtClean="0"/>
              <a:t>).</a:t>
            </a:r>
          </a:p>
          <a:p>
            <a:pPr>
              <a:spcBef>
                <a:spcPts val="300"/>
              </a:spcBef>
            </a:pPr>
            <a:endParaRPr lang="en-US" sz="3200" dirty="0" smtClean="0"/>
          </a:p>
          <a:p>
            <a:pPr>
              <a:spcBef>
                <a:spcPts val="300"/>
              </a:spcBef>
            </a:pPr>
            <a:r>
              <a:rPr lang="en-US" sz="3200" dirty="0" smtClean="0"/>
              <a:t>Average case </a:t>
            </a:r>
            <a:r>
              <a:rPr lang="en-US" sz="3200" dirty="0"/>
              <a:t>is O(n log n).</a:t>
            </a:r>
            <a:endParaRPr lang="en-US" sz="3200" dirty="0" smtClean="0"/>
          </a:p>
          <a:p>
            <a:pPr>
              <a:spcBef>
                <a:spcPts val="300"/>
              </a:spcBef>
            </a:pPr>
            <a:endParaRPr lang="en-US" sz="3200" dirty="0" smtClean="0"/>
          </a:p>
          <a:p>
            <a:pPr>
              <a:spcBef>
                <a:spcPts val="300"/>
              </a:spcBef>
            </a:pPr>
            <a:r>
              <a:rPr lang="en-US" sz="3200" dirty="0" smtClean="0"/>
              <a:t>Performance depends largely on </a:t>
            </a:r>
            <a:r>
              <a:rPr lang="en-US" sz="3200" dirty="0"/>
              <a:t>P</a:t>
            </a:r>
            <a:r>
              <a:rPr lang="en-US" sz="3200" dirty="0" smtClean="0"/>
              <a:t>ivot selection.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1181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129822" y="1207191"/>
            <a:ext cx="886781" cy="923330"/>
            <a:chOff x="3475183" y="3493490"/>
            <a:chExt cx="886781" cy="923330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17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104819" y="1174810"/>
            <a:ext cx="886781" cy="923330"/>
            <a:chOff x="6089804" y="1005343"/>
            <a:chExt cx="1100203" cy="1145548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6089804" y="1005343"/>
              <a:ext cx="1100203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4" name="Down Arrow 33"/>
          <p:cNvSpPr/>
          <p:nvPr/>
        </p:nvSpPr>
        <p:spPr>
          <a:xfrm rot="10800000">
            <a:off x="228600" y="209814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76200" y="2975328"/>
            <a:ext cx="632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Often, first item is used for pivot …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6439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129821" y="1174810"/>
            <a:ext cx="886781" cy="923330"/>
            <a:chOff x="6089803" y="1005343"/>
            <a:chExt cx="1100203" cy="1145548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6089803" y="1005343"/>
              <a:ext cx="1100203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098065" y="120124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4" name="Down Arrow 33"/>
          <p:cNvSpPr/>
          <p:nvPr/>
        </p:nvSpPr>
        <p:spPr>
          <a:xfrm rot="10800000">
            <a:off x="8198556" y="209814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5410200" y="2975328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… or last item …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5812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8093530" y="1177572"/>
            <a:ext cx="886781" cy="923330"/>
            <a:chOff x="1811053" y="1006554"/>
            <a:chExt cx="1100204" cy="1145549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181105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29821" y="1174810"/>
            <a:ext cx="886781" cy="923330"/>
            <a:chOff x="6089803" y="1005343"/>
            <a:chExt cx="1100203" cy="1145548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6089803" y="1005343"/>
              <a:ext cx="1100203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131130" y="120124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54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124200" y="1174810"/>
            <a:ext cx="886781" cy="923330"/>
            <a:chOff x="7516052" y="1005343"/>
            <a:chExt cx="1100203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2" y="1005343"/>
              <a:ext cx="1100203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4" name="Down Arrow 33"/>
          <p:cNvSpPr/>
          <p:nvPr/>
        </p:nvSpPr>
        <p:spPr>
          <a:xfrm rot="10800000">
            <a:off x="4233334" y="209814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2785533" y="2975328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… or middle item …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0696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4131130" y="1201241"/>
            <a:ext cx="886781" cy="923330"/>
            <a:chOff x="3475183" y="3493490"/>
            <a:chExt cx="886781" cy="92333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54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124200" y="1174810"/>
            <a:ext cx="886781" cy="923330"/>
            <a:chOff x="7516052" y="1005343"/>
            <a:chExt cx="1100203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2" y="1005343"/>
              <a:ext cx="1100203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4" name="Down Arrow 33"/>
          <p:cNvSpPr/>
          <p:nvPr/>
        </p:nvSpPr>
        <p:spPr>
          <a:xfrm rot="10800000">
            <a:off x="4233334" y="209814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134380" y="2975328"/>
            <a:ext cx="8841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… or sometimes middle of three …</a:t>
            </a:r>
            <a:endParaRPr lang="en-US" sz="3600" dirty="0"/>
          </a:p>
        </p:txBody>
      </p:sp>
      <p:grpSp>
        <p:nvGrpSpPr>
          <p:cNvPr id="41" name="Group 40"/>
          <p:cNvGrpSpPr/>
          <p:nvPr/>
        </p:nvGrpSpPr>
        <p:grpSpPr>
          <a:xfrm>
            <a:off x="8098065" y="1201241"/>
            <a:ext cx="886781" cy="923330"/>
            <a:chOff x="3475183" y="3493490"/>
            <a:chExt cx="886781" cy="923330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29822" y="1207191"/>
            <a:ext cx="886781" cy="923330"/>
            <a:chOff x="3475183" y="3493490"/>
            <a:chExt cx="886781" cy="92333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475183" y="349349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17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7" name="Down Arrow 46"/>
          <p:cNvSpPr/>
          <p:nvPr/>
        </p:nvSpPr>
        <p:spPr>
          <a:xfrm rot="10800000">
            <a:off x="2286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/>
          <p:cNvSpPr/>
          <p:nvPr/>
        </p:nvSpPr>
        <p:spPr>
          <a:xfrm rot="10800000">
            <a:off x="8229600" y="21145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70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/>
          <p:cNvGrpSpPr/>
          <p:nvPr/>
        </p:nvGrpSpPr>
        <p:grpSpPr>
          <a:xfrm>
            <a:off x="139377" y="1174810"/>
            <a:ext cx="886782" cy="923330"/>
            <a:chOff x="3237303" y="1006554"/>
            <a:chExt cx="1100205" cy="1145549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58" y="1047750"/>
              <a:ext cx="1088893" cy="108889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323730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17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4" name="Title 1"/>
          <p:cNvSpPr>
            <a:spLocks noGrp="1"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Quick Sort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30" y="742950"/>
            <a:ext cx="83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33463" algn="l"/>
                <a:tab pos="2003425" algn="l"/>
                <a:tab pos="3025775" algn="l"/>
                <a:tab pos="4005263" algn="l"/>
                <a:tab pos="4975225" algn="l"/>
                <a:tab pos="5997575" algn="l"/>
                <a:tab pos="6977063" algn="l"/>
                <a:tab pos="7947025" algn="l"/>
              </a:tabLst>
            </a:pPr>
            <a:r>
              <a:rPr lang="en-US" b="1" dirty="0" smtClean="0"/>
              <a:t>0	1	2	3	4	5	6	7	8</a:t>
            </a:r>
            <a:endParaRPr lang="en-US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2137576" y="1174810"/>
            <a:ext cx="877664" cy="923330"/>
            <a:chOff x="4669208" y="1006554"/>
            <a:chExt cx="1088893" cy="114554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208" y="1047750"/>
              <a:ext cx="1088893" cy="1088893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4881326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38477" y="1174810"/>
            <a:ext cx="886781" cy="923330"/>
            <a:chOff x="384803" y="1006554"/>
            <a:chExt cx="1100204" cy="114554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58" y="1047750"/>
              <a:ext cx="1088893" cy="1088893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384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41</a:t>
              </a:r>
              <a:endPara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27558" y="1174810"/>
            <a:ext cx="886782" cy="923330"/>
            <a:chOff x="1811053" y="1006554"/>
            <a:chExt cx="1100205" cy="114554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811053" y="1006554"/>
              <a:ext cx="1100205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22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114840" y="1174810"/>
            <a:ext cx="877664" cy="923330"/>
            <a:chOff x="7521707" y="1006554"/>
            <a:chExt cx="1088893" cy="1145549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7733825" y="1006554"/>
              <a:ext cx="664658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15739" y="1174810"/>
            <a:ext cx="886781" cy="923330"/>
            <a:chOff x="6089803" y="1006554"/>
            <a:chExt cx="1100204" cy="1145549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6089803" y="1006554"/>
              <a:ext cx="1100204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29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126658" y="1174810"/>
            <a:ext cx="886782" cy="923330"/>
            <a:chOff x="7516051" y="1005343"/>
            <a:chExt cx="1100204" cy="1145548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707" y="1047750"/>
              <a:ext cx="1088893" cy="1088893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7516051" y="1005343"/>
              <a:ext cx="1100204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54</a:t>
              </a:r>
              <a:endPara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104819" y="1174810"/>
            <a:ext cx="886781" cy="923330"/>
            <a:chOff x="6089804" y="1005343"/>
            <a:chExt cx="1100203" cy="1145548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458" y="1047750"/>
              <a:ext cx="1088893" cy="1088893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6089804" y="1005343"/>
              <a:ext cx="1100203" cy="1145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13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25758" y="1174810"/>
            <a:ext cx="877664" cy="923330"/>
            <a:chOff x="1816708" y="1006554"/>
            <a:chExt cx="1088893" cy="114554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708" y="1047750"/>
              <a:ext cx="1088893" cy="108889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028827" y="1006554"/>
              <a:ext cx="664657" cy="1145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6</a:t>
              </a:r>
              <a:endPara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39376" y="2975328"/>
            <a:ext cx="8928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… but </a:t>
            </a:r>
            <a:r>
              <a:rPr lang="en-US" sz="3200" b="1" dirty="0" smtClean="0"/>
              <a:t>random</a:t>
            </a:r>
            <a:r>
              <a:rPr lang="en-US" sz="3200" dirty="0" smtClean="0"/>
              <a:t>ly chosen pivots ensure </a:t>
            </a:r>
            <a:r>
              <a:rPr lang="en-US" sz="3200" dirty="0"/>
              <a:t>O(n log n</a:t>
            </a:r>
            <a:r>
              <a:rPr lang="en-US" sz="3200" dirty="0" smtClean="0"/>
              <a:t>).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1184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6566</TotalTime>
  <Words>1067</Words>
  <Application>Microsoft Office PowerPoint</Application>
  <PresentationFormat>On-screen Show (16:9)</PresentationFormat>
  <Paragraphs>816</Paragraphs>
  <Slides>63</Slides>
  <Notes>62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Office Theme</vt:lpstr>
      <vt:lpstr>QuickSort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Insertion Sort</dc:title>
  <dc:creator>Maui</dc:creator>
  <cp:lastModifiedBy>Joe James</cp:lastModifiedBy>
  <cp:revision>110</cp:revision>
  <dcterms:created xsi:type="dcterms:W3CDTF">2014-12-19T23:12:28Z</dcterms:created>
  <dcterms:modified xsi:type="dcterms:W3CDTF">2017-11-25T23:45:36Z</dcterms:modified>
</cp:coreProperties>
</file>