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385" r:id="rId2"/>
    <p:sldId id="433" r:id="rId3"/>
    <p:sldId id="455" r:id="rId4"/>
    <p:sldId id="453" r:id="rId5"/>
    <p:sldId id="454" r:id="rId6"/>
    <p:sldId id="434" r:id="rId7"/>
    <p:sldId id="439" r:id="rId8"/>
    <p:sldId id="459" r:id="rId9"/>
    <p:sldId id="435" r:id="rId10"/>
    <p:sldId id="443" r:id="rId11"/>
    <p:sldId id="444" r:id="rId12"/>
    <p:sldId id="445" r:id="rId13"/>
    <p:sldId id="446" r:id="rId14"/>
    <p:sldId id="447" r:id="rId15"/>
    <p:sldId id="448" r:id="rId16"/>
    <p:sldId id="449" r:id="rId17"/>
    <p:sldId id="440" r:id="rId18"/>
    <p:sldId id="450" r:id="rId19"/>
    <p:sldId id="451" r:id="rId20"/>
    <p:sldId id="452" r:id="rId21"/>
    <p:sldId id="442" r:id="rId22"/>
    <p:sldId id="436" r:id="rId23"/>
    <p:sldId id="456" r:id="rId24"/>
    <p:sldId id="437" r:id="rId25"/>
    <p:sldId id="457" r:id="rId26"/>
    <p:sldId id="438" r:id="rId27"/>
    <p:sldId id="458" r:id="rId28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276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2E9BC2-1364-496E-8C08-813D5E1001C9}" type="datetimeFigureOut">
              <a:rPr lang="en-US" smtClean="0"/>
              <a:t>6/25/2015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AF84B-352F-4648-AA9F-6D8F9B88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923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421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421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421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4212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4212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6/25/2015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62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28701"/>
            <a:ext cx="8229600" cy="33944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398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6/25/2015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61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6/25/2015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411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6/25/2015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929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6/25/2015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379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6/25/2015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602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6/25/2015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12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6/25/2015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006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6/25/2015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859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6/25/2015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623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7214F4-DB16-4239-A5B4-599E17B4D25D}" type="datetimeFigureOut">
              <a:rPr lang="en-US" smtClean="0"/>
              <a:t>6/25/2015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19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501"/>
            <a:ext cx="8305800" cy="3851672"/>
          </a:xfrm>
        </p:spPr>
        <p:txBody>
          <a:bodyPr>
            <a:normAutofit/>
          </a:bodyPr>
          <a:lstStyle/>
          <a:p>
            <a:pPr>
              <a:spcBef>
                <a:spcPts val="3000"/>
              </a:spcBef>
            </a:pPr>
            <a:r>
              <a:rPr lang="en-US" sz="3600" b="1" i="1" dirty="0" smtClean="0"/>
              <a:t>Floyd-</a:t>
            </a:r>
            <a:r>
              <a:rPr lang="en-US" sz="3600" b="1" i="1" dirty="0" err="1" smtClean="0"/>
              <a:t>Warshall</a:t>
            </a:r>
            <a:r>
              <a:rPr lang="en-US" sz="3600" b="1" i="1" dirty="0" smtClean="0"/>
              <a:t> </a:t>
            </a:r>
            <a:r>
              <a:rPr lang="en-US" sz="3600" dirty="0" smtClean="0"/>
              <a:t>is an algorithm that finds the shortest path between every pair of vertices in a graph (All Pairs, Shortest Paths)</a:t>
            </a:r>
          </a:p>
          <a:p>
            <a:pPr>
              <a:spcBef>
                <a:spcPts val="3000"/>
              </a:spcBef>
            </a:pPr>
            <a:r>
              <a:rPr lang="en-US" sz="3600" dirty="0" smtClean="0"/>
              <a:t>Supports negative edge-weights, but not negative-weight cycles</a:t>
            </a:r>
          </a:p>
        </p:txBody>
      </p:sp>
    </p:spTree>
    <p:extLst>
      <p:ext uri="{BB962C8B-B14F-4D97-AF65-F5344CB8AC3E}">
        <p14:creationId xmlns:p14="http://schemas.microsoft.com/office/powerpoint/2010/main" val="335306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Content Placeholder 2"/>
          <p:cNvSpPr>
            <a:spLocks noGrp="1"/>
          </p:cNvSpPr>
          <p:nvPr>
            <p:ph idx="1"/>
          </p:nvPr>
        </p:nvSpPr>
        <p:spPr>
          <a:xfrm>
            <a:off x="457200" y="209550"/>
            <a:ext cx="8305800" cy="3851672"/>
          </a:xfrm>
        </p:spPr>
        <p:txBody>
          <a:bodyPr>
            <a:normAutofit/>
          </a:bodyPr>
          <a:lstStyle/>
          <a:p>
            <a:pPr>
              <a:spcBef>
                <a:spcPts val="3000"/>
              </a:spcBef>
            </a:pPr>
            <a:r>
              <a:rPr lang="en-US" sz="3600" dirty="0"/>
              <a:t>Runs in </a:t>
            </a:r>
            <a:r>
              <a:rPr lang="en-US" sz="3600" dirty="0" smtClean="0"/>
              <a:t>O(n</a:t>
            </a:r>
            <a:r>
              <a:rPr lang="en-US" sz="3600" baseline="30000" dirty="0" smtClean="0"/>
              <a:t>3</a:t>
            </a:r>
            <a:r>
              <a:rPr lang="en-US" sz="3600" dirty="0" smtClean="0"/>
              <a:t>) </a:t>
            </a:r>
            <a:r>
              <a:rPr lang="en-US" sz="3600" dirty="0"/>
              <a:t>time</a:t>
            </a:r>
          </a:p>
          <a:p>
            <a:pPr>
              <a:spcBef>
                <a:spcPts val="3000"/>
              </a:spcBef>
            </a:pPr>
            <a:r>
              <a:rPr lang="en-US" sz="3600" dirty="0" smtClean="0"/>
              <a:t>Increases number of hops allowed by 1 with each iteration</a:t>
            </a:r>
          </a:p>
        </p:txBody>
      </p:sp>
    </p:spTree>
    <p:extLst>
      <p:ext uri="{BB962C8B-B14F-4D97-AF65-F5344CB8AC3E}">
        <p14:creationId xmlns:p14="http://schemas.microsoft.com/office/powerpoint/2010/main" val="84023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631893" y="3278467"/>
            <a:ext cx="772657" cy="664883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290256" y="4357999"/>
            <a:ext cx="610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5</a:t>
            </a:r>
            <a:endParaRPr lang="en-US" sz="2800" b="1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5862631" y="4127319"/>
            <a:ext cx="1140295" cy="342247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5862631" y="2862970"/>
            <a:ext cx="1847516" cy="126434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endCxn id="16" idx="1"/>
          </p:cNvCxnSpPr>
          <p:nvPr/>
        </p:nvCxnSpPr>
        <p:spPr>
          <a:xfrm flipV="1">
            <a:off x="4343400" y="2625419"/>
            <a:ext cx="3237530" cy="410587"/>
          </a:xfrm>
          <a:prstGeom prst="line">
            <a:avLst/>
          </a:prstGeom>
          <a:ln w="50800">
            <a:solidFill>
              <a:schemeClr val="accent6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379022" y="2338427"/>
            <a:ext cx="610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30</a:t>
            </a:r>
            <a:endParaRPr lang="en-US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157363" y="3188601"/>
            <a:ext cx="610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2</a:t>
            </a:r>
            <a:r>
              <a:rPr lang="en-US" sz="2800" b="1" dirty="0" smtClean="0"/>
              <a:t>0</a:t>
            </a:r>
            <a:endParaRPr lang="en-US" sz="28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4642284" y="3495144"/>
            <a:ext cx="610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5</a:t>
            </a:r>
            <a:endParaRPr lang="en-US" sz="2800" b="1" dirty="0"/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7462497" y="3002285"/>
            <a:ext cx="386103" cy="137450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710147" y="3570733"/>
            <a:ext cx="610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5</a:t>
            </a:r>
            <a:endParaRPr lang="en-US" sz="2800" b="1" dirty="0"/>
          </a:p>
        </p:txBody>
      </p:sp>
      <p:grpSp>
        <p:nvGrpSpPr>
          <p:cNvPr id="5" name="Group 4"/>
          <p:cNvGrpSpPr/>
          <p:nvPr/>
        </p:nvGrpSpPr>
        <p:grpSpPr>
          <a:xfrm>
            <a:off x="4161428" y="2709082"/>
            <a:ext cx="753733" cy="830995"/>
            <a:chOff x="3476816" y="3416930"/>
            <a:chExt cx="883513" cy="97407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403630" y="3711821"/>
            <a:ext cx="753733" cy="830997"/>
            <a:chOff x="3476816" y="3442450"/>
            <a:chExt cx="883513" cy="974080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3582828" y="3442450"/>
              <a:ext cx="620451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580930" y="2205009"/>
            <a:ext cx="753733" cy="830997"/>
            <a:chOff x="3476816" y="3442450"/>
            <a:chExt cx="883513" cy="974080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355746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972880" y="4212543"/>
            <a:ext cx="753733" cy="830997"/>
            <a:chOff x="3476816" y="3442450"/>
            <a:chExt cx="883513" cy="974080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7" name="Content Placeholder 2"/>
          <p:cNvSpPr>
            <a:spLocks noGrp="1"/>
          </p:cNvSpPr>
          <p:nvPr>
            <p:ph idx="1"/>
          </p:nvPr>
        </p:nvSpPr>
        <p:spPr>
          <a:xfrm>
            <a:off x="457200" y="209550"/>
            <a:ext cx="8305800" cy="3851672"/>
          </a:xfrm>
        </p:spPr>
        <p:txBody>
          <a:bodyPr>
            <a:normAutofit/>
          </a:bodyPr>
          <a:lstStyle/>
          <a:p>
            <a:pPr>
              <a:spcBef>
                <a:spcPts val="3000"/>
              </a:spcBef>
            </a:pPr>
            <a:r>
              <a:rPr lang="en-US" sz="3600" dirty="0"/>
              <a:t>Runs in </a:t>
            </a:r>
            <a:r>
              <a:rPr lang="en-US" sz="3600" dirty="0" smtClean="0"/>
              <a:t>O(n</a:t>
            </a:r>
            <a:r>
              <a:rPr lang="en-US" sz="3600" baseline="30000" dirty="0" smtClean="0"/>
              <a:t>3</a:t>
            </a:r>
            <a:r>
              <a:rPr lang="en-US" sz="3600" dirty="0" smtClean="0"/>
              <a:t>) </a:t>
            </a:r>
            <a:r>
              <a:rPr lang="en-US" sz="3600" dirty="0"/>
              <a:t>time</a:t>
            </a:r>
          </a:p>
          <a:p>
            <a:pPr>
              <a:spcBef>
                <a:spcPts val="3000"/>
              </a:spcBef>
            </a:pPr>
            <a:r>
              <a:rPr lang="en-US" sz="3600" dirty="0" smtClean="0"/>
              <a:t>Increases number of hops allowed by 1 with each iteration</a:t>
            </a:r>
          </a:p>
        </p:txBody>
      </p:sp>
      <p:graphicFrame>
        <p:nvGraphicFramePr>
          <p:cNvPr id="58" name="Table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6863339"/>
              </p:ext>
            </p:extLst>
          </p:nvPr>
        </p:nvGraphicFramePr>
        <p:xfrm>
          <a:off x="152400" y="2924137"/>
          <a:ext cx="3728976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2992"/>
                <a:gridCol w="1242992"/>
                <a:gridCol w="124299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Iteration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Distance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Path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0</a:t>
                      </a:r>
                      <a:endParaRPr lang="en-US" sz="20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30</a:t>
                      </a:r>
                      <a:endParaRPr lang="en-US" sz="20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A-D</a:t>
                      </a:r>
                      <a:endParaRPr lang="en-US" sz="20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264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631893" y="3278467"/>
            <a:ext cx="772657" cy="664883"/>
          </a:xfrm>
          <a:prstGeom prst="line">
            <a:avLst/>
          </a:prstGeom>
          <a:ln w="50800">
            <a:solidFill>
              <a:schemeClr val="accent6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290256" y="4357999"/>
            <a:ext cx="610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5</a:t>
            </a:r>
            <a:endParaRPr lang="en-US" sz="2800" b="1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5862631" y="4127319"/>
            <a:ext cx="1140295" cy="342247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5862631" y="2862970"/>
            <a:ext cx="1847516" cy="1264349"/>
          </a:xfrm>
          <a:prstGeom prst="line">
            <a:avLst/>
          </a:prstGeom>
          <a:ln w="50800">
            <a:solidFill>
              <a:schemeClr val="accent6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endCxn id="16" idx="1"/>
          </p:cNvCxnSpPr>
          <p:nvPr/>
        </p:nvCxnSpPr>
        <p:spPr>
          <a:xfrm flipV="1">
            <a:off x="4343400" y="2625419"/>
            <a:ext cx="3237530" cy="410587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379022" y="2338427"/>
            <a:ext cx="610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30</a:t>
            </a:r>
            <a:endParaRPr lang="en-US" sz="28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6157363" y="3188601"/>
            <a:ext cx="610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0</a:t>
            </a:r>
            <a:endParaRPr lang="en-US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642284" y="3495144"/>
            <a:ext cx="610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5</a:t>
            </a:r>
            <a:endParaRPr lang="en-US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7462497" y="3002285"/>
            <a:ext cx="386103" cy="137450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710147" y="3570733"/>
            <a:ext cx="610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5</a:t>
            </a:r>
            <a:endParaRPr lang="en-US" sz="2800" b="1" dirty="0"/>
          </a:p>
        </p:txBody>
      </p:sp>
      <p:grpSp>
        <p:nvGrpSpPr>
          <p:cNvPr id="5" name="Group 4"/>
          <p:cNvGrpSpPr/>
          <p:nvPr/>
        </p:nvGrpSpPr>
        <p:grpSpPr>
          <a:xfrm>
            <a:off x="4161428" y="2709082"/>
            <a:ext cx="753733" cy="830995"/>
            <a:chOff x="3476816" y="3416930"/>
            <a:chExt cx="883513" cy="97407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403630" y="3711821"/>
            <a:ext cx="753733" cy="830997"/>
            <a:chOff x="3476816" y="3442450"/>
            <a:chExt cx="883513" cy="974080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3582828" y="3442450"/>
              <a:ext cx="620451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580930" y="2205009"/>
            <a:ext cx="753733" cy="830997"/>
            <a:chOff x="3476816" y="3442450"/>
            <a:chExt cx="883513" cy="974080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355746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972880" y="4212543"/>
            <a:ext cx="753733" cy="830997"/>
            <a:chOff x="3476816" y="3442450"/>
            <a:chExt cx="883513" cy="974080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7" name="Content Placeholder 2"/>
          <p:cNvSpPr>
            <a:spLocks noGrp="1"/>
          </p:cNvSpPr>
          <p:nvPr>
            <p:ph idx="1"/>
          </p:nvPr>
        </p:nvSpPr>
        <p:spPr>
          <a:xfrm>
            <a:off x="457200" y="209550"/>
            <a:ext cx="8305800" cy="3851672"/>
          </a:xfrm>
        </p:spPr>
        <p:txBody>
          <a:bodyPr>
            <a:normAutofit/>
          </a:bodyPr>
          <a:lstStyle/>
          <a:p>
            <a:pPr>
              <a:spcBef>
                <a:spcPts val="3000"/>
              </a:spcBef>
            </a:pPr>
            <a:r>
              <a:rPr lang="en-US" sz="3600" dirty="0"/>
              <a:t>Runs in </a:t>
            </a:r>
            <a:r>
              <a:rPr lang="en-US" sz="3600" dirty="0" smtClean="0"/>
              <a:t>O(n</a:t>
            </a:r>
            <a:r>
              <a:rPr lang="en-US" sz="3600" baseline="30000" dirty="0" smtClean="0"/>
              <a:t>3</a:t>
            </a:r>
            <a:r>
              <a:rPr lang="en-US" sz="3600" dirty="0" smtClean="0"/>
              <a:t>) </a:t>
            </a:r>
            <a:r>
              <a:rPr lang="en-US" sz="3600" dirty="0"/>
              <a:t>time</a:t>
            </a:r>
          </a:p>
          <a:p>
            <a:pPr>
              <a:spcBef>
                <a:spcPts val="3000"/>
              </a:spcBef>
            </a:pPr>
            <a:r>
              <a:rPr lang="en-US" sz="3600" dirty="0" smtClean="0"/>
              <a:t>Increases number of hops allowed by 1 with each iteration</a:t>
            </a:r>
          </a:p>
        </p:txBody>
      </p:sp>
      <p:graphicFrame>
        <p:nvGraphicFramePr>
          <p:cNvPr id="58" name="Table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7883579"/>
              </p:ext>
            </p:extLst>
          </p:nvPr>
        </p:nvGraphicFramePr>
        <p:xfrm>
          <a:off x="152400" y="2924137"/>
          <a:ext cx="3728976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2992"/>
                <a:gridCol w="1242992"/>
                <a:gridCol w="124299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Iteration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Distance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Path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A-D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en-US" sz="20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25</a:t>
                      </a:r>
                      <a:endParaRPr lang="en-US" sz="20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A-B-D</a:t>
                      </a:r>
                      <a:endParaRPr lang="en-US" sz="20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880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631893" y="3278467"/>
            <a:ext cx="772657" cy="664883"/>
          </a:xfrm>
          <a:prstGeom prst="line">
            <a:avLst/>
          </a:prstGeom>
          <a:ln w="50800">
            <a:solidFill>
              <a:schemeClr val="accent6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290256" y="4357999"/>
            <a:ext cx="610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5</a:t>
            </a:r>
            <a:endParaRPr lang="en-US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5862631" y="4127319"/>
            <a:ext cx="1140295" cy="342247"/>
          </a:xfrm>
          <a:prstGeom prst="line">
            <a:avLst/>
          </a:prstGeom>
          <a:ln w="50800">
            <a:solidFill>
              <a:schemeClr val="accent6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5862631" y="2862970"/>
            <a:ext cx="1847516" cy="126434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endCxn id="16" idx="1"/>
          </p:cNvCxnSpPr>
          <p:nvPr/>
        </p:nvCxnSpPr>
        <p:spPr>
          <a:xfrm flipV="1">
            <a:off x="4343400" y="2625419"/>
            <a:ext cx="3237530" cy="410587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379022" y="2338427"/>
            <a:ext cx="610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30</a:t>
            </a:r>
            <a:endParaRPr lang="en-US" sz="28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6157363" y="3188601"/>
            <a:ext cx="610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2</a:t>
            </a:r>
            <a:r>
              <a:rPr lang="en-US" sz="2800" b="1" dirty="0" smtClean="0"/>
              <a:t>0</a:t>
            </a:r>
            <a:endParaRPr lang="en-US" sz="28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4642284" y="3495144"/>
            <a:ext cx="610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5</a:t>
            </a:r>
            <a:endParaRPr lang="en-US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7462497" y="3002285"/>
            <a:ext cx="386103" cy="1374505"/>
          </a:xfrm>
          <a:prstGeom prst="line">
            <a:avLst/>
          </a:prstGeom>
          <a:ln w="50800">
            <a:solidFill>
              <a:schemeClr val="accent6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710147" y="3570733"/>
            <a:ext cx="610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5</a:t>
            </a:r>
            <a:endParaRPr lang="en-US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161428" y="2709082"/>
            <a:ext cx="753733" cy="830995"/>
            <a:chOff x="3476816" y="3416930"/>
            <a:chExt cx="883513" cy="97407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403630" y="3711821"/>
            <a:ext cx="753733" cy="830997"/>
            <a:chOff x="3476816" y="3442450"/>
            <a:chExt cx="883513" cy="974080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3582828" y="3442450"/>
              <a:ext cx="620451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580930" y="2205009"/>
            <a:ext cx="753733" cy="830997"/>
            <a:chOff x="3476816" y="3442450"/>
            <a:chExt cx="883513" cy="974080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355746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972880" y="4212543"/>
            <a:ext cx="753733" cy="830997"/>
            <a:chOff x="3476816" y="3442450"/>
            <a:chExt cx="883513" cy="974080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7" name="Content Placeholder 2"/>
          <p:cNvSpPr>
            <a:spLocks noGrp="1"/>
          </p:cNvSpPr>
          <p:nvPr>
            <p:ph idx="1"/>
          </p:nvPr>
        </p:nvSpPr>
        <p:spPr>
          <a:xfrm>
            <a:off x="457200" y="209550"/>
            <a:ext cx="8305800" cy="2390487"/>
          </a:xfrm>
        </p:spPr>
        <p:txBody>
          <a:bodyPr>
            <a:normAutofit/>
          </a:bodyPr>
          <a:lstStyle/>
          <a:p>
            <a:pPr>
              <a:spcBef>
                <a:spcPts val="3000"/>
              </a:spcBef>
            </a:pPr>
            <a:r>
              <a:rPr lang="en-US" sz="3600" dirty="0"/>
              <a:t>Runs in </a:t>
            </a:r>
            <a:r>
              <a:rPr lang="en-US" sz="3600" dirty="0" smtClean="0"/>
              <a:t>O(n</a:t>
            </a:r>
            <a:r>
              <a:rPr lang="en-US" sz="3600" baseline="30000" dirty="0" smtClean="0"/>
              <a:t>3</a:t>
            </a:r>
            <a:r>
              <a:rPr lang="en-US" sz="3600" dirty="0" smtClean="0"/>
              <a:t>) </a:t>
            </a:r>
            <a:r>
              <a:rPr lang="en-US" sz="3600" dirty="0"/>
              <a:t>time</a:t>
            </a:r>
          </a:p>
          <a:p>
            <a:pPr>
              <a:spcBef>
                <a:spcPts val="3000"/>
              </a:spcBef>
            </a:pPr>
            <a:r>
              <a:rPr lang="en-US" sz="3600" dirty="0" smtClean="0"/>
              <a:t>Increases number of hops allowed by 1 with each iteration</a:t>
            </a:r>
          </a:p>
        </p:txBody>
      </p:sp>
      <p:graphicFrame>
        <p:nvGraphicFramePr>
          <p:cNvPr id="58" name="Table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7117668"/>
              </p:ext>
            </p:extLst>
          </p:nvPr>
        </p:nvGraphicFramePr>
        <p:xfrm>
          <a:off x="152400" y="2924137"/>
          <a:ext cx="3728976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2992"/>
                <a:gridCol w="1242992"/>
                <a:gridCol w="124299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Iteration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Distance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Path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A-D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A-B-D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2</a:t>
                      </a:r>
                      <a:endParaRPr lang="en-US" sz="20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15</a:t>
                      </a:r>
                      <a:endParaRPr lang="en-US" sz="20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A-B-C-D</a:t>
                      </a:r>
                      <a:endParaRPr lang="en-US" sz="20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3308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Box 116"/>
          <p:cNvSpPr txBox="1"/>
          <p:nvPr/>
        </p:nvSpPr>
        <p:spPr>
          <a:xfrm>
            <a:off x="0" y="-190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Apply Floyd-</a:t>
            </a:r>
            <a:r>
              <a:rPr lang="en-US" sz="4000" dirty="0" err="1" smtClean="0"/>
              <a:t>Warshall</a:t>
            </a:r>
            <a:r>
              <a:rPr lang="en-US" sz="4000" dirty="0" smtClean="0"/>
              <a:t> to Directed Graph</a:t>
            </a:r>
            <a:endParaRPr lang="en-US" sz="2400" dirty="0"/>
          </a:p>
        </p:txBody>
      </p:sp>
      <p:cxnSp>
        <p:nvCxnSpPr>
          <p:cNvPr id="145" name="Straight Connector 144"/>
          <p:cNvCxnSpPr/>
          <p:nvPr/>
        </p:nvCxnSpPr>
        <p:spPr>
          <a:xfrm flipV="1">
            <a:off x="2549875" y="2298788"/>
            <a:ext cx="0" cy="116658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flipH="1">
            <a:off x="2314470" y="21037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843128" y="2136447"/>
            <a:ext cx="1265347" cy="1306513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 flipH="1">
            <a:off x="609600" y="23041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>
            <a:off x="886879" y="37100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flipH="1">
            <a:off x="1007503" y="19295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/>
          <p:cNvGrpSpPr/>
          <p:nvPr/>
        </p:nvGrpSpPr>
        <p:grpSpPr>
          <a:xfrm>
            <a:off x="265508" y="1506710"/>
            <a:ext cx="753733" cy="830995"/>
            <a:chOff x="3476816" y="3416930"/>
            <a:chExt cx="883513" cy="974079"/>
          </a:xfrm>
        </p:grpSpPr>
        <p:pic>
          <p:nvPicPr>
            <p:cNvPr id="152" name="Picture 1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3" name="TextBox 152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4" name="Group 153"/>
          <p:cNvGrpSpPr/>
          <p:nvPr/>
        </p:nvGrpSpPr>
        <p:grpSpPr>
          <a:xfrm>
            <a:off x="2006232" y="1517599"/>
            <a:ext cx="753733" cy="830996"/>
            <a:chOff x="3476816" y="3429690"/>
            <a:chExt cx="883513" cy="974079"/>
          </a:xfrm>
        </p:grpSpPr>
        <p:pic>
          <p:nvPicPr>
            <p:cNvPr id="155" name="Picture 1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6" name="TextBox 155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2007018" y="3264753"/>
            <a:ext cx="753733" cy="830997"/>
            <a:chOff x="3476816" y="3442450"/>
            <a:chExt cx="883513" cy="974080"/>
          </a:xfrm>
        </p:grpSpPr>
        <p:pic>
          <p:nvPicPr>
            <p:cNvPr id="158" name="Picture 1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9" name="TextBox 158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0" name="Group 159"/>
          <p:cNvGrpSpPr/>
          <p:nvPr/>
        </p:nvGrpSpPr>
        <p:grpSpPr>
          <a:xfrm>
            <a:off x="263875" y="3263767"/>
            <a:ext cx="753733" cy="830997"/>
            <a:chOff x="3476816" y="3442450"/>
            <a:chExt cx="883513" cy="974080"/>
          </a:xfrm>
        </p:grpSpPr>
        <p:pic>
          <p:nvPicPr>
            <p:cNvPr id="161" name="Picture 1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62" name="TextBox 161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6" name="TextBox 165"/>
          <p:cNvSpPr txBox="1"/>
          <p:nvPr/>
        </p:nvSpPr>
        <p:spPr>
          <a:xfrm>
            <a:off x="1864075" y="24193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167" name="TextBox 166"/>
          <p:cNvSpPr txBox="1"/>
          <p:nvPr/>
        </p:nvSpPr>
        <p:spPr>
          <a:xfrm>
            <a:off x="1212285" y="3697285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5</a:t>
            </a:r>
            <a:endParaRPr lang="en-US" sz="2800" b="1" dirty="0"/>
          </a:p>
        </p:txBody>
      </p:sp>
      <p:sp>
        <p:nvSpPr>
          <p:cNvPr id="168" name="TextBox 167"/>
          <p:cNvSpPr txBox="1"/>
          <p:nvPr/>
        </p:nvSpPr>
        <p:spPr>
          <a:xfrm>
            <a:off x="617080" y="265813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169" name="TextBox 168"/>
          <p:cNvSpPr txBox="1"/>
          <p:nvPr/>
        </p:nvSpPr>
        <p:spPr>
          <a:xfrm>
            <a:off x="2549875" y="253783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170" name="TextBox 169"/>
          <p:cNvSpPr txBox="1"/>
          <p:nvPr/>
        </p:nvSpPr>
        <p:spPr>
          <a:xfrm>
            <a:off x="1313636" y="14287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-2</a:t>
            </a:r>
            <a:endParaRPr lang="en-US" sz="2800" b="1" dirty="0"/>
          </a:p>
        </p:txBody>
      </p:sp>
      <p:sp>
        <p:nvSpPr>
          <p:cNvPr id="171" name="TextBox 170"/>
          <p:cNvSpPr txBox="1"/>
          <p:nvPr/>
        </p:nvSpPr>
        <p:spPr>
          <a:xfrm>
            <a:off x="1368423" y="2332759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0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2797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Box 116"/>
          <p:cNvSpPr txBox="1"/>
          <p:nvPr/>
        </p:nvSpPr>
        <p:spPr>
          <a:xfrm>
            <a:off x="0" y="-190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Apply Floyd-</a:t>
            </a:r>
            <a:r>
              <a:rPr lang="en-US" sz="4000" dirty="0" err="1" smtClean="0"/>
              <a:t>Warshall</a:t>
            </a:r>
            <a:r>
              <a:rPr lang="en-US" sz="4000" dirty="0" smtClean="0"/>
              <a:t> to Directed Graph</a:t>
            </a:r>
            <a:endParaRPr lang="en-US" sz="2400" dirty="0"/>
          </a:p>
        </p:txBody>
      </p:sp>
      <p:cxnSp>
        <p:nvCxnSpPr>
          <p:cNvPr id="145" name="Straight Connector 144"/>
          <p:cNvCxnSpPr/>
          <p:nvPr/>
        </p:nvCxnSpPr>
        <p:spPr>
          <a:xfrm flipV="1">
            <a:off x="2549875" y="2298788"/>
            <a:ext cx="0" cy="116658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flipH="1">
            <a:off x="2314470" y="21037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843128" y="2136447"/>
            <a:ext cx="1265347" cy="1306513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 flipH="1">
            <a:off x="609600" y="23041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>
            <a:off x="886879" y="37100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flipH="1">
            <a:off x="1007503" y="19295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/>
          <p:cNvGrpSpPr/>
          <p:nvPr/>
        </p:nvGrpSpPr>
        <p:grpSpPr>
          <a:xfrm>
            <a:off x="265508" y="1506710"/>
            <a:ext cx="753733" cy="830995"/>
            <a:chOff x="3476816" y="3416930"/>
            <a:chExt cx="883513" cy="974079"/>
          </a:xfrm>
        </p:grpSpPr>
        <p:pic>
          <p:nvPicPr>
            <p:cNvPr id="152" name="Picture 1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3" name="TextBox 152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4" name="Group 153"/>
          <p:cNvGrpSpPr/>
          <p:nvPr/>
        </p:nvGrpSpPr>
        <p:grpSpPr>
          <a:xfrm>
            <a:off x="2006232" y="1517599"/>
            <a:ext cx="753733" cy="830996"/>
            <a:chOff x="3476816" y="3429690"/>
            <a:chExt cx="883513" cy="974079"/>
          </a:xfrm>
        </p:grpSpPr>
        <p:pic>
          <p:nvPicPr>
            <p:cNvPr id="155" name="Picture 1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6" name="TextBox 155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2007018" y="3264753"/>
            <a:ext cx="753733" cy="830997"/>
            <a:chOff x="3476816" y="3442450"/>
            <a:chExt cx="883513" cy="974080"/>
          </a:xfrm>
        </p:grpSpPr>
        <p:pic>
          <p:nvPicPr>
            <p:cNvPr id="158" name="Picture 1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9" name="TextBox 158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0" name="Group 159"/>
          <p:cNvGrpSpPr/>
          <p:nvPr/>
        </p:nvGrpSpPr>
        <p:grpSpPr>
          <a:xfrm>
            <a:off x="263875" y="3263767"/>
            <a:ext cx="753733" cy="830997"/>
            <a:chOff x="3476816" y="3442450"/>
            <a:chExt cx="883513" cy="974080"/>
          </a:xfrm>
        </p:grpSpPr>
        <p:pic>
          <p:nvPicPr>
            <p:cNvPr id="161" name="Picture 1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62" name="TextBox 161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6" name="TextBox 165"/>
          <p:cNvSpPr txBox="1"/>
          <p:nvPr/>
        </p:nvSpPr>
        <p:spPr>
          <a:xfrm>
            <a:off x="1864075" y="24193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167" name="TextBox 166"/>
          <p:cNvSpPr txBox="1"/>
          <p:nvPr/>
        </p:nvSpPr>
        <p:spPr>
          <a:xfrm>
            <a:off x="1212285" y="3697285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5</a:t>
            </a:r>
            <a:endParaRPr lang="en-US" sz="2800" b="1" dirty="0"/>
          </a:p>
        </p:txBody>
      </p:sp>
      <p:sp>
        <p:nvSpPr>
          <p:cNvPr id="168" name="TextBox 167"/>
          <p:cNvSpPr txBox="1"/>
          <p:nvPr/>
        </p:nvSpPr>
        <p:spPr>
          <a:xfrm>
            <a:off x="617080" y="265813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169" name="TextBox 168"/>
          <p:cNvSpPr txBox="1"/>
          <p:nvPr/>
        </p:nvSpPr>
        <p:spPr>
          <a:xfrm>
            <a:off x="2549875" y="253783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170" name="TextBox 169"/>
          <p:cNvSpPr txBox="1"/>
          <p:nvPr/>
        </p:nvSpPr>
        <p:spPr>
          <a:xfrm>
            <a:off x="1313636" y="14287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-2</a:t>
            </a:r>
            <a:endParaRPr lang="en-US" sz="2800" b="1" dirty="0"/>
          </a:p>
        </p:txBody>
      </p:sp>
      <p:sp>
        <p:nvSpPr>
          <p:cNvPr id="171" name="TextBox 170"/>
          <p:cNvSpPr txBox="1"/>
          <p:nvPr/>
        </p:nvSpPr>
        <p:spPr>
          <a:xfrm>
            <a:off x="1368423" y="2332759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0</a:t>
            </a:r>
            <a:endParaRPr lang="en-US" sz="2800" b="1" dirty="0"/>
          </a:p>
        </p:txBody>
      </p: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730193"/>
              </p:ext>
            </p:extLst>
          </p:nvPr>
        </p:nvGraphicFramePr>
        <p:xfrm>
          <a:off x="6193970" y="917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π</a:t>
                      </a:r>
                      <a:r>
                        <a:rPr lang="en-US" sz="2000" b="1" dirty="0" smtClean="0"/>
                        <a:t>0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6105298"/>
              </p:ext>
            </p:extLst>
          </p:nvPr>
        </p:nvGraphicFramePr>
        <p:xfrm>
          <a:off x="3261547" y="917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d0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457700" y="590550"/>
            <a:ext cx="87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to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 rot="16200000">
            <a:off x="2642116" y="1682234"/>
            <a:ext cx="87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from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77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Box 116"/>
          <p:cNvSpPr txBox="1"/>
          <p:nvPr/>
        </p:nvSpPr>
        <p:spPr>
          <a:xfrm>
            <a:off x="0" y="-190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Apply Floyd-</a:t>
            </a:r>
            <a:r>
              <a:rPr lang="en-US" sz="4000" dirty="0" err="1" smtClean="0"/>
              <a:t>Warshall</a:t>
            </a:r>
            <a:r>
              <a:rPr lang="en-US" sz="4000" dirty="0" smtClean="0"/>
              <a:t> to Directed Graph</a:t>
            </a:r>
            <a:endParaRPr lang="en-US" sz="2400" dirty="0"/>
          </a:p>
        </p:txBody>
      </p:sp>
      <p:cxnSp>
        <p:nvCxnSpPr>
          <p:cNvPr id="145" name="Straight Connector 144"/>
          <p:cNvCxnSpPr/>
          <p:nvPr/>
        </p:nvCxnSpPr>
        <p:spPr>
          <a:xfrm flipV="1">
            <a:off x="2549875" y="2298788"/>
            <a:ext cx="0" cy="116658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flipH="1">
            <a:off x="2314470" y="21037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843128" y="2136447"/>
            <a:ext cx="1265347" cy="1306513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 flipH="1">
            <a:off x="609600" y="23041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>
            <a:off x="886879" y="37100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flipH="1">
            <a:off x="1007503" y="19295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/>
          <p:cNvGrpSpPr/>
          <p:nvPr/>
        </p:nvGrpSpPr>
        <p:grpSpPr>
          <a:xfrm>
            <a:off x="265508" y="1506710"/>
            <a:ext cx="753733" cy="830995"/>
            <a:chOff x="3476816" y="3416930"/>
            <a:chExt cx="883513" cy="974079"/>
          </a:xfrm>
        </p:grpSpPr>
        <p:pic>
          <p:nvPicPr>
            <p:cNvPr id="152" name="Picture 1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3" name="TextBox 152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4" name="Group 153"/>
          <p:cNvGrpSpPr/>
          <p:nvPr/>
        </p:nvGrpSpPr>
        <p:grpSpPr>
          <a:xfrm>
            <a:off x="2006232" y="1517599"/>
            <a:ext cx="753733" cy="830996"/>
            <a:chOff x="3476816" y="3429690"/>
            <a:chExt cx="883513" cy="974079"/>
          </a:xfrm>
        </p:grpSpPr>
        <p:pic>
          <p:nvPicPr>
            <p:cNvPr id="155" name="Picture 1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6" name="TextBox 155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2007018" y="3264753"/>
            <a:ext cx="753733" cy="830997"/>
            <a:chOff x="3476816" y="3442450"/>
            <a:chExt cx="883513" cy="974080"/>
          </a:xfrm>
        </p:grpSpPr>
        <p:pic>
          <p:nvPicPr>
            <p:cNvPr id="158" name="Picture 1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9" name="TextBox 158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0" name="Group 159"/>
          <p:cNvGrpSpPr/>
          <p:nvPr/>
        </p:nvGrpSpPr>
        <p:grpSpPr>
          <a:xfrm>
            <a:off x="263875" y="3263767"/>
            <a:ext cx="753733" cy="830997"/>
            <a:chOff x="3476816" y="3442450"/>
            <a:chExt cx="883513" cy="974080"/>
          </a:xfrm>
        </p:grpSpPr>
        <p:pic>
          <p:nvPicPr>
            <p:cNvPr id="161" name="Picture 1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62" name="TextBox 161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6" name="TextBox 165"/>
          <p:cNvSpPr txBox="1"/>
          <p:nvPr/>
        </p:nvSpPr>
        <p:spPr>
          <a:xfrm>
            <a:off x="1864075" y="24193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167" name="TextBox 166"/>
          <p:cNvSpPr txBox="1"/>
          <p:nvPr/>
        </p:nvSpPr>
        <p:spPr>
          <a:xfrm>
            <a:off x="1212285" y="3697285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5</a:t>
            </a:r>
            <a:endParaRPr lang="en-US" sz="2800" b="1" dirty="0"/>
          </a:p>
        </p:txBody>
      </p:sp>
      <p:sp>
        <p:nvSpPr>
          <p:cNvPr id="168" name="TextBox 167"/>
          <p:cNvSpPr txBox="1"/>
          <p:nvPr/>
        </p:nvSpPr>
        <p:spPr>
          <a:xfrm>
            <a:off x="617080" y="265813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169" name="TextBox 168"/>
          <p:cNvSpPr txBox="1"/>
          <p:nvPr/>
        </p:nvSpPr>
        <p:spPr>
          <a:xfrm>
            <a:off x="2549875" y="253783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170" name="TextBox 169"/>
          <p:cNvSpPr txBox="1"/>
          <p:nvPr/>
        </p:nvSpPr>
        <p:spPr>
          <a:xfrm>
            <a:off x="1313636" y="14287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-2</a:t>
            </a:r>
            <a:endParaRPr lang="en-US" sz="2800" b="1" dirty="0"/>
          </a:p>
        </p:txBody>
      </p:sp>
      <p:sp>
        <p:nvSpPr>
          <p:cNvPr id="171" name="TextBox 170"/>
          <p:cNvSpPr txBox="1"/>
          <p:nvPr/>
        </p:nvSpPr>
        <p:spPr>
          <a:xfrm>
            <a:off x="1368423" y="2332759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0</a:t>
            </a:r>
            <a:endParaRPr lang="en-US" sz="2800" b="1" dirty="0"/>
          </a:p>
        </p:txBody>
      </p: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7015156"/>
              </p:ext>
            </p:extLst>
          </p:nvPr>
        </p:nvGraphicFramePr>
        <p:xfrm>
          <a:off x="6193970" y="917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π</a:t>
                      </a:r>
                      <a:r>
                        <a:rPr lang="en-US" sz="2000" b="1" dirty="0" smtClean="0"/>
                        <a:t>0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6750002"/>
              </p:ext>
            </p:extLst>
          </p:nvPr>
        </p:nvGraphicFramePr>
        <p:xfrm>
          <a:off x="3261547" y="917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d0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457700" y="590550"/>
            <a:ext cx="87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to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 rot="16200000">
            <a:off x="2642116" y="1682234"/>
            <a:ext cx="87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from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0925015"/>
              </p:ext>
            </p:extLst>
          </p:nvPr>
        </p:nvGraphicFramePr>
        <p:xfrm>
          <a:off x="4457700" y="2855979"/>
          <a:ext cx="3083115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7705"/>
                <a:gridCol w="1027705"/>
                <a:gridCol w="102770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Iteration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Tables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Pitstop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/>
                        <a:t>d0,</a:t>
                      </a:r>
                      <a:r>
                        <a:rPr lang="en-US" b="0" baseline="0" dirty="0" smtClean="0"/>
                        <a:t> </a:t>
                      </a:r>
                      <a:r>
                        <a:rPr lang="el-GR" sz="1800" b="0" dirty="0" smtClean="0"/>
                        <a:t>π</a:t>
                      </a:r>
                      <a:r>
                        <a:rPr lang="en-US" sz="1800" b="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None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/>
                        <a:t>d1,</a:t>
                      </a:r>
                      <a:r>
                        <a:rPr lang="en-US" b="0" baseline="0" dirty="0" smtClean="0"/>
                        <a:t> </a:t>
                      </a:r>
                      <a:r>
                        <a:rPr lang="el-GR" sz="1800" b="0" dirty="0" smtClean="0"/>
                        <a:t>π</a:t>
                      </a:r>
                      <a:r>
                        <a:rPr lang="en-US" sz="1800" b="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d2,</a:t>
                      </a:r>
                      <a:r>
                        <a:rPr lang="en-US" b="0" baseline="0" dirty="0" smtClean="0"/>
                        <a:t> </a:t>
                      </a:r>
                      <a:r>
                        <a:rPr lang="el-GR" sz="1800" b="0" dirty="0" smtClean="0"/>
                        <a:t>π</a:t>
                      </a:r>
                      <a:r>
                        <a:rPr lang="en-US" sz="1800" b="0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d3,</a:t>
                      </a:r>
                      <a:r>
                        <a:rPr lang="en-US" b="0" baseline="0" dirty="0" smtClean="0"/>
                        <a:t> </a:t>
                      </a:r>
                      <a:r>
                        <a:rPr lang="el-GR" sz="1800" b="0" dirty="0" smtClean="0"/>
                        <a:t>π</a:t>
                      </a:r>
                      <a:r>
                        <a:rPr lang="en-US" sz="1800" b="0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d4,</a:t>
                      </a:r>
                      <a:r>
                        <a:rPr lang="en-US" b="0" baseline="0" dirty="0" smtClean="0"/>
                        <a:t> </a:t>
                      </a:r>
                      <a:r>
                        <a:rPr lang="el-GR" sz="1800" b="0" dirty="0" smtClean="0"/>
                        <a:t>π</a:t>
                      </a:r>
                      <a:r>
                        <a:rPr lang="en-US" sz="1800" b="0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367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Box 116"/>
          <p:cNvSpPr txBox="1"/>
          <p:nvPr/>
        </p:nvSpPr>
        <p:spPr>
          <a:xfrm>
            <a:off x="0" y="-190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Apply Floyd-</a:t>
            </a:r>
            <a:r>
              <a:rPr lang="en-US" sz="4000" dirty="0" err="1" smtClean="0"/>
              <a:t>Warshall</a:t>
            </a:r>
            <a:r>
              <a:rPr lang="en-US" sz="4000" dirty="0" smtClean="0"/>
              <a:t> to Directed Graph</a:t>
            </a:r>
            <a:endParaRPr lang="en-US" sz="2400" dirty="0"/>
          </a:p>
        </p:txBody>
      </p:sp>
      <p:cxnSp>
        <p:nvCxnSpPr>
          <p:cNvPr id="145" name="Straight Connector 144"/>
          <p:cNvCxnSpPr/>
          <p:nvPr/>
        </p:nvCxnSpPr>
        <p:spPr>
          <a:xfrm flipV="1">
            <a:off x="2549875" y="2298788"/>
            <a:ext cx="0" cy="116658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flipH="1">
            <a:off x="2314470" y="21037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843128" y="2136447"/>
            <a:ext cx="1265347" cy="1306513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 flipH="1">
            <a:off x="609600" y="23041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>
            <a:off x="886879" y="37100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flipH="1">
            <a:off x="1007503" y="19295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/>
          <p:cNvGrpSpPr/>
          <p:nvPr/>
        </p:nvGrpSpPr>
        <p:grpSpPr>
          <a:xfrm>
            <a:off x="265508" y="1506710"/>
            <a:ext cx="753733" cy="830995"/>
            <a:chOff x="3476816" y="3416930"/>
            <a:chExt cx="883513" cy="974079"/>
          </a:xfrm>
        </p:grpSpPr>
        <p:pic>
          <p:nvPicPr>
            <p:cNvPr id="152" name="Picture 1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3" name="TextBox 152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4" name="Group 153"/>
          <p:cNvGrpSpPr/>
          <p:nvPr/>
        </p:nvGrpSpPr>
        <p:grpSpPr>
          <a:xfrm>
            <a:off x="2006232" y="1517599"/>
            <a:ext cx="753733" cy="830996"/>
            <a:chOff x="3476816" y="3429690"/>
            <a:chExt cx="883513" cy="974079"/>
          </a:xfrm>
        </p:grpSpPr>
        <p:pic>
          <p:nvPicPr>
            <p:cNvPr id="155" name="Picture 1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6" name="TextBox 155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2007018" y="3264753"/>
            <a:ext cx="753733" cy="830997"/>
            <a:chOff x="3476816" y="3442450"/>
            <a:chExt cx="883513" cy="974080"/>
          </a:xfrm>
        </p:grpSpPr>
        <p:pic>
          <p:nvPicPr>
            <p:cNvPr id="158" name="Picture 1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9" name="TextBox 158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0" name="Group 159"/>
          <p:cNvGrpSpPr/>
          <p:nvPr/>
        </p:nvGrpSpPr>
        <p:grpSpPr>
          <a:xfrm>
            <a:off x="263875" y="3263767"/>
            <a:ext cx="753733" cy="830997"/>
            <a:chOff x="3476816" y="3442450"/>
            <a:chExt cx="883513" cy="974080"/>
          </a:xfrm>
        </p:grpSpPr>
        <p:pic>
          <p:nvPicPr>
            <p:cNvPr id="161" name="Picture 1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62" name="TextBox 161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6" name="TextBox 165"/>
          <p:cNvSpPr txBox="1"/>
          <p:nvPr/>
        </p:nvSpPr>
        <p:spPr>
          <a:xfrm>
            <a:off x="1864075" y="24193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167" name="TextBox 166"/>
          <p:cNvSpPr txBox="1"/>
          <p:nvPr/>
        </p:nvSpPr>
        <p:spPr>
          <a:xfrm>
            <a:off x="1212285" y="3697285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5</a:t>
            </a:r>
            <a:endParaRPr lang="en-US" sz="2800" b="1" dirty="0"/>
          </a:p>
        </p:txBody>
      </p:sp>
      <p:sp>
        <p:nvSpPr>
          <p:cNvPr id="168" name="TextBox 167"/>
          <p:cNvSpPr txBox="1"/>
          <p:nvPr/>
        </p:nvSpPr>
        <p:spPr>
          <a:xfrm>
            <a:off x="617080" y="265813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169" name="TextBox 168"/>
          <p:cNvSpPr txBox="1"/>
          <p:nvPr/>
        </p:nvSpPr>
        <p:spPr>
          <a:xfrm>
            <a:off x="2549875" y="253783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170" name="TextBox 169"/>
          <p:cNvSpPr txBox="1"/>
          <p:nvPr/>
        </p:nvSpPr>
        <p:spPr>
          <a:xfrm>
            <a:off x="1313636" y="14287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-2</a:t>
            </a:r>
            <a:endParaRPr lang="en-US" sz="2800" b="1" dirty="0"/>
          </a:p>
        </p:txBody>
      </p:sp>
      <p:sp>
        <p:nvSpPr>
          <p:cNvPr id="171" name="TextBox 170"/>
          <p:cNvSpPr txBox="1"/>
          <p:nvPr/>
        </p:nvSpPr>
        <p:spPr>
          <a:xfrm>
            <a:off x="1368423" y="2332759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0</a:t>
            </a:r>
            <a:endParaRPr lang="en-US" sz="2800" b="1" dirty="0"/>
          </a:p>
        </p:txBody>
      </p: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4867619"/>
              </p:ext>
            </p:extLst>
          </p:nvPr>
        </p:nvGraphicFramePr>
        <p:xfrm>
          <a:off x="6193970" y="917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π</a:t>
                      </a:r>
                      <a:r>
                        <a:rPr lang="en-US" sz="2000" b="1" dirty="0" smtClean="0"/>
                        <a:t>0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9077527"/>
              </p:ext>
            </p:extLst>
          </p:nvPr>
        </p:nvGraphicFramePr>
        <p:xfrm>
          <a:off x="3261547" y="917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d0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5572773"/>
              </p:ext>
            </p:extLst>
          </p:nvPr>
        </p:nvGraphicFramePr>
        <p:xfrm>
          <a:off x="6209023" y="2822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π</a:t>
                      </a:r>
                      <a:r>
                        <a:rPr lang="en-US" sz="2000" b="1" dirty="0" smtClean="0"/>
                        <a:t>1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633535"/>
              </p:ext>
            </p:extLst>
          </p:nvPr>
        </p:nvGraphicFramePr>
        <p:xfrm>
          <a:off x="3276600" y="2822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d1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3276600" y="4629150"/>
            <a:ext cx="48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A + AA &lt; AA ?	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NO.</a:t>
            </a:r>
            <a:endParaRPr lang="en-US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80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Box 116"/>
          <p:cNvSpPr txBox="1"/>
          <p:nvPr/>
        </p:nvSpPr>
        <p:spPr>
          <a:xfrm>
            <a:off x="0" y="-190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Apply Floyd-</a:t>
            </a:r>
            <a:r>
              <a:rPr lang="en-US" sz="4000" dirty="0" err="1" smtClean="0"/>
              <a:t>Warshall</a:t>
            </a:r>
            <a:r>
              <a:rPr lang="en-US" sz="4000" dirty="0" smtClean="0"/>
              <a:t> to Directed Graph</a:t>
            </a:r>
            <a:endParaRPr lang="en-US" sz="2400" dirty="0"/>
          </a:p>
        </p:txBody>
      </p:sp>
      <p:cxnSp>
        <p:nvCxnSpPr>
          <p:cNvPr id="145" name="Straight Connector 144"/>
          <p:cNvCxnSpPr/>
          <p:nvPr/>
        </p:nvCxnSpPr>
        <p:spPr>
          <a:xfrm flipV="1">
            <a:off x="2549875" y="2298788"/>
            <a:ext cx="0" cy="116658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flipH="1">
            <a:off x="2314470" y="21037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843128" y="2136447"/>
            <a:ext cx="1265347" cy="1306513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 flipH="1">
            <a:off x="609600" y="23041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>
            <a:off x="886879" y="37100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flipH="1">
            <a:off x="1007503" y="19295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/>
          <p:cNvGrpSpPr/>
          <p:nvPr/>
        </p:nvGrpSpPr>
        <p:grpSpPr>
          <a:xfrm>
            <a:off x="265508" y="1506710"/>
            <a:ext cx="753733" cy="830995"/>
            <a:chOff x="3476816" y="3416930"/>
            <a:chExt cx="883513" cy="974079"/>
          </a:xfrm>
        </p:grpSpPr>
        <p:pic>
          <p:nvPicPr>
            <p:cNvPr id="152" name="Picture 1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3" name="TextBox 152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4" name="Group 153"/>
          <p:cNvGrpSpPr/>
          <p:nvPr/>
        </p:nvGrpSpPr>
        <p:grpSpPr>
          <a:xfrm>
            <a:off x="2006232" y="1517599"/>
            <a:ext cx="753733" cy="830996"/>
            <a:chOff x="3476816" y="3429690"/>
            <a:chExt cx="883513" cy="974079"/>
          </a:xfrm>
        </p:grpSpPr>
        <p:pic>
          <p:nvPicPr>
            <p:cNvPr id="155" name="Picture 1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6" name="TextBox 155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2007018" y="3264753"/>
            <a:ext cx="753733" cy="830997"/>
            <a:chOff x="3476816" y="3442450"/>
            <a:chExt cx="883513" cy="974080"/>
          </a:xfrm>
        </p:grpSpPr>
        <p:pic>
          <p:nvPicPr>
            <p:cNvPr id="158" name="Picture 1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9" name="TextBox 158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0" name="Group 159"/>
          <p:cNvGrpSpPr/>
          <p:nvPr/>
        </p:nvGrpSpPr>
        <p:grpSpPr>
          <a:xfrm>
            <a:off x="263875" y="3263767"/>
            <a:ext cx="753733" cy="830997"/>
            <a:chOff x="3476816" y="3442450"/>
            <a:chExt cx="883513" cy="974080"/>
          </a:xfrm>
        </p:grpSpPr>
        <p:pic>
          <p:nvPicPr>
            <p:cNvPr id="161" name="Picture 1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62" name="TextBox 161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6" name="TextBox 165"/>
          <p:cNvSpPr txBox="1"/>
          <p:nvPr/>
        </p:nvSpPr>
        <p:spPr>
          <a:xfrm>
            <a:off x="1864075" y="24193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167" name="TextBox 166"/>
          <p:cNvSpPr txBox="1"/>
          <p:nvPr/>
        </p:nvSpPr>
        <p:spPr>
          <a:xfrm>
            <a:off x="1212285" y="3697285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5</a:t>
            </a:r>
            <a:endParaRPr lang="en-US" sz="2800" b="1" dirty="0"/>
          </a:p>
        </p:txBody>
      </p:sp>
      <p:sp>
        <p:nvSpPr>
          <p:cNvPr id="168" name="TextBox 167"/>
          <p:cNvSpPr txBox="1"/>
          <p:nvPr/>
        </p:nvSpPr>
        <p:spPr>
          <a:xfrm>
            <a:off x="617080" y="265813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169" name="TextBox 168"/>
          <p:cNvSpPr txBox="1"/>
          <p:nvPr/>
        </p:nvSpPr>
        <p:spPr>
          <a:xfrm>
            <a:off x="2549875" y="253783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170" name="TextBox 169"/>
          <p:cNvSpPr txBox="1"/>
          <p:nvPr/>
        </p:nvSpPr>
        <p:spPr>
          <a:xfrm>
            <a:off x="1313636" y="14287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-2</a:t>
            </a:r>
            <a:endParaRPr lang="en-US" sz="2800" b="1" dirty="0"/>
          </a:p>
        </p:txBody>
      </p:sp>
      <p:sp>
        <p:nvSpPr>
          <p:cNvPr id="171" name="TextBox 170"/>
          <p:cNvSpPr txBox="1"/>
          <p:nvPr/>
        </p:nvSpPr>
        <p:spPr>
          <a:xfrm>
            <a:off x="1368423" y="2332759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0</a:t>
            </a:r>
            <a:endParaRPr lang="en-US" sz="2800" b="1" dirty="0"/>
          </a:p>
        </p:txBody>
      </p: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2178556"/>
              </p:ext>
            </p:extLst>
          </p:nvPr>
        </p:nvGraphicFramePr>
        <p:xfrm>
          <a:off x="6193970" y="917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π</a:t>
                      </a:r>
                      <a:r>
                        <a:rPr lang="en-US" sz="2000" b="1" dirty="0" smtClean="0"/>
                        <a:t>0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6448780"/>
              </p:ext>
            </p:extLst>
          </p:nvPr>
        </p:nvGraphicFramePr>
        <p:xfrm>
          <a:off x="3261547" y="917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d0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1767478"/>
              </p:ext>
            </p:extLst>
          </p:nvPr>
        </p:nvGraphicFramePr>
        <p:xfrm>
          <a:off x="6209023" y="2822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π</a:t>
                      </a:r>
                      <a:r>
                        <a:rPr lang="en-US" sz="2000" b="1" dirty="0" smtClean="0"/>
                        <a:t>1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7022344"/>
              </p:ext>
            </p:extLst>
          </p:nvPr>
        </p:nvGraphicFramePr>
        <p:xfrm>
          <a:off x="3276600" y="2822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d1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3276600" y="4629150"/>
            <a:ext cx="48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A + AB &lt; AB ?	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NO.</a:t>
            </a:r>
            <a:endParaRPr lang="en-US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26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Box 116"/>
          <p:cNvSpPr txBox="1"/>
          <p:nvPr/>
        </p:nvSpPr>
        <p:spPr>
          <a:xfrm>
            <a:off x="0" y="-190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Apply Floyd-</a:t>
            </a:r>
            <a:r>
              <a:rPr lang="en-US" sz="4000" dirty="0" err="1" smtClean="0"/>
              <a:t>Warshall</a:t>
            </a:r>
            <a:r>
              <a:rPr lang="en-US" sz="4000" dirty="0" smtClean="0"/>
              <a:t> to Directed Graph</a:t>
            </a:r>
            <a:endParaRPr lang="en-US" sz="2400" dirty="0"/>
          </a:p>
        </p:txBody>
      </p:sp>
      <p:cxnSp>
        <p:nvCxnSpPr>
          <p:cNvPr id="145" name="Straight Connector 144"/>
          <p:cNvCxnSpPr/>
          <p:nvPr/>
        </p:nvCxnSpPr>
        <p:spPr>
          <a:xfrm flipV="1">
            <a:off x="2549875" y="2298788"/>
            <a:ext cx="0" cy="116658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flipH="1">
            <a:off x="2314470" y="21037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843128" y="2136447"/>
            <a:ext cx="1265347" cy="1306513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 flipH="1">
            <a:off x="609600" y="23041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>
            <a:off x="886879" y="37100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flipH="1">
            <a:off x="1007503" y="19295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/>
          <p:cNvGrpSpPr/>
          <p:nvPr/>
        </p:nvGrpSpPr>
        <p:grpSpPr>
          <a:xfrm>
            <a:off x="265508" y="1506710"/>
            <a:ext cx="753733" cy="830995"/>
            <a:chOff x="3476816" y="3416930"/>
            <a:chExt cx="883513" cy="974079"/>
          </a:xfrm>
        </p:grpSpPr>
        <p:pic>
          <p:nvPicPr>
            <p:cNvPr id="152" name="Picture 1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3" name="TextBox 152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4" name="Group 153"/>
          <p:cNvGrpSpPr/>
          <p:nvPr/>
        </p:nvGrpSpPr>
        <p:grpSpPr>
          <a:xfrm>
            <a:off x="2006232" y="1517599"/>
            <a:ext cx="753733" cy="830996"/>
            <a:chOff x="3476816" y="3429690"/>
            <a:chExt cx="883513" cy="974079"/>
          </a:xfrm>
        </p:grpSpPr>
        <p:pic>
          <p:nvPicPr>
            <p:cNvPr id="155" name="Picture 1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6" name="TextBox 155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2007018" y="3264753"/>
            <a:ext cx="753733" cy="830997"/>
            <a:chOff x="3476816" y="3442450"/>
            <a:chExt cx="883513" cy="974080"/>
          </a:xfrm>
        </p:grpSpPr>
        <p:pic>
          <p:nvPicPr>
            <p:cNvPr id="158" name="Picture 1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9" name="TextBox 158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0" name="Group 159"/>
          <p:cNvGrpSpPr/>
          <p:nvPr/>
        </p:nvGrpSpPr>
        <p:grpSpPr>
          <a:xfrm>
            <a:off x="263875" y="3263767"/>
            <a:ext cx="753733" cy="830997"/>
            <a:chOff x="3476816" y="3442450"/>
            <a:chExt cx="883513" cy="974080"/>
          </a:xfrm>
        </p:grpSpPr>
        <p:pic>
          <p:nvPicPr>
            <p:cNvPr id="161" name="Picture 1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62" name="TextBox 161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6" name="TextBox 165"/>
          <p:cNvSpPr txBox="1"/>
          <p:nvPr/>
        </p:nvSpPr>
        <p:spPr>
          <a:xfrm>
            <a:off x="1864075" y="24193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167" name="TextBox 166"/>
          <p:cNvSpPr txBox="1"/>
          <p:nvPr/>
        </p:nvSpPr>
        <p:spPr>
          <a:xfrm>
            <a:off x="1212285" y="3697285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5</a:t>
            </a:r>
            <a:endParaRPr lang="en-US" sz="2800" b="1" dirty="0"/>
          </a:p>
        </p:txBody>
      </p:sp>
      <p:sp>
        <p:nvSpPr>
          <p:cNvPr id="168" name="TextBox 167"/>
          <p:cNvSpPr txBox="1"/>
          <p:nvPr/>
        </p:nvSpPr>
        <p:spPr>
          <a:xfrm>
            <a:off x="617080" y="265813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169" name="TextBox 168"/>
          <p:cNvSpPr txBox="1"/>
          <p:nvPr/>
        </p:nvSpPr>
        <p:spPr>
          <a:xfrm>
            <a:off x="2549875" y="253783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170" name="TextBox 169"/>
          <p:cNvSpPr txBox="1"/>
          <p:nvPr/>
        </p:nvSpPr>
        <p:spPr>
          <a:xfrm>
            <a:off x="1313636" y="14287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-2</a:t>
            </a:r>
            <a:endParaRPr lang="en-US" sz="2800" b="1" dirty="0"/>
          </a:p>
        </p:txBody>
      </p:sp>
      <p:sp>
        <p:nvSpPr>
          <p:cNvPr id="171" name="TextBox 170"/>
          <p:cNvSpPr txBox="1"/>
          <p:nvPr/>
        </p:nvSpPr>
        <p:spPr>
          <a:xfrm>
            <a:off x="1368423" y="2332759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0</a:t>
            </a:r>
            <a:endParaRPr lang="en-US" sz="2800" b="1" dirty="0"/>
          </a:p>
        </p:txBody>
      </p: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5248264"/>
              </p:ext>
            </p:extLst>
          </p:nvPr>
        </p:nvGraphicFramePr>
        <p:xfrm>
          <a:off x="6193970" y="917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π</a:t>
                      </a:r>
                      <a:r>
                        <a:rPr lang="en-US" sz="2000" b="1" dirty="0" smtClean="0"/>
                        <a:t>0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3474434"/>
              </p:ext>
            </p:extLst>
          </p:nvPr>
        </p:nvGraphicFramePr>
        <p:xfrm>
          <a:off x="3261547" y="917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d0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0890960"/>
              </p:ext>
            </p:extLst>
          </p:nvPr>
        </p:nvGraphicFramePr>
        <p:xfrm>
          <a:off x="6209023" y="2822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π</a:t>
                      </a:r>
                      <a:r>
                        <a:rPr lang="en-US" sz="2000" b="1" dirty="0" smtClean="0"/>
                        <a:t>1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5523392"/>
              </p:ext>
            </p:extLst>
          </p:nvPr>
        </p:nvGraphicFramePr>
        <p:xfrm>
          <a:off x="3276600" y="2822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d1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0" marR="0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3276600" y="4629150"/>
            <a:ext cx="48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A + AC &lt; AC ?	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NO.</a:t>
            </a:r>
            <a:endParaRPr lang="en-US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773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Box 116"/>
          <p:cNvSpPr txBox="1"/>
          <p:nvPr/>
        </p:nvSpPr>
        <p:spPr>
          <a:xfrm>
            <a:off x="0" y="-190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Apply Floyd-</a:t>
            </a:r>
            <a:r>
              <a:rPr lang="en-US" sz="4000" dirty="0" err="1" smtClean="0"/>
              <a:t>Warshall</a:t>
            </a:r>
            <a:r>
              <a:rPr lang="en-US" sz="4000" dirty="0" smtClean="0"/>
              <a:t> to Directed Graph</a:t>
            </a:r>
            <a:endParaRPr lang="en-US" sz="2400" dirty="0"/>
          </a:p>
        </p:txBody>
      </p:sp>
      <p:cxnSp>
        <p:nvCxnSpPr>
          <p:cNvPr id="145" name="Straight Connector 144"/>
          <p:cNvCxnSpPr/>
          <p:nvPr/>
        </p:nvCxnSpPr>
        <p:spPr>
          <a:xfrm flipV="1">
            <a:off x="2549875" y="2298788"/>
            <a:ext cx="0" cy="116658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flipH="1">
            <a:off x="2314470" y="21037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843128" y="2136447"/>
            <a:ext cx="1265347" cy="1306513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 flipH="1">
            <a:off x="609600" y="23041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>
            <a:off x="886879" y="37100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flipH="1">
            <a:off x="1007503" y="19295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/>
          <p:cNvGrpSpPr/>
          <p:nvPr/>
        </p:nvGrpSpPr>
        <p:grpSpPr>
          <a:xfrm>
            <a:off x="265508" y="1506710"/>
            <a:ext cx="753733" cy="830995"/>
            <a:chOff x="3476816" y="3416930"/>
            <a:chExt cx="883513" cy="974079"/>
          </a:xfrm>
        </p:grpSpPr>
        <p:pic>
          <p:nvPicPr>
            <p:cNvPr id="152" name="Picture 1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3" name="TextBox 152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4" name="Group 153"/>
          <p:cNvGrpSpPr/>
          <p:nvPr/>
        </p:nvGrpSpPr>
        <p:grpSpPr>
          <a:xfrm>
            <a:off x="2006232" y="1517599"/>
            <a:ext cx="753733" cy="830996"/>
            <a:chOff x="3476816" y="3429690"/>
            <a:chExt cx="883513" cy="974079"/>
          </a:xfrm>
        </p:grpSpPr>
        <p:pic>
          <p:nvPicPr>
            <p:cNvPr id="155" name="Picture 1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6" name="TextBox 155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2007018" y="3264753"/>
            <a:ext cx="753733" cy="830997"/>
            <a:chOff x="3476816" y="3442450"/>
            <a:chExt cx="883513" cy="974080"/>
          </a:xfrm>
        </p:grpSpPr>
        <p:pic>
          <p:nvPicPr>
            <p:cNvPr id="158" name="Picture 1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9" name="TextBox 158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0" name="Group 159"/>
          <p:cNvGrpSpPr/>
          <p:nvPr/>
        </p:nvGrpSpPr>
        <p:grpSpPr>
          <a:xfrm>
            <a:off x="263875" y="3263767"/>
            <a:ext cx="753733" cy="830997"/>
            <a:chOff x="3476816" y="3442450"/>
            <a:chExt cx="883513" cy="974080"/>
          </a:xfrm>
        </p:grpSpPr>
        <p:pic>
          <p:nvPicPr>
            <p:cNvPr id="161" name="Picture 1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62" name="TextBox 161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6" name="TextBox 165"/>
          <p:cNvSpPr txBox="1"/>
          <p:nvPr/>
        </p:nvSpPr>
        <p:spPr>
          <a:xfrm>
            <a:off x="1864075" y="24193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167" name="TextBox 166"/>
          <p:cNvSpPr txBox="1"/>
          <p:nvPr/>
        </p:nvSpPr>
        <p:spPr>
          <a:xfrm>
            <a:off x="1212285" y="3697285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5</a:t>
            </a:r>
            <a:endParaRPr lang="en-US" sz="2800" b="1" dirty="0"/>
          </a:p>
        </p:txBody>
      </p:sp>
      <p:sp>
        <p:nvSpPr>
          <p:cNvPr id="168" name="TextBox 167"/>
          <p:cNvSpPr txBox="1"/>
          <p:nvPr/>
        </p:nvSpPr>
        <p:spPr>
          <a:xfrm>
            <a:off x="617080" y="265813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169" name="TextBox 168"/>
          <p:cNvSpPr txBox="1"/>
          <p:nvPr/>
        </p:nvSpPr>
        <p:spPr>
          <a:xfrm>
            <a:off x="2549875" y="253783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170" name="TextBox 169"/>
          <p:cNvSpPr txBox="1"/>
          <p:nvPr/>
        </p:nvSpPr>
        <p:spPr>
          <a:xfrm>
            <a:off x="1313636" y="14287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-2</a:t>
            </a:r>
            <a:endParaRPr lang="en-US" sz="2800" b="1" dirty="0"/>
          </a:p>
        </p:txBody>
      </p:sp>
      <p:sp>
        <p:nvSpPr>
          <p:cNvPr id="171" name="TextBox 170"/>
          <p:cNvSpPr txBox="1"/>
          <p:nvPr/>
        </p:nvSpPr>
        <p:spPr>
          <a:xfrm>
            <a:off x="1368423" y="2332759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0</a:t>
            </a:r>
            <a:endParaRPr lang="en-US" sz="2800" b="1" dirty="0"/>
          </a:p>
        </p:txBody>
      </p: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5597059"/>
              </p:ext>
            </p:extLst>
          </p:nvPr>
        </p:nvGraphicFramePr>
        <p:xfrm>
          <a:off x="6193970" y="917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π</a:t>
                      </a:r>
                      <a:r>
                        <a:rPr lang="en-US" sz="2000" b="1" dirty="0" smtClean="0"/>
                        <a:t>0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4606170"/>
              </p:ext>
            </p:extLst>
          </p:nvPr>
        </p:nvGraphicFramePr>
        <p:xfrm>
          <a:off x="3261547" y="917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d0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8065826"/>
              </p:ext>
            </p:extLst>
          </p:nvPr>
        </p:nvGraphicFramePr>
        <p:xfrm>
          <a:off x="6209023" y="2822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π</a:t>
                      </a:r>
                      <a:r>
                        <a:rPr lang="en-US" sz="2000" b="1" dirty="0" smtClean="0"/>
                        <a:t>1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682743"/>
              </p:ext>
            </p:extLst>
          </p:nvPr>
        </p:nvGraphicFramePr>
        <p:xfrm>
          <a:off x="3276600" y="2822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d1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3276600" y="4629150"/>
            <a:ext cx="48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A + AD &lt; AD ?	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NO.</a:t>
            </a:r>
            <a:endParaRPr lang="en-US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02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Box 116"/>
          <p:cNvSpPr txBox="1"/>
          <p:nvPr/>
        </p:nvSpPr>
        <p:spPr>
          <a:xfrm>
            <a:off x="0" y="-190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Apply Floyd-</a:t>
            </a:r>
            <a:r>
              <a:rPr lang="en-US" sz="4000" dirty="0" err="1" smtClean="0"/>
              <a:t>Warshall</a:t>
            </a:r>
            <a:r>
              <a:rPr lang="en-US" sz="4000" dirty="0" smtClean="0"/>
              <a:t> to Directed Graph</a:t>
            </a:r>
            <a:endParaRPr lang="en-US" sz="2400" dirty="0"/>
          </a:p>
        </p:txBody>
      </p:sp>
      <p:cxnSp>
        <p:nvCxnSpPr>
          <p:cNvPr id="145" name="Straight Connector 144"/>
          <p:cNvCxnSpPr/>
          <p:nvPr/>
        </p:nvCxnSpPr>
        <p:spPr>
          <a:xfrm flipV="1">
            <a:off x="2549875" y="2298788"/>
            <a:ext cx="0" cy="116658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flipH="1">
            <a:off x="2314470" y="21037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843128" y="2136447"/>
            <a:ext cx="1265347" cy="1306513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 flipH="1">
            <a:off x="609600" y="23041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>
            <a:off x="886879" y="37100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flipH="1">
            <a:off x="1007503" y="19295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/>
          <p:cNvGrpSpPr/>
          <p:nvPr/>
        </p:nvGrpSpPr>
        <p:grpSpPr>
          <a:xfrm>
            <a:off x="265508" y="1506710"/>
            <a:ext cx="753733" cy="830995"/>
            <a:chOff x="3476816" y="3416930"/>
            <a:chExt cx="883513" cy="974079"/>
          </a:xfrm>
        </p:grpSpPr>
        <p:pic>
          <p:nvPicPr>
            <p:cNvPr id="152" name="Picture 1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3" name="TextBox 152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4" name="Group 153"/>
          <p:cNvGrpSpPr/>
          <p:nvPr/>
        </p:nvGrpSpPr>
        <p:grpSpPr>
          <a:xfrm>
            <a:off x="2006232" y="1517599"/>
            <a:ext cx="753733" cy="830996"/>
            <a:chOff x="3476816" y="3429690"/>
            <a:chExt cx="883513" cy="974079"/>
          </a:xfrm>
        </p:grpSpPr>
        <p:pic>
          <p:nvPicPr>
            <p:cNvPr id="155" name="Picture 1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6" name="TextBox 155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2007018" y="3264753"/>
            <a:ext cx="753733" cy="830997"/>
            <a:chOff x="3476816" y="3442450"/>
            <a:chExt cx="883513" cy="974080"/>
          </a:xfrm>
        </p:grpSpPr>
        <p:pic>
          <p:nvPicPr>
            <p:cNvPr id="158" name="Picture 1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9" name="TextBox 158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0" name="Group 159"/>
          <p:cNvGrpSpPr/>
          <p:nvPr/>
        </p:nvGrpSpPr>
        <p:grpSpPr>
          <a:xfrm>
            <a:off x="263875" y="3263767"/>
            <a:ext cx="753733" cy="830997"/>
            <a:chOff x="3476816" y="3442450"/>
            <a:chExt cx="883513" cy="974080"/>
          </a:xfrm>
        </p:grpSpPr>
        <p:pic>
          <p:nvPicPr>
            <p:cNvPr id="161" name="Picture 1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62" name="TextBox 161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6" name="TextBox 165"/>
          <p:cNvSpPr txBox="1"/>
          <p:nvPr/>
        </p:nvSpPr>
        <p:spPr>
          <a:xfrm>
            <a:off x="1864075" y="24193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167" name="TextBox 166"/>
          <p:cNvSpPr txBox="1"/>
          <p:nvPr/>
        </p:nvSpPr>
        <p:spPr>
          <a:xfrm>
            <a:off x="1212285" y="3697285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5</a:t>
            </a:r>
            <a:endParaRPr lang="en-US" sz="2800" b="1" dirty="0"/>
          </a:p>
        </p:txBody>
      </p:sp>
      <p:sp>
        <p:nvSpPr>
          <p:cNvPr id="168" name="TextBox 167"/>
          <p:cNvSpPr txBox="1"/>
          <p:nvPr/>
        </p:nvSpPr>
        <p:spPr>
          <a:xfrm>
            <a:off x="617080" y="265813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169" name="TextBox 168"/>
          <p:cNvSpPr txBox="1"/>
          <p:nvPr/>
        </p:nvSpPr>
        <p:spPr>
          <a:xfrm>
            <a:off x="2549875" y="253783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170" name="TextBox 169"/>
          <p:cNvSpPr txBox="1"/>
          <p:nvPr/>
        </p:nvSpPr>
        <p:spPr>
          <a:xfrm>
            <a:off x="1313636" y="14287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-2</a:t>
            </a:r>
            <a:endParaRPr lang="en-US" sz="2800" b="1" dirty="0"/>
          </a:p>
        </p:txBody>
      </p:sp>
      <p:sp>
        <p:nvSpPr>
          <p:cNvPr id="171" name="TextBox 170"/>
          <p:cNvSpPr txBox="1"/>
          <p:nvPr/>
        </p:nvSpPr>
        <p:spPr>
          <a:xfrm>
            <a:off x="1368423" y="2332759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0</a:t>
            </a:r>
            <a:endParaRPr lang="en-US" sz="2800" b="1" dirty="0"/>
          </a:p>
        </p:txBody>
      </p: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4581302"/>
              </p:ext>
            </p:extLst>
          </p:nvPr>
        </p:nvGraphicFramePr>
        <p:xfrm>
          <a:off x="6193970" y="917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π</a:t>
                      </a:r>
                      <a:r>
                        <a:rPr lang="en-US" sz="2000" b="1" dirty="0" smtClean="0"/>
                        <a:t>0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5548972"/>
              </p:ext>
            </p:extLst>
          </p:nvPr>
        </p:nvGraphicFramePr>
        <p:xfrm>
          <a:off x="3261547" y="917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d0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4531400"/>
              </p:ext>
            </p:extLst>
          </p:nvPr>
        </p:nvGraphicFramePr>
        <p:xfrm>
          <a:off x="6209023" y="2822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π</a:t>
                      </a:r>
                      <a:r>
                        <a:rPr lang="en-US" sz="2000" b="1" dirty="0" smtClean="0"/>
                        <a:t>1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155572"/>
              </p:ext>
            </p:extLst>
          </p:nvPr>
        </p:nvGraphicFramePr>
        <p:xfrm>
          <a:off x="3276600" y="2822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d1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>
                    <a:noFill/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 marL="0" marR="0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3276600" y="4629150"/>
            <a:ext cx="48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BA + AA &lt; BA ?	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NO.</a:t>
            </a:r>
            <a:endParaRPr lang="en-US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056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Box 116"/>
          <p:cNvSpPr txBox="1"/>
          <p:nvPr/>
        </p:nvSpPr>
        <p:spPr>
          <a:xfrm>
            <a:off x="0" y="-190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Apply Floyd-</a:t>
            </a:r>
            <a:r>
              <a:rPr lang="en-US" sz="4000" dirty="0" err="1" smtClean="0"/>
              <a:t>Warshall</a:t>
            </a:r>
            <a:r>
              <a:rPr lang="en-US" sz="4000" dirty="0" smtClean="0"/>
              <a:t> to Directed Graph</a:t>
            </a:r>
            <a:endParaRPr lang="en-US" sz="2400" dirty="0"/>
          </a:p>
        </p:txBody>
      </p:sp>
      <p:cxnSp>
        <p:nvCxnSpPr>
          <p:cNvPr id="145" name="Straight Connector 144"/>
          <p:cNvCxnSpPr/>
          <p:nvPr/>
        </p:nvCxnSpPr>
        <p:spPr>
          <a:xfrm flipV="1">
            <a:off x="2549875" y="2298788"/>
            <a:ext cx="0" cy="116658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flipH="1">
            <a:off x="2314470" y="21037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843128" y="2136447"/>
            <a:ext cx="1265347" cy="1306513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 flipH="1">
            <a:off x="609600" y="23041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>
            <a:off x="886879" y="37100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flipH="1">
            <a:off x="1007503" y="19295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/>
          <p:cNvGrpSpPr/>
          <p:nvPr/>
        </p:nvGrpSpPr>
        <p:grpSpPr>
          <a:xfrm>
            <a:off x="265508" y="1506710"/>
            <a:ext cx="753733" cy="830995"/>
            <a:chOff x="3476816" y="3416930"/>
            <a:chExt cx="883513" cy="974079"/>
          </a:xfrm>
        </p:grpSpPr>
        <p:pic>
          <p:nvPicPr>
            <p:cNvPr id="152" name="Picture 1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3" name="TextBox 152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4" name="Group 153"/>
          <p:cNvGrpSpPr/>
          <p:nvPr/>
        </p:nvGrpSpPr>
        <p:grpSpPr>
          <a:xfrm>
            <a:off x="2006232" y="1517599"/>
            <a:ext cx="753733" cy="830996"/>
            <a:chOff x="3476816" y="3429690"/>
            <a:chExt cx="883513" cy="974079"/>
          </a:xfrm>
        </p:grpSpPr>
        <p:pic>
          <p:nvPicPr>
            <p:cNvPr id="155" name="Picture 1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6" name="TextBox 155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2007018" y="3264753"/>
            <a:ext cx="753733" cy="830997"/>
            <a:chOff x="3476816" y="3442450"/>
            <a:chExt cx="883513" cy="974080"/>
          </a:xfrm>
        </p:grpSpPr>
        <p:pic>
          <p:nvPicPr>
            <p:cNvPr id="158" name="Picture 1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9" name="TextBox 158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0" name="Group 159"/>
          <p:cNvGrpSpPr/>
          <p:nvPr/>
        </p:nvGrpSpPr>
        <p:grpSpPr>
          <a:xfrm>
            <a:off x="263875" y="3263767"/>
            <a:ext cx="753733" cy="830997"/>
            <a:chOff x="3476816" y="3442450"/>
            <a:chExt cx="883513" cy="974080"/>
          </a:xfrm>
        </p:grpSpPr>
        <p:pic>
          <p:nvPicPr>
            <p:cNvPr id="161" name="Picture 1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62" name="TextBox 161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6" name="TextBox 165"/>
          <p:cNvSpPr txBox="1"/>
          <p:nvPr/>
        </p:nvSpPr>
        <p:spPr>
          <a:xfrm>
            <a:off x="1864075" y="24193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167" name="TextBox 166"/>
          <p:cNvSpPr txBox="1"/>
          <p:nvPr/>
        </p:nvSpPr>
        <p:spPr>
          <a:xfrm>
            <a:off x="1212285" y="3697285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5</a:t>
            </a:r>
            <a:endParaRPr lang="en-US" sz="2800" b="1" dirty="0"/>
          </a:p>
        </p:txBody>
      </p:sp>
      <p:sp>
        <p:nvSpPr>
          <p:cNvPr id="168" name="TextBox 167"/>
          <p:cNvSpPr txBox="1"/>
          <p:nvPr/>
        </p:nvSpPr>
        <p:spPr>
          <a:xfrm>
            <a:off x="617080" y="265813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169" name="TextBox 168"/>
          <p:cNvSpPr txBox="1"/>
          <p:nvPr/>
        </p:nvSpPr>
        <p:spPr>
          <a:xfrm>
            <a:off x="2549875" y="253783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170" name="TextBox 169"/>
          <p:cNvSpPr txBox="1"/>
          <p:nvPr/>
        </p:nvSpPr>
        <p:spPr>
          <a:xfrm>
            <a:off x="1313636" y="14287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-2</a:t>
            </a:r>
            <a:endParaRPr lang="en-US" sz="2800" b="1" dirty="0"/>
          </a:p>
        </p:txBody>
      </p:sp>
      <p:sp>
        <p:nvSpPr>
          <p:cNvPr id="171" name="TextBox 170"/>
          <p:cNvSpPr txBox="1"/>
          <p:nvPr/>
        </p:nvSpPr>
        <p:spPr>
          <a:xfrm>
            <a:off x="1368423" y="2332759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0</a:t>
            </a:r>
            <a:endParaRPr lang="en-US" sz="2800" b="1" dirty="0"/>
          </a:p>
        </p:txBody>
      </p: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1626715"/>
              </p:ext>
            </p:extLst>
          </p:nvPr>
        </p:nvGraphicFramePr>
        <p:xfrm>
          <a:off x="6193970" y="917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π</a:t>
                      </a:r>
                      <a:r>
                        <a:rPr lang="en-US" sz="2000" b="1" dirty="0" smtClean="0"/>
                        <a:t>0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8157200"/>
              </p:ext>
            </p:extLst>
          </p:nvPr>
        </p:nvGraphicFramePr>
        <p:xfrm>
          <a:off x="3261547" y="917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d0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2513632"/>
              </p:ext>
            </p:extLst>
          </p:nvPr>
        </p:nvGraphicFramePr>
        <p:xfrm>
          <a:off x="6209023" y="2822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π</a:t>
                      </a:r>
                      <a:r>
                        <a:rPr lang="en-US" sz="2000" b="1" dirty="0" smtClean="0"/>
                        <a:t>1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6063451"/>
              </p:ext>
            </p:extLst>
          </p:nvPr>
        </p:nvGraphicFramePr>
        <p:xfrm>
          <a:off x="3276600" y="2822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d1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>
                    <a:noFill/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3276600" y="4629150"/>
            <a:ext cx="48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BA + AB &lt; BB ?	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NO.</a:t>
            </a:r>
            <a:endParaRPr lang="en-US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99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Box 116"/>
          <p:cNvSpPr txBox="1"/>
          <p:nvPr/>
        </p:nvSpPr>
        <p:spPr>
          <a:xfrm>
            <a:off x="0" y="-190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Apply Floyd-</a:t>
            </a:r>
            <a:r>
              <a:rPr lang="en-US" sz="4000" dirty="0" err="1" smtClean="0"/>
              <a:t>Warshall</a:t>
            </a:r>
            <a:r>
              <a:rPr lang="en-US" sz="4000" dirty="0" smtClean="0"/>
              <a:t> to Directed Graph</a:t>
            </a:r>
            <a:endParaRPr lang="en-US" sz="2400" dirty="0"/>
          </a:p>
        </p:txBody>
      </p:sp>
      <p:cxnSp>
        <p:nvCxnSpPr>
          <p:cNvPr id="145" name="Straight Connector 144"/>
          <p:cNvCxnSpPr/>
          <p:nvPr/>
        </p:nvCxnSpPr>
        <p:spPr>
          <a:xfrm flipV="1">
            <a:off x="2549875" y="2298788"/>
            <a:ext cx="0" cy="116658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flipH="1">
            <a:off x="2314470" y="21037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843128" y="2136447"/>
            <a:ext cx="1265347" cy="1306513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 flipH="1">
            <a:off x="609600" y="23041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>
            <a:off x="886879" y="37100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flipH="1">
            <a:off x="1007503" y="19295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/>
          <p:cNvGrpSpPr/>
          <p:nvPr/>
        </p:nvGrpSpPr>
        <p:grpSpPr>
          <a:xfrm>
            <a:off x="265508" y="1506710"/>
            <a:ext cx="753733" cy="830995"/>
            <a:chOff x="3476816" y="3416930"/>
            <a:chExt cx="883513" cy="974079"/>
          </a:xfrm>
        </p:grpSpPr>
        <p:pic>
          <p:nvPicPr>
            <p:cNvPr id="152" name="Picture 1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3" name="TextBox 152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4" name="Group 153"/>
          <p:cNvGrpSpPr/>
          <p:nvPr/>
        </p:nvGrpSpPr>
        <p:grpSpPr>
          <a:xfrm>
            <a:off x="2006232" y="1517599"/>
            <a:ext cx="753733" cy="830996"/>
            <a:chOff x="3476816" y="3429690"/>
            <a:chExt cx="883513" cy="974079"/>
          </a:xfrm>
        </p:grpSpPr>
        <p:pic>
          <p:nvPicPr>
            <p:cNvPr id="155" name="Picture 1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6" name="TextBox 155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2007018" y="3264753"/>
            <a:ext cx="753733" cy="830997"/>
            <a:chOff x="3476816" y="3442450"/>
            <a:chExt cx="883513" cy="974080"/>
          </a:xfrm>
        </p:grpSpPr>
        <p:pic>
          <p:nvPicPr>
            <p:cNvPr id="158" name="Picture 1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9" name="TextBox 158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0" name="Group 159"/>
          <p:cNvGrpSpPr/>
          <p:nvPr/>
        </p:nvGrpSpPr>
        <p:grpSpPr>
          <a:xfrm>
            <a:off x="263875" y="3263767"/>
            <a:ext cx="753733" cy="830997"/>
            <a:chOff x="3476816" y="3442450"/>
            <a:chExt cx="883513" cy="974080"/>
          </a:xfrm>
        </p:grpSpPr>
        <p:pic>
          <p:nvPicPr>
            <p:cNvPr id="161" name="Picture 1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62" name="TextBox 161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6" name="TextBox 165"/>
          <p:cNvSpPr txBox="1"/>
          <p:nvPr/>
        </p:nvSpPr>
        <p:spPr>
          <a:xfrm>
            <a:off x="1864075" y="24193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167" name="TextBox 166"/>
          <p:cNvSpPr txBox="1"/>
          <p:nvPr/>
        </p:nvSpPr>
        <p:spPr>
          <a:xfrm>
            <a:off x="1212285" y="3697285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5</a:t>
            </a:r>
            <a:endParaRPr lang="en-US" sz="2800" b="1" dirty="0"/>
          </a:p>
        </p:txBody>
      </p:sp>
      <p:sp>
        <p:nvSpPr>
          <p:cNvPr id="168" name="TextBox 167"/>
          <p:cNvSpPr txBox="1"/>
          <p:nvPr/>
        </p:nvSpPr>
        <p:spPr>
          <a:xfrm>
            <a:off x="617080" y="265813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169" name="TextBox 168"/>
          <p:cNvSpPr txBox="1"/>
          <p:nvPr/>
        </p:nvSpPr>
        <p:spPr>
          <a:xfrm>
            <a:off x="2549875" y="253783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170" name="TextBox 169"/>
          <p:cNvSpPr txBox="1"/>
          <p:nvPr/>
        </p:nvSpPr>
        <p:spPr>
          <a:xfrm>
            <a:off x="1313636" y="14287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-2</a:t>
            </a:r>
            <a:endParaRPr lang="en-US" sz="2800" b="1" dirty="0"/>
          </a:p>
        </p:txBody>
      </p:sp>
      <p:sp>
        <p:nvSpPr>
          <p:cNvPr id="171" name="TextBox 170"/>
          <p:cNvSpPr txBox="1"/>
          <p:nvPr/>
        </p:nvSpPr>
        <p:spPr>
          <a:xfrm>
            <a:off x="1368423" y="2332759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0</a:t>
            </a:r>
            <a:endParaRPr lang="en-US" sz="2800" b="1" dirty="0"/>
          </a:p>
        </p:txBody>
      </p: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4724093"/>
              </p:ext>
            </p:extLst>
          </p:nvPr>
        </p:nvGraphicFramePr>
        <p:xfrm>
          <a:off x="6193970" y="917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π</a:t>
                      </a:r>
                      <a:r>
                        <a:rPr lang="en-US" sz="2000" b="1" dirty="0" smtClean="0"/>
                        <a:t>0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5179"/>
              </p:ext>
            </p:extLst>
          </p:nvPr>
        </p:nvGraphicFramePr>
        <p:xfrm>
          <a:off x="3261547" y="917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d0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9083805"/>
              </p:ext>
            </p:extLst>
          </p:nvPr>
        </p:nvGraphicFramePr>
        <p:xfrm>
          <a:off x="6209023" y="2822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π</a:t>
                      </a:r>
                      <a:r>
                        <a:rPr lang="en-US" sz="2000" b="1" dirty="0" smtClean="0"/>
                        <a:t>1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3675659"/>
              </p:ext>
            </p:extLst>
          </p:nvPr>
        </p:nvGraphicFramePr>
        <p:xfrm>
          <a:off x="3276600" y="2822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d1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>
                    <a:noFill/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3276600" y="4629150"/>
            <a:ext cx="48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BA + AC &lt; BC ?	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YES!  BA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+ AC = 1</a:t>
            </a:r>
          </a:p>
        </p:txBody>
      </p:sp>
    </p:spTree>
    <p:extLst>
      <p:ext uri="{BB962C8B-B14F-4D97-AF65-F5344CB8AC3E}">
        <p14:creationId xmlns:p14="http://schemas.microsoft.com/office/powerpoint/2010/main" val="2305115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Box 116"/>
          <p:cNvSpPr txBox="1"/>
          <p:nvPr/>
        </p:nvSpPr>
        <p:spPr>
          <a:xfrm>
            <a:off x="0" y="-190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Apply Floyd-</a:t>
            </a:r>
            <a:r>
              <a:rPr lang="en-US" sz="4000" dirty="0" err="1" smtClean="0"/>
              <a:t>Warshall</a:t>
            </a:r>
            <a:r>
              <a:rPr lang="en-US" sz="4000" dirty="0" smtClean="0"/>
              <a:t> to Directed Graph</a:t>
            </a:r>
            <a:endParaRPr lang="en-US" sz="2400" dirty="0"/>
          </a:p>
        </p:txBody>
      </p:sp>
      <p:cxnSp>
        <p:nvCxnSpPr>
          <p:cNvPr id="145" name="Straight Connector 144"/>
          <p:cNvCxnSpPr/>
          <p:nvPr/>
        </p:nvCxnSpPr>
        <p:spPr>
          <a:xfrm flipV="1">
            <a:off x="2549875" y="2298788"/>
            <a:ext cx="0" cy="116658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flipH="1">
            <a:off x="2314470" y="21037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843128" y="2136447"/>
            <a:ext cx="1265347" cy="1306513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 flipH="1">
            <a:off x="609600" y="23041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>
            <a:off x="886879" y="37100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flipH="1">
            <a:off x="1007503" y="19295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/>
          <p:cNvGrpSpPr/>
          <p:nvPr/>
        </p:nvGrpSpPr>
        <p:grpSpPr>
          <a:xfrm>
            <a:off x="265508" y="1506710"/>
            <a:ext cx="753733" cy="830995"/>
            <a:chOff x="3476816" y="3416930"/>
            <a:chExt cx="883513" cy="974079"/>
          </a:xfrm>
        </p:grpSpPr>
        <p:pic>
          <p:nvPicPr>
            <p:cNvPr id="152" name="Picture 1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3" name="TextBox 152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4" name="Group 153"/>
          <p:cNvGrpSpPr/>
          <p:nvPr/>
        </p:nvGrpSpPr>
        <p:grpSpPr>
          <a:xfrm>
            <a:off x="2006232" y="1517599"/>
            <a:ext cx="753733" cy="830996"/>
            <a:chOff x="3476816" y="3429690"/>
            <a:chExt cx="883513" cy="974079"/>
          </a:xfrm>
        </p:grpSpPr>
        <p:pic>
          <p:nvPicPr>
            <p:cNvPr id="155" name="Picture 1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6" name="TextBox 155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2007018" y="3264753"/>
            <a:ext cx="753733" cy="830997"/>
            <a:chOff x="3476816" y="3442450"/>
            <a:chExt cx="883513" cy="974080"/>
          </a:xfrm>
        </p:grpSpPr>
        <p:pic>
          <p:nvPicPr>
            <p:cNvPr id="158" name="Picture 1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9" name="TextBox 158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0" name="Group 159"/>
          <p:cNvGrpSpPr/>
          <p:nvPr/>
        </p:nvGrpSpPr>
        <p:grpSpPr>
          <a:xfrm>
            <a:off x="263875" y="3263767"/>
            <a:ext cx="753733" cy="830997"/>
            <a:chOff x="3476816" y="3442450"/>
            <a:chExt cx="883513" cy="974080"/>
          </a:xfrm>
        </p:grpSpPr>
        <p:pic>
          <p:nvPicPr>
            <p:cNvPr id="161" name="Picture 1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62" name="TextBox 161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6" name="TextBox 165"/>
          <p:cNvSpPr txBox="1"/>
          <p:nvPr/>
        </p:nvSpPr>
        <p:spPr>
          <a:xfrm>
            <a:off x="1864075" y="24193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167" name="TextBox 166"/>
          <p:cNvSpPr txBox="1"/>
          <p:nvPr/>
        </p:nvSpPr>
        <p:spPr>
          <a:xfrm>
            <a:off x="1212285" y="3697285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5</a:t>
            </a:r>
            <a:endParaRPr lang="en-US" sz="2800" b="1" dirty="0"/>
          </a:p>
        </p:txBody>
      </p:sp>
      <p:sp>
        <p:nvSpPr>
          <p:cNvPr id="168" name="TextBox 167"/>
          <p:cNvSpPr txBox="1"/>
          <p:nvPr/>
        </p:nvSpPr>
        <p:spPr>
          <a:xfrm>
            <a:off x="617080" y="265813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169" name="TextBox 168"/>
          <p:cNvSpPr txBox="1"/>
          <p:nvPr/>
        </p:nvSpPr>
        <p:spPr>
          <a:xfrm>
            <a:off x="2549875" y="253783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170" name="TextBox 169"/>
          <p:cNvSpPr txBox="1"/>
          <p:nvPr/>
        </p:nvSpPr>
        <p:spPr>
          <a:xfrm>
            <a:off x="1313636" y="14287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-2</a:t>
            </a:r>
            <a:endParaRPr lang="en-US" sz="2800" b="1" dirty="0"/>
          </a:p>
        </p:txBody>
      </p:sp>
      <p:sp>
        <p:nvSpPr>
          <p:cNvPr id="171" name="TextBox 170"/>
          <p:cNvSpPr txBox="1"/>
          <p:nvPr/>
        </p:nvSpPr>
        <p:spPr>
          <a:xfrm>
            <a:off x="1368423" y="2332759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0</a:t>
            </a:r>
            <a:endParaRPr lang="en-US" sz="2800" b="1" dirty="0"/>
          </a:p>
        </p:txBody>
      </p: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0699379"/>
              </p:ext>
            </p:extLst>
          </p:nvPr>
        </p:nvGraphicFramePr>
        <p:xfrm>
          <a:off x="6193970" y="917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π</a:t>
                      </a:r>
                      <a:r>
                        <a:rPr lang="en-US" sz="2000" b="1" dirty="0" smtClean="0"/>
                        <a:t>0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2212740"/>
              </p:ext>
            </p:extLst>
          </p:nvPr>
        </p:nvGraphicFramePr>
        <p:xfrm>
          <a:off x="3261547" y="917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d0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8315471"/>
              </p:ext>
            </p:extLst>
          </p:nvPr>
        </p:nvGraphicFramePr>
        <p:xfrm>
          <a:off x="6209023" y="2822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π</a:t>
                      </a:r>
                      <a:r>
                        <a:rPr lang="en-US" sz="2000" b="1" dirty="0" smtClean="0"/>
                        <a:t>1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</a:t>
                      </a:r>
                      <a:endParaRPr lang="en-US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0470105"/>
              </p:ext>
            </p:extLst>
          </p:nvPr>
        </p:nvGraphicFramePr>
        <p:xfrm>
          <a:off x="3276600" y="2822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d1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>
                    <a:noFill/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sym typeface="Symbol"/>
                        </a:rPr>
                        <a:t>1</a:t>
                      </a:r>
                      <a:endParaRPr lang="en-US" b="1" dirty="0" smtClean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marL="0" marR="0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3276600" y="4629150"/>
            <a:ext cx="48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BA + AD &lt; BD ?	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YES!  BA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+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AD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=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-2</a:t>
            </a:r>
            <a:endParaRPr lang="en-US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821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Box 116"/>
          <p:cNvSpPr txBox="1"/>
          <p:nvPr/>
        </p:nvSpPr>
        <p:spPr>
          <a:xfrm>
            <a:off x="0" y="-190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Apply Floyd-</a:t>
            </a:r>
            <a:r>
              <a:rPr lang="en-US" sz="4000" dirty="0" err="1" smtClean="0"/>
              <a:t>Warshall</a:t>
            </a:r>
            <a:r>
              <a:rPr lang="en-US" sz="4000" dirty="0" smtClean="0"/>
              <a:t> to Directed Graph</a:t>
            </a:r>
            <a:endParaRPr lang="en-US" sz="2400" dirty="0"/>
          </a:p>
        </p:txBody>
      </p:sp>
      <p:cxnSp>
        <p:nvCxnSpPr>
          <p:cNvPr id="145" name="Straight Connector 144"/>
          <p:cNvCxnSpPr/>
          <p:nvPr/>
        </p:nvCxnSpPr>
        <p:spPr>
          <a:xfrm flipV="1">
            <a:off x="2549875" y="2298788"/>
            <a:ext cx="0" cy="116658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flipH="1">
            <a:off x="2314470" y="21037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843128" y="2136447"/>
            <a:ext cx="1265347" cy="1306513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 flipH="1">
            <a:off x="609600" y="23041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>
            <a:off x="886879" y="37100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flipH="1">
            <a:off x="1007503" y="19295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/>
          <p:cNvGrpSpPr/>
          <p:nvPr/>
        </p:nvGrpSpPr>
        <p:grpSpPr>
          <a:xfrm>
            <a:off x="265508" y="1506710"/>
            <a:ext cx="753733" cy="830995"/>
            <a:chOff x="3476816" y="3416930"/>
            <a:chExt cx="883513" cy="974079"/>
          </a:xfrm>
        </p:grpSpPr>
        <p:pic>
          <p:nvPicPr>
            <p:cNvPr id="152" name="Picture 1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3" name="TextBox 152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4" name="Group 153"/>
          <p:cNvGrpSpPr/>
          <p:nvPr/>
        </p:nvGrpSpPr>
        <p:grpSpPr>
          <a:xfrm>
            <a:off x="2006232" y="1517599"/>
            <a:ext cx="753733" cy="830996"/>
            <a:chOff x="3476816" y="3429690"/>
            <a:chExt cx="883513" cy="974079"/>
          </a:xfrm>
        </p:grpSpPr>
        <p:pic>
          <p:nvPicPr>
            <p:cNvPr id="155" name="Picture 1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6" name="TextBox 155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2007018" y="3264753"/>
            <a:ext cx="753733" cy="830997"/>
            <a:chOff x="3476816" y="3442450"/>
            <a:chExt cx="883513" cy="974080"/>
          </a:xfrm>
        </p:grpSpPr>
        <p:pic>
          <p:nvPicPr>
            <p:cNvPr id="158" name="Picture 1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9" name="TextBox 158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0" name="Group 159"/>
          <p:cNvGrpSpPr/>
          <p:nvPr/>
        </p:nvGrpSpPr>
        <p:grpSpPr>
          <a:xfrm>
            <a:off x="263875" y="3263767"/>
            <a:ext cx="753733" cy="830997"/>
            <a:chOff x="3476816" y="3442450"/>
            <a:chExt cx="883513" cy="974080"/>
          </a:xfrm>
        </p:grpSpPr>
        <p:pic>
          <p:nvPicPr>
            <p:cNvPr id="161" name="Picture 1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62" name="TextBox 161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6" name="TextBox 165"/>
          <p:cNvSpPr txBox="1"/>
          <p:nvPr/>
        </p:nvSpPr>
        <p:spPr>
          <a:xfrm>
            <a:off x="1864075" y="24193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167" name="TextBox 166"/>
          <p:cNvSpPr txBox="1"/>
          <p:nvPr/>
        </p:nvSpPr>
        <p:spPr>
          <a:xfrm>
            <a:off x="1212285" y="3697285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5</a:t>
            </a:r>
            <a:endParaRPr lang="en-US" sz="2800" b="1" dirty="0"/>
          </a:p>
        </p:txBody>
      </p:sp>
      <p:sp>
        <p:nvSpPr>
          <p:cNvPr id="168" name="TextBox 167"/>
          <p:cNvSpPr txBox="1"/>
          <p:nvPr/>
        </p:nvSpPr>
        <p:spPr>
          <a:xfrm>
            <a:off x="617080" y="265813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169" name="TextBox 168"/>
          <p:cNvSpPr txBox="1"/>
          <p:nvPr/>
        </p:nvSpPr>
        <p:spPr>
          <a:xfrm>
            <a:off x="2549875" y="253783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170" name="TextBox 169"/>
          <p:cNvSpPr txBox="1"/>
          <p:nvPr/>
        </p:nvSpPr>
        <p:spPr>
          <a:xfrm>
            <a:off x="1313636" y="14287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-2</a:t>
            </a:r>
            <a:endParaRPr lang="en-US" sz="2800" b="1" dirty="0"/>
          </a:p>
        </p:txBody>
      </p:sp>
      <p:sp>
        <p:nvSpPr>
          <p:cNvPr id="171" name="TextBox 170"/>
          <p:cNvSpPr txBox="1"/>
          <p:nvPr/>
        </p:nvSpPr>
        <p:spPr>
          <a:xfrm>
            <a:off x="1368423" y="2332759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0</a:t>
            </a:r>
            <a:endParaRPr lang="en-US" sz="2800" b="1" dirty="0"/>
          </a:p>
        </p:txBody>
      </p: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112538"/>
              </p:ext>
            </p:extLst>
          </p:nvPr>
        </p:nvGraphicFramePr>
        <p:xfrm>
          <a:off x="6193970" y="917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π</a:t>
                      </a:r>
                      <a:r>
                        <a:rPr lang="en-US" sz="2000" b="1" dirty="0" smtClean="0"/>
                        <a:t>0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8532267"/>
              </p:ext>
            </p:extLst>
          </p:nvPr>
        </p:nvGraphicFramePr>
        <p:xfrm>
          <a:off x="3261547" y="917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d0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814351"/>
              </p:ext>
            </p:extLst>
          </p:nvPr>
        </p:nvGraphicFramePr>
        <p:xfrm>
          <a:off x="6209023" y="2822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π</a:t>
                      </a:r>
                      <a:r>
                        <a:rPr lang="en-US" sz="2000" b="1" dirty="0" smtClean="0"/>
                        <a:t>1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</a:t>
                      </a:r>
                      <a:endParaRPr lang="en-US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</a:t>
                      </a:r>
                      <a:endParaRPr lang="en-US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2069951"/>
              </p:ext>
            </p:extLst>
          </p:nvPr>
        </p:nvGraphicFramePr>
        <p:xfrm>
          <a:off x="3276600" y="2822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d1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sym typeface="Symbol"/>
                        </a:rPr>
                        <a:t>1</a:t>
                      </a:r>
                      <a:endParaRPr lang="en-US" b="1" dirty="0" smtClean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-2</a:t>
                      </a:r>
                      <a:endParaRPr lang="en-US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276600" y="4629150"/>
            <a:ext cx="48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CA + AA &lt; CA ?	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NO.</a:t>
            </a:r>
            <a:endParaRPr lang="en-US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948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Box 116"/>
          <p:cNvSpPr txBox="1"/>
          <p:nvPr/>
        </p:nvSpPr>
        <p:spPr>
          <a:xfrm>
            <a:off x="0" y="-190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Apply Floyd-</a:t>
            </a:r>
            <a:r>
              <a:rPr lang="en-US" sz="4000" dirty="0" err="1" smtClean="0"/>
              <a:t>Warshall</a:t>
            </a:r>
            <a:r>
              <a:rPr lang="en-US" sz="4000" dirty="0" smtClean="0"/>
              <a:t> to Directed Graph</a:t>
            </a:r>
            <a:endParaRPr lang="en-US" sz="2400" dirty="0"/>
          </a:p>
        </p:txBody>
      </p:sp>
      <p:cxnSp>
        <p:nvCxnSpPr>
          <p:cNvPr id="145" name="Straight Connector 144"/>
          <p:cNvCxnSpPr/>
          <p:nvPr/>
        </p:nvCxnSpPr>
        <p:spPr>
          <a:xfrm flipV="1">
            <a:off x="2549875" y="2298788"/>
            <a:ext cx="0" cy="116658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flipH="1">
            <a:off x="2314470" y="21037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843128" y="2136447"/>
            <a:ext cx="1265347" cy="1306513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 flipH="1">
            <a:off x="609600" y="23041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>
            <a:off x="886879" y="37100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flipH="1">
            <a:off x="1007503" y="19295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/>
          <p:cNvGrpSpPr/>
          <p:nvPr/>
        </p:nvGrpSpPr>
        <p:grpSpPr>
          <a:xfrm>
            <a:off x="265508" y="1506710"/>
            <a:ext cx="753733" cy="830995"/>
            <a:chOff x="3476816" y="3416930"/>
            <a:chExt cx="883513" cy="974079"/>
          </a:xfrm>
        </p:grpSpPr>
        <p:pic>
          <p:nvPicPr>
            <p:cNvPr id="152" name="Picture 1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3" name="TextBox 152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4" name="Group 153"/>
          <p:cNvGrpSpPr/>
          <p:nvPr/>
        </p:nvGrpSpPr>
        <p:grpSpPr>
          <a:xfrm>
            <a:off x="2006232" y="1517599"/>
            <a:ext cx="753733" cy="830996"/>
            <a:chOff x="3476816" y="3429690"/>
            <a:chExt cx="883513" cy="974079"/>
          </a:xfrm>
        </p:grpSpPr>
        <p:pic>
          <p:nvPicPr>
            <p:cNvPr id="155" name="Picture 1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6" name="TextBox 155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2007018" y="3264753"/>
            <a:ext cx="753733" cy="830997"/>
            <a:chOff x="3476816" y="3442450"/>
            <a:chExt cx="883513" cy="974080"/>
          </a:xfrm>
        </p:grpSpPr>
        <p:pic>
          <p:nvPicPr>
            <p:cNvPr id="158" name="Picture 1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9" name="TextBox 158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0" name="Group 159"/>
          <p:cNvGrpSpPr/>
          <p:nvPr/>
        </p:nvGrpSpPr>
        <p:grpSpPr>
          <a:xfrm>
            <a:off x="263875" y="3263767"/>
            <a:ext cx="753733" cy="830997"/>
            <a:chOff x="3476816" y="3442450"/>
            <a:chExt cx="883513" cy="974080"/>
          </a:xfrm>
        </p:grpSpPr>
        <p:pic>
          <p:nvPicPr>
            <p:cNvPr id="161" name="Picture 1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62" name="TextBox 161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6" name="TextBox 165"/>
          <p:cNvSpPr txBox="1"/>
          <p:nvPr/>
        </p:nvSpPr>
        <p:spPr>
          <a:xfrm>
            <a:off x="1864075" y="24193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167" name="TextBox 166"/>
          <p:cNvSpPr txBox="1"/>
          <p:nvPr/>
        </p:nvSpPr>
        <p:spPr>
          <a:xfrm>
            <a:off x="1212285" y="3697285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5</a:t>
            </a:r>
            <a:endParaRPr lang="en-US" sz="2800" b="1" dirty="0"/>
          </a:p>
        </p:txBody>
      </p:sp>
      <p:sp>
        <p:nvSpPr>
          <p:cNvPr id="168" name="TextBox 167"/>
          <p:cNvSpPr txBox="1"/>
          <p:nvPr/>
        </p:nvSpPr>
        <p:spPr>
          <a:xfrm>
            <a:off x="617080" y="265813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169" name="TextBox 168"/>
          <p:cNvSpPr txBox="1"/>
          <p:nvPr/>
        </p:nvSpPr>
        <p:spPr>
          <a:xfrm>
            <a:off x="2549875" y="253783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170" name="TextBox 169"/>
          <p:cNvSpPr txBox="1"/>
          <p:nvPr/>
        </p:nvSpPr>
        <p:spPr>
          <a:xfrm>
            <a:off x="1313636" y="14287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-2</a:t>
            </a:r>
            <a:endParaRPr lang="en-US" sz="2800" b="1" dirty="0"/>
          </a:p>
        </p:txBody>
      </p:sp>
      <p:sp>
        <p:nvSpPr>
          <p:cNvPr id="171" name="TextBox 170"/>
          <p:cNvSpPr txBox="1"/>
          <p:nvPr/>
        </p:nvSpPr>
        <p:spPr>
          <a:xfrm>
            <a:off x="1368423" y="2332759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0</a:t>
            </a:r>
            <a:endParaRPr lang="en-US" sz="2800" b="1" dirty="0"/>
          </a:p>
        </p:txBody>
      </p: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2654537"/>
              </p:ext>
            </p:extLst>
          </p:nvPr>
        </p:nvGraphicFramePr>
        <p:xfrm>
          <a:off x="6193970" y="917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π</a:t>
                      </a:r>
                      <a:r>
                        <a:rPr lang="en-US" sz="2000" b="1" dirty="0" smtClean="0"/>
                        <a:t>0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7266986"/>
              </p:ext>
            </p:extLst>
          </p:nvPr>
        </p:nvGraphicFramePr>
        <p:xfrm>
          <a:off x="3261547" y="917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d0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3317767"/>
              </p:ext>
            </p:extLst>
          </p:nvPr>
        </p:nvGraphicFramePr>
        <p:xfrm>
          <a:off x="6209023" y="2822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π</a:t>
                      </a:r>
                      <a:r>
                        <a:rPr lang="en-US" sz="2000" b="1" dirty="0" smtClean="0"/>
                        <a:t>1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</a:t>
                      </a:r>
                      <a:endParaRPr lang="en-US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</a:t>
                      </a:r>
                      <a:endParaRPr lang="en-US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41087"/>
              </p:ext>
            </p:extLst>
          </p:nvPr>
        </p:nvGraphicFramePr>
        <p:xfrm>
          <a:off x="3276600" y="2822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d1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sym typeface="Symbol"/>
                        </a:rPr>
                        <a:t>1</a:t>
                      </a:r>
                      <a:endParaRPr lang="en-US" b="1" dirty="0" smtClean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-2</a:t>
                      </a:r>
                      <a:endParaRPr lang="en-US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276600" y="4629150"/>
            <a:ext cx="48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CA + AB &lt; CB ?	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NO.</a:t>
            </a:r>
            <a:endParaRPr lang="en-US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540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Box 116"/>
          <p:cNvSpPr txBox="1"/>
          <p:nvPr/>
        </p:nvSpPr>
        <p:spPr>
          <a:xfrm>
            <a:off x="0" y="-190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Apply Floyd-</a:t>
            </a:r>
            <a:r>
              <a:rPr lang="en-US" sz="4000" dirty="0" err="1" smtClean="0"/>
              <a:t>Warshall</a:t>
            </a:r>
            <a:r>
              <a:rPr lang="en-US" sz="4000" dirty="0" smtClean="0"/>
              <a:t> to Directed Graph</a:t>
            </a:r>
            <a:endParaRPr lang="en-US" sz="2400" dirty="0"/>
          </a:p>
        </p:txBody>
      </p:sp>
      <p:cxnSp>
        <p:nvCxnSpPr>
          <p:cNvPr id="145" name="Straight Connector 144"/>
          <p:cNvCxnSpPr/>
          <p:nvPr/>
        </p:nvCxnSpPr>
        <p:spPr>
          <a:xfrm flipV="1">
            <a:off x="2549875" y="2298788"/>
            <a:ext cx="0" cy="116658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flipH="1">
            <a:off x="2314470" y="21037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843128" y="2136447"/>
            <a:ext cx="1265347" cy="1306513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 flipH="1">
            <a:off x="609600" y="23041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>
            <a:off x="886879" y="37100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flipH="1">
            <a:off x="1007503" y="19295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/>
          <p:cNvGrpSpPr/>
          <p:nvPr/>
        </p:nvGrpSpPr>
        <p:grpSpPr>
          <a:xfrm>
            <a:off x="265508" y="1506710"/>
            <a:ext cx="753733" cy="830995"/>
            <a:chOff x="3476816" y="3416930"/>
            <a:chExt cx="883513" cy="974079"/>
          </a:xfrm>
        </p:grpSpPr>
        <p:pic>
          <p:nvPicPr>
            <p:cNvPr id="152" name="Picture 1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3" name="TextBox 152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4" name="Group 153"/>
          <p:cNvGrpSpPr/>
          <p:nvPr/>
        </p:nvGrpSpPr>
        <p:grpSpPr>
          <a:xfrm>
            <a:off x="2006232" y="1517599"/>
            <a:ext cx="753733" cy="830996"/>
            <a:chOff x="3476816" y="3429690"/>
            <a:chExt cx="883513" cy="974079"/>
          </a:xfrm>
        </p:grpSpPr>
        <p:pic>
          <p:nvPicPr>
            <p:cNvPr id="155" name="Picture 1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6" name="TextBox 155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2007018" y="3264753"/>
            <a:ext cx="753733" cy="830997"/>
            <a:chOff x="3476816" y="3442450"/>
            <a:chExt cx="883513" cy="974080"/>
          </a:xfrm>
        </p:grpSpPr>
        <p:pic>
          <p:nvPicPr>
            <p:cNvPr id="158" name="Picture 1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9" name="TextBox 158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0" name="Group 159"/>
          <p:cNvGrpSpPr/>
          <p:nvPr/>
        </p:nvGrpSpPr>
        <p:grpSpPr>
          <a:xfrm>
            <a:off x="263875" y="3263767"/>
            <a:ext cx="753733" cy="830997"/>
            <a:chOff x="3476816" y="3442450"/>
            <a:chExt cx="883513" cy="974080"/>
          </a:xfrm>
        </p:grpSpPr>
        <p:pic>
          <p:nvPicPr>
            <p:cNvPr id="161" name="Picture 1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62" name="TextBox 161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6" name="TextBox 165"/>
          <p:cNvSpPr txBox="1"/>
          <p:nvPr/>
        </p:nvSpPr>
        <p:spPr>
          <a:xfrm>
            <a:off x="1864075" y="24193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167" name="TextBox 166"/>
          <p:cNvSpPr txBox="1"/>
          <p:nvPr/>
        </p:nvSpPr>
        <p:spPr>
          <a:xfrm>
            <a:off x="1212285" y="3697285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5</a:t>
            </a:r>
            <a:endParaRPr lang="en-US" sz="2800" b="1" dirty="0"/>
          </a:p>
        </p:txBody>
      </p:sp>
      <p:sp>
        <p:nvSpPr>
          <p:cNvPr id="168" name="TextBox 167"/>
          <p:cNvSpPr txBox="1"/>
          <p:nvPr/>
        </p:nvSpPr>
        <p:spPr>
          <a:xfrm>
            <a:off x="617080" y="265813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169" name="TextBox 168"/>
          <p:cNvSpPr txBox="1"/>
          <p:nvPr/>
        </p:nvSpPr>
        <p:spPr>
          <a:xfrm>
            <a:off x="2549875" y="253783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170" name="TextBox 169"/>
          <p:cNvSpPr txBox="1"/>
          <p:nvPr/>
        </p:nvSpPr>
        <p:spPr>
          <a:xfrm>
            <a:off x="1313636" y="14287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-2</a:t>
            </a:r>
            <a:endParaRPr lang="en-US" sz="2800" b="1" dirty="0"/>
          </a:p>
        </p:txBody>
      </p:sp>
      <p:sp>
        <p:nvSpPr>
          <p:cNvPr id="171" name="TextBox 170"/>
          <p:cNvSpPr txBox="1"/>
          <p:nvPr/>
        </p:nvSpPr>
        <p:spPr>
          <a:xfrm>
            <a:off x="1368423" y="2332759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0</a:t>
            </a:r>
            <a:endParaRPr lang="en-US" sz="2800" b="1" dirty="0"/>
          </a:p>
        </p:txBody>
      </p: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0664961"/>
              </p:ext>
            </p:extLst>
          </p:nvPr>
        </p:nvGraphicFramePr>
        <p:xfrm>
          <a:off x="6193970" y="917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π</a:t>
                      </a:r>
                      <a:r>
                        <a:rPr lang="en-US" sz="2000" b="1" dirty="0" smtClean="0"/>
                        <a:t>0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094554"/>
              </p:ext>
            </p:extLst>
          </p:nvPr>
        </p:nvGraphicFramePr>
        <p:xfrm>
          <a:off x="3261547" y="917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d0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7691731"/>
              </p:ext>
            </p:extLst>
          </p:nvPr>
        </p:nvGraphicFramePr>
        <p:xfrm>
          <a:off x="6209023" y="2822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π</a:t>
                      </a:r>
                      <a:r>
                        <a:rPr lang="en-US" sz="2000" b="1" dirty="0" smtClean="0"/>
                        <a:t>1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</a:t>
                      </a:r>
                      <a:endParaRPr lang="en-US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</a:t>
                      </a:r>
                      <a:endParaRPr lang="en-US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7249862"/>
              </p:ext>
            </p:extLst>
          </p:nvPr>
        </p:nvGraphicFramePr>
        <p:xfrm>
          <a:off x="3276600" y="2822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d1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sym typeface="Symbol"/>
                        </a:rPr>
                        <a:t>1</a:t>
                      </a:r>
                      <a:endParaRPr lang="en-US" b="1" dirty="0" smtClean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-2</a:t>
                      </a:r>
                      <a:endParaRPr lang="en-US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276600" y="4629150"/>
            <a:ext cx="48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CA + AC &lt; CC ?	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NO.</a:t>
            </a:r>
            <a:endParaRPr lang="en-US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6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Box 116"/>
          <p:cNvSpPr txBox="1"/>
          <p:nvPr/>
        </p:nvSpPr>
        <p:spPr>
          <a:xfrm>
            <a:off x="0" y="-190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Apply Floyd-</a:t>
            </a:r>
            <a:r>
              <a:rPr lang="en-US" sz="4000" dirty="0" err="1" smtClean="0"/>
              <a:t>Warshall</a:t>
            </a:r>
            <a:r>
              <a:rPr lang="en-US" sz="4000" dirty="0" smtClean="0"/>
              <a:t> to Directed Graph</a:t>
            </a:r>
            <a:endParaRPr lang="en-US" sz="2400" dirty="0"/>
          </a:p>
        </p:txBody>
      </p:sp>
      <p:cxnSp>
        <p:nvCxnSpPr>
          <p:cNvPr id="145" name="Straight Connector 144"/>
          <p:cNvCxnSpPr/>
          <p:nvPr/>
        </p:nvCxnSpPr>
        <p:spPr>
          <a:xfrm flipV="1">
            <a:off x="2549875" y="2298788"/>
            <a:ext cx="0" cy="116658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flipH="1">
            <a:off x="2314470" y="21037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843128" y="2136447"/>
            <a:ext cx="1265347" cy="1306513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 flipH="1">
            <a:off x="609600" y="23041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>
            <a:off x="886879" y="37100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flipH="1">
            <a:off x="1007503" y="19295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/>
          <p:cNvGrpSpPr/>
          <p:nvPr/>
        </p:nvGrpSpPr>
        <p:grpSpPr>
          <a:xfrm>
            <a:off x="265508" y="1506710"/>
            <a:ext cx="753733" cy="830995"/>
            <a:chOff x="3476816" y="3416930"/>
            <a:chExt cx="883513" cy="974079"/>
          </a:xfrm>
        </p:grpSpPr>
        <p:pic>
          <p:nvPicPr>
            <p:cNvPr id="152" name="Picture 1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3" name="TextBox 152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4" name="Group 153"/>
          <p:cNvGrpSpPr/>
          <p:nvPr/>
        </p:nvGrpSpPr>
        <p:grpSpPr>
          <a:xfrm>
            <a:off x="2006232" y="1517599"/>
            <a:ext cx="753733" cy="830996"/>
            <a:chOff x="3476816" y="3429690"/>
            <a:chExt cx="883513" cy="974079"/>
          </a:xfrm>
        </p:grpSpPr>
        <p:pic>
          <p:nvPicPr>
            <p:cNvPr id="155" name="Picture 1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6" name="TextBox 155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2007018" y="3264753"/>
            <a:ext cx="753733" cy="830997"/>
            <a:chOff x="3476816" y="3442450"/>
            <a:chExt cx="883513" cy="974080"/>
          </a:xfrm>
        </p:grpSpPr>
        <p:pic>
          <p:nvPicPr>
            <p:cNvPr id="158" name="Picture 1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9" name="TextBox 158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0" name="Group 159"/>
          <p:cNvGrpSpPr/>
          <p:nvPr/>
        </p:nvGrpSpPr>
        <p:grpSpPr>
          <a:xfrm>
            <a:off x="263875" y="3263767"/>
            <a:ext cx="753733" cy="830997"/>
            <a:chOff x="3476816" y="3442450"/>
            <a:chExt cx="883513" cy="974080"/>
          </a:xfrm>
        </p:grpSpPr>
        <p:pic>
          <p:nvPicPr>
            <p:cNvPr id="161" name="Picture 1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62" name="TextBox 161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6" name="TextBox 165"/>
          <p:cNvSpPr txBox="1"/>
          <p:nvPr/>
        </p:nvSpPr>
        <p:spPr>
          <a:xfrm>
            <a:off x="1864075" y="24193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167" name="TextBox 166"/>
          <p:cNvSpPr txBox="1"/>
          <p:nvPr/>
        </p:nvSpPr>
        <p:spPr>
          <a:xfrm>
            <a:off x="1212285" y="3697285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5</a:t>
            </a:r>
            <a:endParaRPr lang="en-US" sz="2800" b="1" dirty="0"/>
          </a:p>
        </p:txBody>
      </p:sp>
      <p:sp>
        <p:nvSpPr>
          <p:cNvPr id="168" name="TextBox 167"/>
          <p:cNvSpPr txBox="1"/>
          <p:nvPr/>
        </p:nvSpPr>
        <p:spPr>
          <a:xfrm>
            <a:off x="617080" y="265813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169" name="TextBox 168"/>
          <p:cNvSpPr txBox="1"/>
          <p:nvPr/>
        </p:nvSpPr>
        <p:spPr>
          <a:xfrm>
            <a:off x="2549875" y="253783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170" name="TextBox 169"/>
          <p:cNvSpPr txBox="1"/>
          <p:nvPr/>
        </p:nvSpPr>
        <p:spPr>
          <a:xfrm>
            <a:off x="1313636" y="14287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-2</a:t>
            </a:r>
            <a:endParaRPr lang="en-US" sz="2800" b="1" dirty="0"/>
          </a:p>
        </p:txBody>
      </p:sp>
      <p:sp>
        <p:nvSpPr>
          <p:cNvPr id="171" name="TextBox 170"/>
          <p:cNvSpPr txBox="1"/>
          <p:nvPr/>
        </p:nvSpPr>
        <p:spPr>
          <a:xfrm>
            <a:off x="1368423" y="2332759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0</a:t>
            </a:r>
            <a:endParaRPr lang="en-US" sz="2800" b="1" dirty="0"/>
          </a:p>
        </p:txBody>
      </p: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286125"/>
              </p:ext>
            </p:extLst>
          </p:nvPr>
        </p:nvGraphicFramePr>
        <p:xfrm>
          <a:off x="6193970" y="917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π</a:t>
                      </a:r>
                      <a:r>
                        <a:rPr lang="en-US" sz="2000" b="1" dirty="0" smtClean="0"/>
                        <a:t>0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1671319"/>
              </p:ext>
            </p:extLst>
          </p:nvPr>
        </p:nvGraphicFramePr>
        <p:xfrm>
          <a:off x="3261547" y="917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d0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2799809"/>
              </p:ext>
            </p:extLst>
          </p:nvPr>
        </p:nvGraphicFramePr>
        <p:xfrm>
          <a:off x="6209023" y="2822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π</a:t>
                      </a:r>
                      <a:r>
                        <a:rPr lang="en-US" sz="2000" b="1" dirty="0" smtClean="0"/>
                        <a:t>1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</a:t>
                      </a:r>
                      <a:endParaRPr lang="en-US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</a:t>
                      </a:r>
                      <a:endParaRPr lang="en-US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9445476"/>
              </p:ext>
            </p:extLst>
          </p:nvPr>
        </p:nvGraphicFramePr>
        <p:xfrm>
          <a:off x="3276600" y="2822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d1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sym typeface="Symbol"/>
                        </a:rPr>
                        <a:t>1</a:t>
                      </a:r>
                      <a:endParaRPr lang="en-US" b="1" dirty="0" smtClean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-2</a:t>
                      </a:r>
                      <a:endParaRPr lang="en-US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0" marR="0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276600" y="4629150"/>
            <a:ext cx="48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CA + AD &lt; CD ?	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NO.</a:t>
            </a:r>
            <a:endParaRPr lang="en-US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488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Box 116"/>
          <p:cNvSpPr txBox="1"/>
          <p:nvPr/>
        </p:nvSpPr>
        <p:spPr>
          <a:xfrm>
            <a:off x="0" y="-190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Apply Floyd-</a:t>
            </a:r>
            <a:r>
              <a:rPr lang="en-US" sz="4000" dirty="0" err="1" smtClean="0"/>
              <a:t>Warshall</a:t>
            </a:r>
            <a:r>
              <a:rPr lang="en-US" sz="4000" dirty="0" smtClean="0"/>
              <a:t> to Directed Graph</a:t>
            </a:r>
            <a:endParaRPr lang="en-US" sz="2400" dirty="0"/>
          </a:p>
        </p:txBody>
      </p:sp>
      <p:cxnSp>
        <p:nvCxnSpPr>
          <p:cNvPr id="145" name="Straight Connector 144"/>
          <p:cNvCxnSpPr/>
          <p:nvPr/>
        </p:nvCxnSpPr>
        <p:spPr>
          <a:xfrm flipV="1">
            <a:off x="2549875" y="2298788"/>
            <a:ext cx="0" cy="116658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flipH="1">
            <a:off x="2314470" y="21037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843128" y="2136447"/>
            <a:ext cx="1265347" cy="1306513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 flipH="1">
            <a:off x="609600" y="23041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>
            <a:off x="886879" y="37100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flipH="1">
            <a:off x="1007503" y="19295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/>
          <p:cNvGrpSpPr/>
          <p:nvPr/>
        </p:nvGrpSpPr>
        <p:grpSpPr>
          <a:xfrm>
            <a:off x="265508" y="1506710"/>
            <a:ext cx="753733" cy="830995"/>
            <a:chOff x="3476816" y="3416930"/>
            <a:chExt cx="883513" cy="974079"/>
          </a:xfrm>
        </p:grpSpPr>
        <p:pic>
          <p:nvPicPr>
            <p:cNvPr id="152" name="Picture 1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3" name="TextBox 152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4" name="Group 153"/>
          <p:cNvGrpSpPr/>
          <p:nvPr/>
        </p:nvGrpSpPr>
        <p:grpSpPr>
          <a:xfrm>
            <a:off x="2006232" y="1517599"/>
            <a:ext cx="753733" cy="830996"/>
            <a:chOff x="3476816" y="3429690"/>
            <a:chExt cx="883513" cy="974079"/>
          </a:xfrm>
        </p:grpSpPr>
        <p:pic>
          <p:nvPicPr>
            <p:cNvPr id="155" name="Picture 1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6" name="TextBox 155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2007018" y="3264753"/>
            <a:ext cx="753733" cy="830997"/>
            <a:chOff x="3476816" y="3442450"/>
            <a:chExt cx="883513" cy="974080"/>
          </a:xfrm>
        </p:grpSpPr>
        <p:pic>
          <p:nvPicPr>
            <p:cNvPr id="158" name="Picture 1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9" name="TextBox 158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0" name="Group 159"/>
          <p:cNvGrpSpPr/>
          <p:nvPr/>
        </p:nvGrpSpPr>
        <p:grpSpPr>
          <a:xfrm>
            <a:off x="263875" y="3263767"/>
            <a:ext cx="753733" cy="830997"/>
            <a:chOff x="3476816" y="3442450"/>
            <a:chExt cx="883513" cy="974080"/>
          </a:xfrm>
        </p:grpSpPr>
        <p:pic>
          <p:nvPicPr>
            <p:cNvPr id="161" name="Picture 1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62" name="TextBox 161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6" name="TextBox 165"/>
          <p:cNvSpPr txBox="1"/>
          <p:nvPr/>
        </p:nvSpPr>
        <p:spPr>
          <a:xfrm>
            <a:off x="1864075" y="24193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167" name="TextBox 166"/>
          <p:cNvSpPr txBox="1"/>
          <p:nvPr/>
        </p:nvSpPr>
        <p:spPr>
          <a:xfrm>
            <a:off x="1212285" y="3697285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5</a:t>
            </a:r>
            <a:endParaRPr lang="en-US" sz="2800" b="1" dirty="0"/>
          </a:p>
        </p:txBody>
      </p:sp>
      <p:sp>
        <p:nvSpPr>
          <p:cNvPr id="168" name="TextBox 167"/>
          <p:cNvSpPr txBox="1"/>
          <p:nvPr/>
        </p:nvSpPr>
        <p:spPr>
          <a:xfrm>
            <a:off x="617080" y="265813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169" name="TextBox 168"/>
          <p:cNvSpPr txBox="1"/>
          <p:nvPr/>
        </p:nvSpPr>
        <p:spPr>
          <a:xfrm>
            <a:off x="2549875" y="253783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170" name="TextBox 169"/>
          <p:cNvSpPr txBox="1"/>
          <p:nvPr/>
        </p:nvSpPr>
        <p:spPr>
          <a:xfrm>
            <a:off x="1313636" y="14287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-2</a:t>
            </a:r>
            <a:endParaRPr lang="en-US" sz="2800" b="1" dirty="0"/>
          </a:p>
        </p:txBody>
      </p:sp>
      <p:sp>
        <p:nvSpPr>
          <p:cNvPr id="171" name="TextBox 170"/>
          <p:cNvSpPr txBox="1"/>
          <p:nvPr/>
        </p:nvSpPr>
        <p:spPr>
          <a:xfrm>
            <a:off x="1368423" y="2332759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0</a:t>
            </a:r>
            <a:endParaRPr lang="en-US" sz="2800" b="1" dirty="0"/>
          </a:p>
        </p:txBody>
      </p: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8411378"/>
              </p:ext>
            </p:extLst>
          </p:nvPr>
        </p:nvGraphicFramePr>
        <p:xfrm>
          <a:off x="6193970" y="917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π</a:t>
                      </a:r>
                      <a:r>
                        <a:rPr lang="en-US" sz="2000" b="1" dirty="0" smtClean="0"/>
                        <a:t>0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5612050"/>
              </p:ext>
            </p:extLst>
          </p:nvPr>
        </p:nvGraphicFramePr>
        <p:xfrm>
          <a:off x="3261547" y="917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d0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0478638"/>
              </p:ext>
            </p:extLst>
          </p:nvPr>
        </p:nvGraphicFramePr>
        <p:xfrm>
          <a:off x="6209023" y="2822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π</a:t>
                      </a:r>
                      <a:r>
                        <a:rPr lang="en-US" sz="2000" b="1" dirty="0" smtClean="0"/>
                        <a:t>1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</a:t>
                      </a:r>
                      <a:endParaRPr lang="en-US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</a:t>
                      </a:r>
                      <a:endParaRPr lang="en-US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1062867"/>
              </p:ext>
            </p:extLst>
          </p:nvPr>
        </p:nvGraphicFramePr>
        <p:xfrm>
          <a:off x="3276600" y="2822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d1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sym typeface="Symbol"/>
                        </a:rPr>
                        <a:t>1</a:t>
                      </a:r>
                      <a:endParaRPr lang="en-US" b="1" dirty="0" smtClean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-2</a:t>
                      </a:r>
                      <a:endParaRPr lang="en-US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901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Table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7616770"/>
              </p:ext>
            </p:extLst>
          </p:nvPr>
        </p:nvGraphicFramePr>
        <p:xfrm>
          <a:off x="6198632" y="917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π</a:t>
                      </a:r>
                      <a:r>
                        <a:rPr lang="en-US" sz="2000" b="1" dirty="0" smtClean="0"/>
                        <a:t>1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A</a:t>
                      </a:r>
                      <a:endParaRPr lang="en-US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A</a:t>
                      </a:r>
                      <a:endParaRPr lang="en-US" b="0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4671047"/>
              </p:ext>
            </p:extLst>
          </p:nvPr>
        </p:nvGraphicFramePr>
        <p:xfrm>
          <a:off x="3266209" y="917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d1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ym typeface="Symbol"/>
                        </a:rPr>
                        <a:t>1</a:t>
                      </a:r>
                      <a:endParaRPr lang="en-US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-2</a:t>
                      </a:r>
                      <a:endParaRPr lang="en-US" b="0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117" name="TextBox 116"/>
          <p:cNvSpPr txBox="1"/>
          <p:nvPr/>
        </p:nvSpPr>
        <p:spPr>
          <a:xfrm>
            <a:off x="0" y="-190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Apply Floyd-</a:t>
            </a:r>
            <a:r>
              <a:rPr lang="en-US" sz="4000" dirty="0" err="1" smtClean="0"/>
              <a:t>Warshall</a:t>
            </a:r>
            <a:r>
              <a:rPr lang="en-US" sz="4000" dirty="0" smtClean="0"/>
              <a:t> to Directed Graph</a:t>
            </a:r>
            <a:endParaRPr lang="en-US" sz="2400" dirty="0"/>
          </a:p>
        </p:txBody>
      </p:sp>
      <p:cxnSp>
        <p:nvCxnSpPr>
          <p:cNvPr id="145" name="Straight Connector 144"/>
          <p:cNvCxnSpPr/>
          <p:nvPr/>
        </p:nvCxnSpPr>
        <p:spPr>
          <a:xfrm flipV="1">
            <a:off x="2549875" y="2298788"/>
            <a:ext cx="0" cy="116658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flipH="1">
            <a:off x="2314470" y="21037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843128" y="2136447"/>
            <a:ext cx="1265347" cy="1306513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 flipH="1">
            <a:off x="609600" y="23041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>
            <a:off x="886879" y="37100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flipH="1">
            <a:off x="1007503" y="19295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/>
          <p:cNvGrpSpPr/>
          <p:nvPr/>
        </p:nvGrpSpPr>
        <p:grpSpPr>
          <a:xfrm>
            <a:off x="265508" y="1506710"/>
            <a:ext cx="753733" cy="830995"/>
            <a:chOff x="3476816" y="3416930"/>
            <a:chExt cx="883513" cy="974079"/>
          </a:xfrm>
        </p:grpSpPr>
        <p:pic>
          <p:nvPicPr>
            <p:cNvPr id="152" name="Picture 1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3" name="TextBox 152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4" name="Group 153"/>
          <p:cNvGrpSpPr/>
          <p:nvPr/>
        </p:nvGrpSpPr>
        <p:grpSpPr>
          <a:xfrm>
            <a:off x="2006232" y="1517599"/>
            <a:ext cx="753733" cy="830996"/>
            <a:chOff x="3476816" y="3429690"/>
            <a:chExt cx="883513" cy="974079"/>
          </a:xfrm>
        </p:grpSpPr>
        <p:pic>
          <p:nvPicPr>
            <p:cNvPr id="155" name="Picture 1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6" name="TextBox 155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2007018" y="3264753"/>
            <a:ext cx="753733" cy="830997"/>
            <a:chOff x="3476816" y="3442450"/>
            <a:chExt cx="883513" cy="974080"/>
          </a:xfrm>
        </p:grpSpPr>
        <p:pic>
          <p:nvPicPr>
            <p:cNvPr id="158" name="Picture 1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9" name="TextBox 158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0" name="Group 159"/>
          <p:cNvGrpSpPr/>
          <p:nvPr/>
        </p:nvGrpSpPr>
        <p:grpSpPr>
          <a:xfrm>
            <a:off x="263875" y="3263767"/>
            <a:ext cx="753733" cy="830997"/>
            <a:chOff x="3476816" y="3442450"/>
            <a:chExt cx="883513" cy="974080"/>
          </a:xfrm>
        </p:grpSpPr>
        <p:pic>
          <p:nvPicPr>
            <p:cNvPr id="161" name="Picture 1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62" name="TextBox 161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6" name="TextBox 165"/>
          <p:cNvSpPr txBox="1"/>
          <p:nvPr/>
        </p:nvSpPr>
        <p:spPr>
          <a:xfrm>
            <a:off x="1864075" y="24193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167" name="TextBox 166"/>
          <p:cNvSpPr txBox="1"/>
          <p:nvPr/>
        </p:nvSpPr>
        <p:spPr>
          <a:xfrm>
            <a:off x="1212285" y="3697285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5</a:t>
            </a:r>
            <a:endParaRPr lang="en-US" sz="2800" b="1" dirty="0"/>
          </a:p>
        </p:txBody>
      </p:sp>
      <p:sp>
        <p:nvSpPr>
          <p:cNvPr id="168" name="TextBox 167"/>
          <p:cNvSpPr txBox="1"/>
          <p:nvPr/>
        </p:nvSpPr>
        <p:spPr>
          <a:xfrm>
            <a:off x="617080" y="265813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169" name="TextBox 168"/>
          <p:cNvSpPr txBox="1"/>
          <p:nvPr/>
        </p:nvSpPr>
        <p:spPr>
          <a:xfrm>
            <a:off x="2549875" y="253783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170" name="TextBox 169"/>
          <p:cNvSpPr txBox="1"/>
          <p:nvPr/>
        </p:nvSpPr>
        <p:spPr>
          <a:xfrm>
            <a:off x="1313636" y="14287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-2</a:t>
            </a:r>
            <a:endParaRPr lang="en-US" sz="2800" b="1" dirty="0"/>
          </a:p>
        </p:txBody>
      </p:sp>
      <p:sp>
        <p:nvSpPr>
          <p:cNvPr id="171" name="TextBox 170"/>
          <p:cNvSpPr txBox="1"/>
          <p:nvPr/>
        </p:nvSpPr>
        <p:spPr>
          <a:xfrm>
            <a:off x="1368423" y="2332759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0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1266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Table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7533596"/>
              </p:ext>
            </p:extLst>
          </p:nvPr>
        </p:nvGraphicFramePr>
        <p:xfrm>
          <a:off x="6198632" y="917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π</a:t>
                      </a:r>
                      <a:r>
                        <a:rPr lang="en-US" sz="2000" b="1" dirty="0" smtClean="0"/>
                        <a:t>1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A</a:t>
                      </a:r>
                      <a:endParaRPr lang="en-US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A</a:t>
                      </a:r>
                      <a:endParaRPr lang="en-US" b="0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0731166"/>
              </p:ext>
            </p:extLst>
          </p:nvPr>
        </p:nvGraphicFramePr>
        <p:xfrm>
          <a:off x="3266209" y="917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d1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ym typeface="Symbol"/>
                        </a:rPr>
                        <a:t>1</a:t>
                      </a:r>
                      <a:endParaRPr lang="en-US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-2</a:t>
                      </a:r>
                      <a:endParaRPr lang="en-US" b="0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117" name="TextBox 116"/>
          <p:cNvSpPr txBox="1"/>
          <p:nvPr/>
        </p:nvSpPr>
        <p:spPr>
          <a:xfrm>
            <a:off x="0" y="-190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Apply Floyd-</a:t>
            </a:r>
            <a:r>
              <a:rPr lang="en-US" sz="4000" dirty="0" err="1" smtClean="0"/>
              <a:t>Warshall</a:t>
            </a:r>
            <a:r>
              <a:rPr lang="en-US" sz="4000" dirty="0" smtClean="0"/>
              <a:t> to Directed Graph</a:t>
            </a:r>
            <a:endParaRPr lang="en-US" sz="2400" dirty="0"/>
          </a:p>
        </p:txBody>
      </p:sp>
      <p:cxnSp>
        <p:nvCxnSpPr>
          <p:cNvPr id="145" name="Straight Connector 144"/>
          <p:cNvCxnSpPr/>
          <p:nvPr/>
        </p:nvCxnSpPr>
        <p:spPr>
          <a:xfrm flipV="1">
            <a:off x="2549875" y="2298788"/>
            <a:ext cx="0" cy="116658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flipH="1">
            <a:off x="2314470" y="21037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843128" y="2136447"/>
            <a:ext cx="1265347" cy="1306513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 flipH="1">
            <a:off x="609600" y="23041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>
            <a:off x="886879" y="37100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flipH="1">
            <a:off x="1007503" y="19295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/>
          <p:cNvGrpSpPr/>
          <p:nvPr/>
        </p:nvGrpSpPr>
        <p:grpSpPr>
          <a:xfrm>
            <a:off x="265508" y="1506710"/>
            <a:ext cx="753733" cy="830995"/>
            <a:chOff x="3476816" y="3416930"/>
            <a:chExt cx="883513" cy="974079"/>
          </a:xfrm>
        </p:grpSpPr>
        <p:pic>
          <p:nvPicPr>
            <p:cNvPr id="152" name="Picture 1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3" name="TextBox 152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4" name="Group 153"/>
          <p:cNvGrpSpPr/>
          <p:nvPr/>
        </p:nvGrpSpPr>
        <p:grpSpPr>
          <a:xfrm>
            <a:off x="2006232" y="1517599"/>
            <a:ext cx="753733" cy="830996"/>
            <a:chOff x="3476816" y="3429690"/>
            <a:chExt cx="883513" cy="974079"/>
          </a:xfrm>
        </p:grpSpPr>
        <p:pic>
          <p:nvPicPr>
            <p:cNvPr id="155" name="Picture 1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6" name="TextBox 155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2007018" y="3264753"/>
            <a:ext cx="753733" cy="830997"/>
            <a:chOff x="3476816" y="3442450"/>
            <a:chExt cx="883513" cy="974080"/>
          </a:xfrm>
        </p:grpSpPr>
        <p:pic>
          <p:nvPicPr>
            <p:cNvPr id="158" name="Picture 1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9" name="TextBox 158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0" name="Group 159"/>
          <p:cNvGrpSpPr/>
          <p:nvPr/>
        </p:nvGrpSpPr>
        <p:grpSpPr>
          <a:xfrm>
            <a:off x="263875" y="3263767"/>
            <a:ext cx="753733" cy="830997"/>
            <a:chOff x="3476816" y="3442450"/>
            <a:chExt cx="883513" cy="974080"/>
          </a:xfrm>
        </p:grpSpPr>
        <p:pic>
          <p:nvPicPr>
            <p:cNvPr id="161" name="Picture 1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62" name="TextBox 161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6" name="TextBox 165"/>
          <p:cNvSpPr txBox="1"/>
          <p:nvPr/>
        </p:nvSpPr>
        <p:spPr>
          <a:xfrm>
            <a:off x="1864075" y="24193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167" name="TextBox 166"/>
          <p:cNvSpPr txBox="1"/>
          <p:nvPr/>
        </p:nvSpPr>
        <p:spPr>
          <a:xfrm>
            <a:off x="1212285" y="3697285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5</a:t>
            </a:r>
            <a:endParaRPr lang="en-US" sz="2800" b="1" dirty="0"/>
          </a:p>
        </p:txBody>
      </p:sp>
      <p:sp>
        <p:nvSpPr>
          <p:cNvPr id="168" name="TextBox 167"/>
          <p:cNvSpPr txBox="1"/>
          <p:nvPr/>
        </p:nvSpPr>
        <p:spPr>
          <a:xfrm>
            <a:off x="617080" y="265813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169" name="TextBox 168"/>
          <p:cNvSpPr txBox="1"/>
          <p:nvPr/>
        </p:nvSpPr>
        <p:spPr>
          <a:xfrm>
            <a:off x="2549875" y="253783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170" name="TextBox 169"/>
          <p:cNvSpPr txBox="1"/>
          <p:nvPr/>
        </p:nvSpPr>
        <p:spPr>
          <a:xfrm>
            <a:off x="1313636" y="14287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-2</a:t>
            </a:r>
            <a:endParaRPr lang="en-US" sz="2800" b="1" dirty="0"/>
          </a:p>
        </p:txBody>
      </p:sp>
      <p:sp>
        <p:nvSpPr>
          <p:cNvPr id="171" name="TextBox 170"/>
          <p:cNvSpPr txBox="1"/>
          <p:nvPr/>
        </p:nvSpPr>
        <p:spPr>
          <a:xfrm>
            <a:off x="1368423" y="2332759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0</a:t>
            </a:r>
            <a:endParaRPr lang="en-US" sz="2800" b="1" dirty="0"/>
          </a:p>
        </p:txBody>
      </p:sp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0502380"/>
              </p:ext>
            </p:extLst>
          </p:nvPr>
        </p:nvGraphicFramePr>
        <p:xfrm>
          <a:off x="6209023" y="2822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π</a:t>
                      </a:r>
                      <a:r>
                        <a:rPr lang="en-US" sz="2000" b="1" dirty="0" smtClean="0"/>
                        <a:t>2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A</a:t>
                      </a:r>
                      <a:endParaRPr lang="en-US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A</a:t>
                      </a:r>
                      <a:endParaRPr lang="en-US" b="0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B</a:t>
                      </a:r>
                      <a:endParaRPr lang="en-US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B</a:t>
                      </a:r>
                      <a:endParaRPr lang="en-US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7143214"/>
              </p:ext>
            </p:extLst>
          </p:nvPr>
        </p:nvGraphicFramePr>
        <p:xfrm>
          <a:off x="3276600" y="2822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d2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ym typeface="Symbol"/>
                        </a:rPr>
                        <a:t>1</a:t>
                      </a:r>
                      <a:endParaRPr lang="en-US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-2</a:t>
                      </a:r>
                      <a:endParaRPr lang="en-US" b="0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sym typeface="Symbol"/>
                        </a:rPr>
                        <a:t>2</a:t>
                      </a:r>
                      <a:endParaRPr lang="en-US" b="1" dirty="0" smtClean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sym typeface="Symbol"/>
                        </a:rPr>
                        <a:t>5</a:t>
                      </a:r>
                      <a:endParaRPr lang="en-US" b="1" dirty="0" smtClean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2714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Box 116"/>
          <p:cNvSpPr txBox="1"/>
          <p:nvPr/>
        </p:nvSpPr>
        <p:spPr>
          <a:xfrm>
            <a:off x="0" y="-190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Apply Floyd-</a:t>
            </a:r>
            <a:r>
              <a:rPr lang="en-US" sz="4000" dirty="0" err="1" smtClean="0"/>
              <a:t>Warshall</a:t>
            </a:r>
            <a:r>
              <a:rPr lang="en-US" sz="4000" dirty="0" smtClean="0"/>
              <a:t> to Directed Graph</a:t>
            </a:r>
            <a:endParaRPr lang="en-US" sz="2400" dirty="0"/>
          </a:p>
        </p:txBody>
      </p:sp>
      <p:cxnSp>
        <p:nvCxnSpPr>
          <p:cNvPr id="145" name="Straight Connector 144"/>
          <p:cNvCxnSpPr/>
          <p:nvPr/>
        </p:nvCxnSpPr>
        <p:spPr>
          <a:xfrm flipV="1">
            <a:off x="2549875" y="2298788"/>
            <a:ext cx="0" cy="116658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flipH="1">
            <a:off x="2314470" y="21037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843128" y="2136447"/>
            <a:ext cx="1265347" cy="1306513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 flipH="1">
            <a:off x="609600" y="23041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>
            <a:off x="886879" y="37100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flipH="1">
            <a:off x="1007503" y="19295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/>
          <p:cNvGrpSpPr/>
          <p:nvPr/>
        </p:nvGrpSpPr>
        <p:grpSpPr>
          <a:xfrm>
            <a:off x="265508" y="1506710"/>
            <a:ext cx="753733" cy="830995"/>
            <a:chOff x="3476816" y="3416930"/>
            <a:chExt cx="883513" cy="974079"/>
          </a:xfrm>
        </p:grpSpPr>
        <p:pic>
          <p:nvPicPr>
            <p:cNvPr id="152" name="Picture 1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3" name="TextBox 152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4" name="Group 153"/>
          <p:cNvGrpSpPr/>
          <p:nvPr/>
        </p:nvGrpSpPr>
        <p:grpSpPr>
          <a:xfrm>
            <a:off x="2006232" y="1517599"/>
            <a:ext cx="753733" cy="830996"/>
            <a:chOff x="3476816" y="3429690"/>
            <a:chExt cx="883513" cy="974079"/>
          </a:xfrm>
        </p:grpSpPr>
        <p:pic>
          <p:nvPicPr>
            <p:cNvPr id="155" name="Picture 1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6" name="TextBox 155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2007018" y="3264753"/>
            <a:ext cx="753733" cy="830997"/>
            <a:chOff x="3476816" y="3442450"/>
            <a:chExt cx="883513" cy="974080"/>
          </a:xfrm>
        </p:grpSpPr>
        <p:pic>
          <p:nvPicPr>
            <p:cNvPr id="158" name="Picture 1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9" name="TextBox 158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0" name="Group 159"/>
          <p:cNvGrpSpPr/>
          <p:nvPr/>
        </p:nvGrpSpPr>
        <p:grpSpPr>
          <a:xfrm>
            <a:off x="263875" y="3263767"/>
            <a:ext cx="753733" cy="830997"/>
            <a:chOff x="3476816" y="3442450"/>
            <a:chExt cx="883513" cy="974080"/>
          </a:xfrm>
        </p:grpSpPr>
        <p:pic>
          <p:nvPicPr>
            <p:cNvPr id="161" name="Picture 1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62" name="TextBox 161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6" name="TextBox 165"/>
          <p:cNvSpPr txBox="1"/>
          <p:nvPr/>
        </p:nvSpPr>
        <p:spPr>
          <a:xfrm>
            <a:off x="1864075" y="24193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167" name="TextBox 166"/>
          <p:cNvSpPr txBox="1"/>
          <p:nvPr/>
        </p:nvSpPr>
        <p:spPr>
          <a:xfrm>
            <a:off x="1212285" y="3697285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5</a:t>
            </a:r>
            <a:endParaRPr lang="en-US" sz="2800" b="1" dirty="0"/>
          </a:p>
        </p:txBody>
      </p:sp>
      <p:sp>
        <p:nvSpPr>
          <p:cNvPr id="168" name="TextBox 167"/>
          <p:cNvSpPr txBox="1"/>
          <p:nvPr/>
        </p:nvSpPr>
        <p:spPr>
          <a:xfrm>
            <a:off x="617080" y="265813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169" name="TextBox 168"/>
          <p:cNvSpPr txBox="1"/>
          <p:nvPr/>
        </p:nvSpPr>
        <p:spPr>
          <a:xfrm>
            <a:off x="2549875" y="253783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170" name="TextBox 169"/>
          <p:cNvSpPr txBox="1"/>
          <p:nvPr/>
        </p:nvSpPr>
        <p:spPr>
          <a:xfrm>
            <a:off x="1313636" y="14287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-2</a:t>
            </a:r>
            <a:endParaRPr lang="en-US" sz="2800" b="1" dirty="0"/>
          </a:p>
        </p:txBody>
      </p:sp>
      <p:sp>
        <p:nvSpPr>
          <p:cNvPr id="171" name="TextBox 170"/>
          <p:cNvSpPr txBox="1"/>
          <p:nvPr/>
        </p:nvSpPr>
        <p:spPr>
          <a:xfrm>
            <a:off x="1368423" y="2332759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0</a:t>
            </a:r>
            <a:endParaRPr lang="en-US" sz="2800" b="1" dirty="0"/>
          </a:p>
        </p:txBody>
      </p:sp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8490423"/>
              </p:ext>
            </p:extLst>
          </p:nvPr>
        </p:nvGraphicFramePr>
        <p:xfrm>
          <a:off x="6198632" y="916132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π</a:t>
                      </a:r>
                      <a:r>
                        <a:rPr lang="en-US" sz="2000" b="1" dirty="0" smtClean="0"/>
                        <a:t>2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A</a:t>
                      </a:r>
                      <a:endParaRPr lang="en-US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A</a:t>
                      </a:r>
                      <a:endParaRPr lang="en-US" b="0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B</a:t>
                      </a:r>
                      <a:endParaRPr lang="en-US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D</a:t>
                      </a:r>
                      <a:endParaRPr lang="en-US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B</a:t>
                      </a:r>
                      <a:endParaRPr lang="en-US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9370776"/>
              </p:ext>
            </p:extLst>
          </p:nvPr>
        </p:nvGraphicFramePr>
        <p:xfrm>
          <a:off x="3266209" y="916132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d2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ym typeface="Symbol"/>
                        </a:rPr>
                        <a:t>1</a:t>
                      </a:r>
                      <a:endParaRPr lang="en-US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-2</a:t>
                      </a:r>
                      <a:endParaRPr lang="en-US" b="0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ym typeface="Symbol"/>
                        </a:rPr>
                        <a:t>2</a:t>
                      </a:r>
                      <a:endParaRPr lang="en-US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4</a:t>
                      </a:r>
                      <a:endParaRPr lang="en-US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ym typeface="Symbol"/>
                        </a:rPr>
                        <a:t>5</a:t>
                      </a:r>
                      <a:endParaRPr lang="en-US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38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Box 116"/>
          <p:cNvSpPr txBox="1"/>
          <p:nvPr/>
        </p:nvSpPr>
        <p:spPr>
          <a:xfrm>
            <a:off x="0" y="-190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Apply Floyd-</a:t>
            </a:r>
            <a:r>
              <a:rPr lang="en-US" sz="4000" dirty="0" err="1" smtClean="0"/>
              <a:t>Warshall</a:t>
            </a:r>
            <a:r>
              <a:rPr lang="en-US" sz="4000" dirty="0" smtClean="0"/>
              <a:t> to Directed Graph</a:t>
            </a:r>
            <a:endParaRPr lang="en-US" sz="2400" dirty="0"/>
          </a:p>
        </p:txBody>
      </p:sp>
      <p:cxnSp>
        <p:nvCxnSpPr>
          <p:cNvPr id="145" name="Straight Connector 144"/>
          <p:cNvCxnSpPr/>
          <p:nvPr/>
        </p:nvCxnSpPr>
        <p:spPr>
          <a:xfrm flipV="1">
            <a:off x="2549875" y="2298788"/>
            <a:ext cx="0" cy="116658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flipH="1">
            <a:off x="2314470" y="21037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843128" y="2136447"/>
            <a:ext cx="1265347" cy="1306513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 flipH="1">
            <a:off x="609600" y="23041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>
            <a:off x="886879" y="37100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flipH="1">
            <a:off x="1007503" y="19295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/>
          <p:cNvGrpSpPr/>
          <p:nvPr/>
        </p:nvGrpSpPr>
        <p:grpSpPr>
          <a:xfrm>
            <a:off x="265508" y="1506710"/>
            <a:ext cx="753733" cy="830995"/>
            <a:chOff x="3476816" y="3416930"/>
            <a:chExt cx="883513" cy="974079"/>
          </a:xfrm>
        </p:grpSpPr>
        <p:pic>
          <p:nvPicPr>
            <p:cNvPr id="152" name="Picture 1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3" name="TextBox 152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4" name="Group 153"/>
          <p:cNvGrpSpPr/>
          <p:nvPr/>
        </p:nvGrpSpPr>
        <p:grpSpPr>
          <a:xfrm>
            <a:off x="2006232" y="1517599"/>
            <a:ext cx="753733" cy="830996"/>
            <a:chOff x="3476816" y="3429690"/>
            <a:chExt cx="883513" cy="974079"/>
          </a:xfrm>
        </p:grpSpPr>
        <p:pic>
          <p:nvPicPr>
            <p:cNvPr id="155" name="Picture 1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6" name="TextBox 155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2007018" y="3264753"/>
            <a:ext cx="753733" cy="830997"/>
            <a:chOff x="3476816" y="3442450"/>
            <a:chExt cx="883513" cy="974080"/>
          </a:xfrm>
        </p:grpSpPr>
        <p:pic>
          <p:nvPicPr>
            <p:cNvPr id="158" name="Picture 1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9" name="TextBox 158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0" name="Group 159"/>
          <p:cNvGrpSpPr/>
          <p:nvPr/>
        </p:nvGrpSpPr>
        <p:grpSpPr>
          <a:xfrm>
            <a:off x="263875" y="3263767"/>
            <a:ext cx="753733" cy="830997"/>
            <a:chOff x="3476816" y="3442450"/>
            <a:chExt cx="883513" cy="974080"/>
          </a:xfrm>
        </p:grpSpPr>
        <p:pic>
          <p:nvPicPr>
            <p:cNvPr id="161" name="Picture 1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62" name="TextBox 161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6" name="TextBox 165"/>
          <p:cNvSpPr txBox="1"/>
          <p:nvPr/>
        </p:nvSpPr>
        <p:spPr>
          <a:xfrm>
            <a:off x="1864075" y="24193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167" name="TextBox 166"/>
          <p:cNvSpPr txBox="1"/>
          <p:nvPr/>
        </p:nvSpPr>
        <p:spPr>
          <a:xfrm>
            <a:off x="1212285" y="3697285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5</a:t>
            </a:r>
            <a:endParaRPr lang="en-US" sz="2800" b="1" dirty="0"/>
          </a:p>
        </p:txBody>
      </p:sp>
      <p:sp>
        <p:nvSpPr>
          <p:cNvPr id="168" name="TextBox 167"/>
          <p:cNvSpPr txBox="1"/>
          <p:nvPr/>
        </p:nvSpPr>
        <p:spPr>
          <a:xfrm>
            <a:off x="617080" y="265813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169" name="TextBox 168"/>
          <p:cNvSpPr txBox="1"/>
          <p:nvPr/>
        </p:nvSpPr>
        <p:spPr>
          <a:xfrm>
            <a:off x="2549875" y="253783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170" name="TextBox 169"/>
          <p:cNvSpPr txBox="1"/>
          <p:nvPr/>
        </p:nvSpPr>
        <p:spPr>
          <a:xfrm>
            <a:off x="1313636" y="14287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-2</a:t>
            </a:r>
            <a:endParaRPr lang="en-US" sz="2800" b="1" dirty="0"/>
          </a:p>
        </p:txBody>
      </p:sp>
      <p:sp>
        <p:nvSpPr>
          <p:cNvPr id="171" name="TextBox 170"/>
          <p:cNvSpPr txBox="1"/>
          <p:nvPr/>
        </p:nvSpPr>
        <p:spPr>
          <a:xfrm>
            <a:off x="1368423" y="2332759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0</a:t>
            </a:r>
            <a:endParaRPr lang="en-US" sz="2800" b="1" dirty="0"/>
          </a:p>
        </p:txBody>
      </p:sp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5024176"/>
              </p:ext>
            </p:extLst>
          </p:nvPr>
        </p:nvGraphicFramePr>
        <p:xfrm>
          <a:off x="6209023" y="2822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π</a:t>
                      </a:r>
                      <a:r>
                        <a:rPr lang="en-US" sz="2000" b="1" dirty="0" smtClean="0"/>
                        <a:t>3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A</a:t>
                      </a:r>
                      <a:endParaRPr lang="en-US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A</a:t>
                      </a:r>
                      <a:endParaRPr lang="en-US" b="0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B</a:t>
                      </a:r>
                      <a:endParaRPr lang="en-US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D</a:t>
                      </a:r>
                      <a:endParaRPr lang="en-US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B</a:t>
                      </a:r>
                      <a:endParaRPr lang="en-US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7601815"/>
              </p:ext>
            </p:extLst>
          </p:nvPr>
        </p:nvGraphicFramePr>
        <p:xfrm>
          <a:off x="3276600" y="2822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d3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ym typeface="Symbol"/>
                        </a:rPr>
                        <a:t>1</a:t>
                      </a:r>
                      <a:endParaRPr lang="en-US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-2</a:t>
                      </a:r>
                      <a:endParaRPr lang="en-US" b="0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ym typeface="Symbol"/>
                        </a:rPr>
                        <a:t>2</a:t>
                      </a:r>
                      <a:endParaRPr lang="en-US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4</a:t>
                      </a:r>
                      <a:endParaRPr lang="en-US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ym typeface="Symbol"/>
                        </a:rPr>
                        <a:t>5</a:t>
                      </a:r>
                      <a:endParaRPr lang="en-US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4733304"/>
              </p:ext>
            </p:extLst>
          </p:nvPr>
        </p:nvGraphicFramePr>
        <p:xfrm>
          <a:off x="6198632" y="916132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π</a:t>
                      </a:r>
                      <a:r>
                        <a:rPr lang="en-US" sz="2000" b="1" dirty="0" smtClean="0"/>
                        <a:t>2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A</a:t>
                      </a:r>
                      <a:endParaRPr lang="en-US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A</a:t>
                      </a:r>
                      <a:endParaRPr lang="en-US" b="0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B</a:t>
                      </a:r>
                      <a:endParaRPr lang="en-US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D</a:t>
                      </a:r>
                      <a:endParaRPr lang="en-US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B</a:t>
                      </a:r>
                      <a:endParaRPr lang="en-US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3169388"/>
              </p:ext>
            </p:extLst>
          </p:nvPr>
        </p:nvGraphicFramePr>
        <p:xfrm>
          <a:off x="3266209" y="916132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d2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ym typeface="Symbol"/>
                        </a:rPr>
                        <a:t>1</a:t>
                      </a:r>
                      <a:endParaRPr lang="en-US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-2</a:t>
                      </a:r>
                      <a:endParaRPr lang="en-US" b="0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ym typeface="Symbol"/>
                        </a:rPr>
                        <a:t>2</a:t>
                      </a:r>
                      <a:endParaRPr lang="en-US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4</a:t>
                      </a:r>
                      <a:endParaRPr lang="en-US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ym typeface="Symbol"/>
                        </a:rPr>
                        <a:t>5</a:t>
                      </a:r>
                      <a:endParaRPr lang="en-US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696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Box 116"/>
          <p:cNvSpPr txBox="1"/>
          <p:nvPr/>
        </p:nvSpPr>
        <p:spPr>
          <a:xfrm>
            <a:off x="0" y="-190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Apply Floyd-</a:t>
            </a:r>
            <a:r>
              <a:rPr lang="en-US" sz="4000" dirty="0" err="1" smtClean="0"/>
              <a:t>Warshall</a:t>
            </a:r>
            <a:r>
              <a:rPr lang="en-US" sz="4000" dirty="0" smtClean="0"/>
              <a:t> to Directed Graph</a:t>
            </a:r>
            <a:endParaRPr lang="en-US" sz="2400" dirty="0"/>
          </a:p>
        </p:txBody>
      </p:sp>
      <p:cxnSp>
        <p:nvCxnSpPr>
          <p:cNvPr id="145" name="Straight Connector 144"/>
          <p:cNvCxnSpPr/>
          <p:nvPr/>
        </p:nvCxnSpPr>
        <p:spPr>
          <a:xfrm flipV="1">
            <a:off x="2549875" y="2298788"/>
            <a:ext cx="0" cy="116658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flipH="1">
            <a:off x="2314470" y="21037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843128" y="2136447"/>
            <a:ext cx="1265347" cy="1306513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 flipH="1">
            <a:off x="609600" y="23041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>
            <a:off x="886879" y="37100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flipH="1">
            <a:off x="1007503" y="19295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/>
          <p:cNvGrpSpPr/>
          <p:nvPr/>
        </p:nvGrpSpPr>
        <p:grpSpPr>
          <a:xfrm>
            <a:off x="265508" y="1506710"/>
            <a:ext cx="753733" cy="830995"/>
            <a:chOff x="3476816" y="3416930"/>
            <a:chExt cx="883513" cy="974079"/>
          </a:xfrm>
        </p:grpSpPr>
        <p:pic>
          <p:nvPicPr>
            <p:cNvPr id="152" name="Picture 1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3" name="TextBox 152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4" name="Group 153"/>
          <p:cNvGrpSpPr/>
          <p:nvPr/>
        </p:nvGrpSpPr>
        <p:grpSpPr>
          <a:xfrm>
            <a:off x="2006232" y="1517599"/>
            <a:ext cx="753733" cy="830996"/>
            <a:chOff x="3476816" y="3429690"/>
            <a:chExt cx="883513" cy="974079"/>
          </a:xfrm>
        </p:grpSpPr>
        <p:pic>
          <p:nvPicPr>
            <p:cNvPr id="155" name="Picture 1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6" name="TextBox 155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2007018" y="3264753"/>
            <a:ext cx="753733" cy="830997"/>
            <a:chOff x="3476816" y="3442450"/>
            <a:chExt cx="883513" cy="974080"/>
          </a:xfrm>
        </p:grpSpPr>
        <p:pic>
          <p:nvPicPr>
            <p:cNvPr id="158" name="Picture 1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9" name="TextBox 158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0" name="Group 159"/>
          <p:cNvGrpSpPr/>
          <p:nvPr/>
        </p:nvGrpSpPr>
        <p:grpSpPr>
          <a:xfrm>
            <a:off x="263875" y="3263767"/>
            <a:ext cx="753733" cy="830997"/>
            <a:chOff x="3476816" y="3442450"/>
            <a:chExt cx="883513" cy="974080"/>
          </a:xfrm>
        </p:grpSpPr>
        <p:pic>
          <p:nvPicPr>
            <p:cNvPr id="161" name="Picture 1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62" name="TextBox 161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6" name="TextBox 165"/>
          <p:cNvSpPr txBox="1"/>
          <p:nvPr/>
        </p:nvSpPr>
        <p:spPr>
          <a:xfrm>
            <a:off x="1864075" y="24193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167" name="TextBox 166"/>
          <p:cNvSpPr txBox="1"/>
          <p:nvPr/>
        </p:nvSpPr>
        <p:spPr>
          <a:xfrm>
            <a:off x="1212285" y="3697285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5</a:t>
            </a:r>
            <a:endParaRPr lang="en-US" sz="2800" b="1" dirty="0"/>
          </a:p>
        </p:txBody>
      </p:sp>
      <p:sp>
        <p:nvSpPr>
          <p:cNvPr id="168" name="TextBox 167"/>
          <p:cNvSpPr txBox="1"/>
          <p:nvPr/>
        </p:nvSpPr>
        <p:spPr>
          <a:xfrm>
            <a:off x="617080" y="265813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169" name="TextBox 168"/>
          <p:cNvSpPr txBox="1"/>
          <p:nvPr/>
        </p:nvSpPr>
        <p:spPr>
          <a:xfrm>
            <a:off x="2549875" y="253783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170" name="TextBox 169"/>
          <p:cNvSpPr txBox="1"/>
          <p:nvPr/>
        </p:nvSpPr>
        <p:spPr>
          <a:xfrm>
            <a:off x="1313636" y="14287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-2</a:t>
            </a:r>
            <a:endParaRPr lang="en-US" sz="2800" b="1" dirty="0"/>
          </a:p>
        </p:txBody>
      </p:sp>
      <p:sp>
        <p:nvSpPr>
          <p:cNvPr id="171" name="TextBox 170"/>
          <p:cNvSpPr txBox="1"/>
          <p:nvPr/>
        </p:nvSpPr>
        <p:spPr>
          <a:xfrm>
            <a:off x="1368423" y="2332759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0</a:t>
            </a:r>
            <a:endParaRPr lang="en-US" sz="2800" b="1" dirty="0"/>
          </a:p>
        </p:txBody>
      </p:sp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252838"/>
              </p:ext>
            </p:extLst>
          </p:nvPr>
        </p:nvGraphicFramePr>
        <p:xfrm>
          <a:off x="6198632" y="916132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π</a:t>
                      </a:r>
                      <a:r>
                        <a:rPr lang="en-US" sz="2000" b="1" dirty="0" smtClean="0"/>
                        <a:t>3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A</a:t>
                      </a:r>
                      <a:endParaRPr lang="en-US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A</a:t>
                      </a:r>
                      <a:endParaRPr lang="en-US" b="0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B</a:t>
                      </a:r>
                      <a:endParaRPr lang="en-US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D</a:t>
                      </a:r>
                      <a:endParaRPr lang="en-US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B</a:t>
                      </a:r>
                      <a:endParaRPr lang="en-US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0401561"/>
              </p:ext>
            </p:extLst>
          </p:nvPr>
        </p:nvGraphicFramePr>
        <p:xfrm>
          <a:off x="3266209" y="916132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d3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ym typeface="Symbol"/>
                        </a:rPr>
                        <a:t>1</a:t>
                      </a:r>
                      <a:endParaRPr lang="en-US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-2</a:t>
                      </a:r>
                      <a:endParaRPr lang="en-US" b="0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ym typeface="Symbol"/>
                        </a:rPr>
                        <a:t>2</a:t>
                      </a:r>
                      <a:endParaRPr lang="en-US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4</a:t>
                      </a:r>
                      <a:endParaRPr lang="en-US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ym typeface="Symbol"/>
                        </a:rPr>
                        <a:t>5</a:t>
                      </a:r>
                      <a:endParaRPr lang="en-US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712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Box 116"/>
          <p:cNvSpPr txBox="1"/>
          <p:nvPr/>
        </p:nvSpPr>
        <p:spPr>
          <a:xfrm>
            <a:off x="0" y="-190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Apply Floyd-</a:t>
            </a:r>
            <a:r>
              <a:rPr lang="en-US" sz="4000" dirty="0" err="1" smtClean="0"/>
              <a:t>Warshall</a:t>
            </a:r>
            <a:r>
              <a:rPr lang="en-US" sz="4000" dirty="0" smtClean="0"/>
              <a:t> to Directed Graph</a:t>
            </a:r>
            <a:endParaRPr lang="en-US" sz="2400" dirty="0"/>
          </a:p>
        </p:txBody>
      </p:sp>
      <p:cxnSp>
        <p:nvCxnSpPr>
          <p:cNvPr id="145" name="Straight Connector 144"/>
          <p:cNvCxnSpPr/>
          <p:nvPr/>
        </p:nvCxnSpPr>
        <p:spPr>
          <a:xfrm flipV="1">
            <a:off x="2549875" y="2298788"/>
            <a:ext cx="0" cy="116658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flipH="1">
            <a:off x="2314470" y="21037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843128" y="2136447"/>
            <a:ext cx="1265347" cy="1306513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 flipH="1">
            <a:off x="609600" y="23041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>
            <a:off x="886879" y="37100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flipH="1">
            <a:off x="1007503" y="19295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/>
          <p:cNvGrpSpPr/>
          <p:nvPr/>
        </p:nvGrpSpPr>
        <p:grpSpPr>
          <a:xfrm>
            <a:off x="265508" y="1506710"/>
            <a:ext cx="753733" cy="830995"/>
            <a:chOff x="3476816" y="3416930"/>
            <a:chExt cx="883513" cy="974079"/>
          </a:xfrm>
        </p:grpSpPr>
        <p:pic>
          <p:nvPicPr>
            <p:cNvPr id="152" name="Picture 1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3" name="TextBox 152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4" name="Group 153"/>
          <p:cNvGrpSpPr/>
          <p:nvPr/>
        </p:nvGrpSpPr>
        <p:grpSpPr>
          <a:xfrm>
            <a:off x="2006232" y="1517599"/>
            <a:ext cx="753733" cy="830996"/>
            <a:chOff x="3476816" y="3429690"/>
            <a:chExt cx="883513" cy="974079"/>
          </a:xfrm>
        </p:grpSpPr>
        <p:pic>
          <p:nvPicPr>
            <p:cNvPr id="155" name="Picture 1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6" name="TextBox 155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2007018" y="3264753"/>
            <a:ext cx="753733" cy="830997"/>
            <a:chOff x="3476816" y="3442450"/>
            <a:chExt cx="883513" cy="974080"/>
          </a:xfrm>
        </p:grpSpPr>
        <p:pic>
          <p:nvPicPr>
            <p:cNvPr id="158" name="Picture 1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9" name="TextBox 158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0" name="Group 159"/>
          <p:cNvGrpSpPr/>
          <p:nvPr/>
        </p:nvGrpSpPr>
        <p:grpSpPr>
          <a:xfrm>
            <a:off x="263875" y="3263767"/>
            <a:ext cx="753733" cy="830997"/>
            <a:chOff x="3476816" y="3442450"/>
            <a:chExt cx="883513" cy="974080"/>
          </a:xfrm>
        </p:grpSpPr>
        <p:pic>
          <p:nvPicPr>
            <p:cNvPr id="161" name="Picture 1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62" name="TextBox 161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6" name="TextBox 165"/>
          <p:cNvSpPr txBox="1"/>
          <p:nvPr/>
        </p:nvSpPr>
        <p:spPr>
          <a:xfrm>
            <a:off x="1864075" y="24193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167" name="TextBox 166"/>
          <p:cNvSpPr txBox="1"/>
          <p:nvPr/>
        </p:nvSpPr>
        <p:spPr>
          <a:xfrm>
            <a:off x="1212285" y="3697285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5</a:t>
            </a:r>
            <a:endParaRPr lang="en-US" sz="2800" b="1" dirty="0"/>
          </a:p>
        </p:txBody>
      </p:sp>
      <p:sp>
        <p:nvSpPr>
          <p:cNvPr id="168" name="TextBox 167"/>
          <p:cNvSpPr txBox="1"/>
          <p:nvPr/>
        </p:nvSpPr>
        <p:spPr>
          <a:xfrm>
            <a:off x="617080" y="265813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169" name="TextBox 168"/>
          <p:cNvSpPr txBox="1"/>
          <p:nvPr/>
        </p:nvSpPr>
        <p:spPr>
          <a:xfrm>
            <a:off x="2549875" y="253783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170" name="TextBox 169"/>
          <p:cNvSpPr txBox="1"/>
          <p:nvPr/>
        </p:nvSpPr>
        <p:spPr>
          <a:xfrm>
            <a:off x="1313636" y="14287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-2</a:t>
            </a:r>
            <a:endParaRPr lang="en-US" sz="2800" b="1" dirty="0"/>
          </a:p>
        </p:txBody>
      </p:sp>
      <p:sp>
        <p:nvSpPr>
          <p:cNvPr id="171" name="TextBox 170"/>
          <p:cNvSpPr txBox="1"/>
          <p:nvPr/>
        </p:nvSpPr>
        <p:spPr>
          <a:xfrm>
            <a:off x="1368423" y="2332759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0</a:t>
            </a:r>
            <a:endParaRPr lang="en-US" sz="2800" b="1" dirty="0"/>
          </a:p>
        </p:txBody>
      </p:sp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9367425"/>
              </p:ext>
            </p:extLst>
          </p:nvPr>
        </p:nvGraphicFramePr>
        <p:xfrm>
          <a:off x="6209023" y="2822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π</a:t>
                      </a:r>
                      <a:r>
                        <a:rPr lang="en-US" sz="2000" b="1" dirty="0" smtClean="0"/>
                        <a:t>4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A</a:t>
                      </a:r>
                      <a:endParaRPr lang="en-US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A</a:t>
                      </a:r>
                      <a:endParaRPr lang="en-US" b="0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D</a:t>
                      </a:r>
                      <a:endParaRPr lang="en-US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D</a:t>
                      </a:r>
                      <a:endParaRPr lang="en-US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B</a:t>
                      </a:r>
                      <a:endParaRPr lang="en-US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D</a:t>
                      </a:r>
                      <a:endParaRPr lang="en-US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B</a:t>
                      </a:r>
                      <a:endParaRPr lang="en-US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7967333"/>
              </p:ext>
            </p:extLst>
          </p:nvPr>
        </p:nvGraphicFramePr>
        <p:xfrm>
          <a:off x="3276600" y="2822120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d4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ym typeface="Symbol"/>
                        </a:rPr>
                        <a:t>4</a:t>
                      </a:r>
                      <a:endParaRPr lang="en-US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ym typeface="Symbol"/>
                        </a:rPr>
                        <a:t>1</a:t>
                      </a:r>
                      <a:endParaRPr lang="en-US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-2</a:t>
                      </a:r>
                      <a:endParaRPr lang="en-US" b="0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sym typeface="Symbol"/>
                        </a:rPr>
                        <a:t>7</a:t>
                      </a:r>
                      <a:endParaRPr lang="en-US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sym typeface="Symbol"/>
                        </a:rPr>
                        <a:t>9</a:t>
                      </a:r>
                      <a:endParaRPr lang="en-US" b="1" dirty="0" smtClean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ym typeface="Symbol"/>
                        </a:rPr>
                        <a:t>2</a:t>
                      </a:r>
                      <a:endParaRPr lang="en-US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4</a:t>
                      </a:r>
                      <a:endParaRPr lang="en-US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ym typeface="Symbol"/>
                        </a:rPr>
                        <a:t>5</a:t>
                      </a:r>
                      <a:endParaRPr lang="en-US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0688628"/>
              </p:ext>
            </p:extLst>
          </p:nvPr>
        </p:nvGraphicFramePr>
        <p:xfrm>
          <a:off x="6198632" y="916132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π</a:t>
                      </a:r>
                      <a:r>
                        <a:rPr lang="en-US" sz="2000" b="1" dirty="0" smtClean="0"/>
                        <a:t>3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A</a:t>
                      </a:r>
                      <a:endParaRPr lang="en-US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A</a:t>
                      </a:r>
                      <a:endParaRPr lang="en-US" b="0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B</a:t>
                      </a:r>
                      <a:endParaRPr lang="en-US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D</a:t>
                      </a:r>
                      <a:endParaRPr lang="en-US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B</a:t>
                      </a:r>
                      <a:endParaRPr lang="en-US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5226627"/>
              </p:ext>
            </p:extLst>
          </p:nvPr>
        </p:nvGraphicFramePr>
        <p:xfrm>
          <a:off x="3266209" y="916132"/>
          <a:ext cx="2721430" cy="1578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d3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ym typeface="Symbol"/>
                        </a:rPr>
                        <a:t>1</a:t>
                      </a:r>
                      <a:endParaRPr lang="en-US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-2</a:t>
                      </a:r>
                      <a:endParaRPr lang="en-US" b="0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ym typeface="Symbol"/>
                        </a:rPr>
                        <a:t>2</a:t>
                      </a:r>
                      <a:endParaRPr lang="en-US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4</a:t>
                      </a:r>
                      <a:endParaRPr lang="en-US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ym typeface="Symbol"/>
                        </a:rPr>
                        <a:t>5</a:t>
                      </a:r>
                      <a:endParaRPr lang="en-US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517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8503</TotalTime>
  <Words>2572</Words>
  <Application>Microsoft Office PowerPoint</Application>
  <PresentationFormat>On-screen Show (16:9)</PresentationFormat>
  <Paragraphs>2217</Paragraphs>
  <Slides>27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Kruskal’s Algorithm Minimum Spanning Trees</dc:title>
  <dc:creator>Maui</dc:creator>
  <cp:lastModifiedBy>Maui</cp:lastModifiedBy>
  <cp:revision>106</cp:revision>
  <dcterms:created xsi:type="dcterms:W3CDTF">2014-05-20T00:27:59Z</dcterms:created>
  <dcterms:modified xsi:type="dcterms:W3CDTF">2015-06-26T02:11:53Z</dcterms:modified>
</cp:coreProperties>
</file>