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3"/>
  </p:notesMasterIdLst>
  <p:sldIdLst>
    <p:sldId id="256" r:id="rId2"/>
    <p:sldId id="277" r:id="rId3"/>
    <p:sldId id="260" r:id="rId4"/>
    <p:sldId id="258" r:id="rId5"/>
    <p:sldId id="269" r:id="rId6"/>
    <p:sldId id="265" r:id="rId7"/>
    <p:sldId id="270" r:id="rId8"/>
    <p:sldId id="268" r:id="rId9"/>
    <p:sldId id="267" r:id="rId10"/>
    <p:sldId id="279" r:id="rId11"/>
    <p:sldId id="280" r:id="rId12"/>
    <p:sldId id="278" r:id="rId13"/>
    <p:sldId id="271" r:id="rId14"/>
    <p:sldId id="266" r:id="rId15"/>
    <p:sldId id="272" r:id="rId16"/>
    <p:sldId id="273" r:id="rId17"/>
    <p:sldId id="274" r:id="rId18"/>
    <p:sldId id="275" r:id="rId19"/>
    <p:sldId id="276" r:id="rId20"/>
    <p:sldId id="281" r:id="rId21"/>
    <p:sldId id="282" r:id="rId22"/>
  </p:sldIdLst>
  <p:sldSz cx="9144000" cy="5143500" type="screen16x9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-264" y="-90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A1D8091-F1D9-4A2F-A46C-DB9FAD465201}" type="datetimeFigureOut">
              <a:rPr lang="en-US" smtClean="0"/>
              <a:t>1/22/2016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B79EB99-72E2-4CDA-9304-850AD435D0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53841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6C474F-ADEE-4ABA-8A9C-E5D7B31321F6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75598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6C474F-ADEE-4ABA-8A9C-E5D7B31321F6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75598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BF1D28-1DF8-4257-BB87-2F46C0244469}" type="datetimeFigureOut">
              <a:rPr lang="en-US" smtClean="0"/>
              <a:t>1/22/2016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7B73E4-0A6A-4FF6-BF42-43F7E5B6B7B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330235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BF1D28-1DF8-4257-BB87-2F46C0244469}" type="datetimeFigureOut">
              <a:rPr lang="en-US" smtClean="0"/>
              <a:t>1/22/2016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7B73E4-0A6A-4FF6-BF42-43F7E5B6B7B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23513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BF1D28-1DF8-4257-BB87-2F46C0244469}" type="datetimeFigureOut">
              <a:rPr lang="en-US" smtClean="0"/>
              <a:t>1/22/2016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7B73E4-0A6A-4FF6-BF42-43F7E5B6B7B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31472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BF1D28-1DF8-4257-BB87-2F46C0244469}" type="datetimeFigureOut">
              <a:rPr lang="en-US" smtClean="0"/>
              <a:t>1/22/2016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7B73E4-0A6A-4FF6-BF42-43F7E5B6B7B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70289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BF1D28-1DF8-4257-BB87-2F46C0244469}" type="datetimeFigureOut">
              <a:rPr lang="en-US" smtClean="0"/>
              <a:t>1/22/2016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7B73E4-0A6A-4FF6-BF42-43F7E5B6B7B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87861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BF1D28-1DF8-4257-BB87-2F46C0244469}" type="datetimeFigureOut">
              <a:rPr lang="en-US" smtClean="0"/>
              <a:t>1/22/2016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7B73E4-0A6A-4FF6-BF42-43F7E5B6B7B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44512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BF1D28-1DF8-4257-BB87-2F46C0244469}" type="datetimeFigureOut">
              <a:rPr lang="en-US" smtClean="0"/>
              <a:t>1/22/2016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7B73E4-0A6A-4FF6-BF42-43F7E5B6B7B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805407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BF1D28-1DF8-4257-BB87-2F46C0244469}" type="datetimeFigureOut">
              <a:rPr lang="en-US" smtClean="0"/>
              <a:t>1/22/2016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7B73E4-0A6A-4FF6-BF42-43F7E5B6B7B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53161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BF1D28-1DF8-4257-BB87-2F46C0244469}" type="datetimeFigureOut">
              <a:rPr lang="en-US" smtClean="0"/>
              <a:t>1/22/2016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7B73E4-0A6A-4FF6-BF42-43F7E5B6B7B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0216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BF1D28-1DF8-4257-BB87-2F46C0244469}" type="datetimeFigureOut">
              <a:rPr lang="en-US" smtClean="0"/>
              <a:t>1/22/2016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7B73E4-0A6A-4FF6-BF42-43F7E5B6B7B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4566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BF1D28-1DF8-4257-BB87-2F46C0244469}" type="datetimeFigureOut">
              <a:rPr lang="en-US" smtClean="0"/>
              <a:t>1/22/2016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7B73E4-0A6A-4FF6-BF42-43F7E5B6B7B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28564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BF1D28-1DF8-4257-BB87-2F46C0244469}" type="datetimeFigureOut">
              <a:rPr lang="en-US" smtClean="0"/>
              <a:t>1/22/2016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7B73E4-0A6A-4FF6-BF42-43F7E5B6B7B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42214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Python Hashmap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97559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Hashmap</a:t>
            </a:r>
            <a:endParaRPr lang="en-US" dirty="0"/>
          </a:p>
        </p:txBody>
      </p:sp>
      <p:sp>
        <p:nvSpPr>
          <p:cNvPr id="5" name="Rounded Rectangle 4"/>
          <p:cNvSpPr/>
          <p:nvPr/>
        </p:nvSpPr>
        <p:spPr>
          <a:xfrm>
            <a:off x="6781800" y="1276350"/>
            <a:ext cx="2209800" cy="1447800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2400" b="1" dirty="0" smtClean="0">
                <a:solidFill>
                  <a:schemeClr val="tx2"/>
                </a:solidFill>
              </a:rPr>
              <a:t>Beans -&gt; 1.85</a:t>
            </a:r>
            <a:br>
              <a:rPr lang="en-US" sz="2400" b="1" dirty="0" smtClean="0">
                <a:solidFill>
                  <a:schemeClr val="tx2"/>
                </a:solidFill>
              </a:rPr>
            </a:br>
            <a:r>
              <a:rPr lang="en-US" sz="2400" b="1" dirty="0" smtClean="0">
                <a:solidFill>
                  <a:schemeClr val="tx2"/>
                </a:solidFill>
              </a:rPr>
              <a:t>Corn -&gt; 2.38</a:t>
            </a:r>
            <a:br>
              <a:rPr lang="en-US" sz="2400" b="1" dirty="0" smtClean="0">
                <a:solidFill>
                  <a:schemeClr val="tx2"/>
                </a:solidFill>
              </a:rPr>
            </a:br>
            <a:r>
              <a:rPr lang="en-US" sz="2400" b="1" dirty="0" smtClean="0">
                <a:solidFill>
                  <a:schemeClr val="tx2"/>
                </a:solidFill>
              </a:rPr>
              <a:t>Rice -&gt; 1.92</a:t>
            </a:r>
            <a:endParaRPr lang="en-US" sz="2400" b="1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96504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Hashmap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00151"/>
            <a:ext cx="6781800" cy="3394472"/>
          </a:xfrm>
        </p:spPr>
        <p:txBody>
          <a:bodyPr>
            <a:normAutofit/>
          </a:bodyPr>
          <a:lstStyle/>
          <a:p>
            <a:r>
              <a:rPr lang="en-US" sz="2800" dirty="0" smtClean="0"/>
              <a:t>A hashmap is a set of key-value pairs</a:t>
            </a:r>
          </a:p>
          <a:p>
            <a:r>
              <a:rPr lang="en-US" sz="2800" dirty="0" smtClean="0"/>
              <a:t>No duplicate keys</a:t>
            </a:r>
          </a:p>
          <a:p>
            <a:r>
              <a:rPr lang="en-US" sz="2800" dirty="0" smtClean="0"/>
              <a:t>O(1) for add, get, delete functions</a:t>
            </a:r>
          </a:p>
          <a:p>
            <a:r>
              <a:rPr lang="en-US" sz="2800" dirty="0" smtClean="0"/>
              <a:t>Also called dictionary, map, hash table, associative array</a:t>
            </a:r>
          </a:p>
          <a:p>
            <a:r>
              <a:rPr lang="en-US" sz="2800" dirty="0" smtClean="0"/>
              <a:t>In Python, use </a:t>
            </a:r>
            <a:r>
              <a:rPr lang="en-US" sz="2800" b="1" dirty="0" smtClean="0"/>
              <a:t>dict</a:t>
            </a:r>
            <a:r>
              <a:rPr lang="en-US" sz="2800" dirty="0" smtClean="0"/>
              <a:t> (short for dictionary)</a:t>
            </a:r>
            <a:endParaRPr lang="en-US" sz="2800" dirty="0"/>
          </a:p>
        </p:txBody>
      </p:sp>
      <p:sp>
        <p:nvSpPr>
          <p:cNvPr id="6" name="Rounded Rectangle 5"/>
          <p:cNvSpPr/>
          <p:nvPr/>
        </p:nvSpPr>
        <p:spPr>
          <a:xfrm>
            <a:off x="6781800" y="1276350"/>
            <a:ext cx="2209800" cy="1447800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2400" b="1" dirty="0" smtClean="0">
                <a:solidFill>
                  <a:schemeClr val="tx2"/>
                </a:solidFill>
              </a:rPr>
              <a:t>Beans -&gt; 1.85</a:t>
            </a:r>
            <a:br>
              <a:rPr lang="en-US" sz="2400" b="1" dirty="0" smtClean="0">
                <a:solidFill>
                  <a:schemeClr val="tx2"/>
                </a:solidFill>
              </a:rPr>
            </a:br>
            <a:r>
              <a:rPr lang="en-US" sz="2400" b="1" dirty="0" smtClean="0">
                <a:solidFill>
                  <a:schemeClr val="tx2"/>
                </a:solidFill>
              </a:rPr>
              <a:t>Corn -&gt; 2.38</a:t>
            </a:r>
            <a:br>
              <a:rPr lang="en-US" sz="2400" b="1" dirty="0" smtClean="0">
                <a:solidFill>
                  <a:schemeClr val="tx2"/>
                </a:solidFill>
              </a:rPr>
            </a:br>
            <a:r>
              <a:rPr lang="en-US" sz="2400" b="1" dirty="0" smtClean="0">
                <a:solidFill>
                  <a:schemeClr val="tx2"/>
                </a:solidFill>
              </a:rPr>
              <a:t>Rice -&gt; 1.92</a:t>
            </a:r>
            <a:endParaRPr lang="en-US" sz="2400" b="1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874437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Components of a Hashmap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Array </a:t>
            </a:r>
            <a:r>
              <a:rPr lang="en-US" sz="2400" dirty="0" smtClean="0"/>
              <a:t>– data structure used to store the data</a:t>
            </a:r>
            <a:br>
              <a:rPr lang="en-US" sz="2400" dirty="0" smtClean="0"/>
            </a:br>
            <a:endParaRPr lang="en-US" sz="2400" dirty="0" smtClean="0"/>
          </a:p>
          <a:p>
            <a:pPr marL="0" indent="0">
              <a:buNone/>
            </a:pPr>
            <a:r>
              <a:rPr lang="en-US" dirty="0" smtClean="0"/>
              <a:t>Hash function </a:t>
            </a:r>
            <a:r>
              <a:rPr lang="en-US" sz="2400" dirty="0" smtClean="0"/>
              <a:t>– function to convert key into an array index</a:t>
            </a:r>
            <a:br>
              <a:rPr lang="en-US" sz="2400" dirty="0" smtClean="0"/>
            </a:br>
            <a:endParaRPr lang="en-US" sz="2400" dirty="0" smtClean="0"/>
          </a:p>
          <a:p>
            <a:pPr marL="0" indent="0">
              <a:buNone/>
            </a:pPr>
            <a:r>
              <a:rPr lang="en-US" dirty="0" smtClean="0"/>
              <a:t>Collision handling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7345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609600" y="2038350"/>
            <a:ext cx="4343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 smtClean="0"/>
          </a:p>
          <a:p>
            <a:r>
              <a:rPr lang="en-US" dirty="0" smtClean="0"/>
              <a:t>Beans -&gt; 1.85</a:t>
            </a:r>
            <a:br>
              <a:rPr lang="en-US" dirty="0" smtClean="0"/>
            </a:br>
            <a:r>
              <a:rPr lang="en-US" dirty="0" smtClean="0"/>
              <a:t>Corn -&gt; 2.38</a:t>
            </a:r>
            <a:br>
              <a:rPr lang="en-US" dirty="0" smtClean="0"/>
            </a:br>
            <a:r>
              <a:rPr lang="en-US" dirty="0" smtClean="0"/>
              <a:t>Rice -&gt; 1.92</a:t>
            </a:r>
          </a:p>
        </p:txBody>
      </p:sp>
    </p:spTree>
    <p:extLst>
      <p:ext uri="{BB962C8B-B14F-4D97-AF65-F5344CB8AC3E}">
        <p14:creationId xmlns:p14="http://schemas.microsoft.com/office/powerpoint/2010/main" val="30481225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30610130"/>
              </p:ext>
            </p:extLst>
          </p:nvPr>
        </p:nvGraphicFramePr>
        <p:xfrm>
          <a:off x="152400" y="438150"/>
          <a:ext cx="8839200" cy="685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67840"/>
                <a:gridCol w="1767840"/>
                <a:gridCol w="1767840"/>
                <a:gridCol w="1767840"/>
                <a:gridCol w="1767840"/>
              </a:tblGrid>
              <a:tr h="685800">
                <a:tc>
                  <a:txBody>
                    <a:bodyPr/>
                    <a:lstStyle/>
                    <a:p>
                      <a:endParaRPr lang="en-US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/>
                      </a:r>
                      <a:br>
                        <a:rPr lang="en-US" dirty="0" smtClean="0">
                          <a:solidFill>
                            <a:schemeClr val="tx1"/>
                          </a:solidFill>
                        </a:rPr>
                      </a:br>
                      <a:endParaRPr lang="en-US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914400" y="133350"/>
            <a:ext cx="745223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858838">
              <a:tabLst>
                <a:tab pos="1774825" algn="ctr"/>
                <a:tab pos="3603625" algn="ctr"/>
                <a:tab pos="5316538" algn="ctr"/>
                <a:tab pos="7145338" algn="ctr"/>
              </a:tabLst>
            </a:pPr>
            <a:r>
              <a:rPr lang="en-US" sz="1600" dirty="0" smtClean="0"/>
              <a:t>0	1	2	3	4</a:t>
            </a:r>
            <a:endParaRPr lang="en-US" sz="1600" dirty="0"/>
          </a:p>
        </p:txBody>
      </p:sp>
      <p:sp>
        <p:nvSpPr>
          <p:cNvPr id="6" name="TextBox 5"/>
          <p:cNvSpPr txBox="1"/>
          <p:nvPr/>
        </p:nvSpPr>
        <p:spPr>
          <a:xfrm>
            <a:off x="609600" y="2038350"/>
            <a:ext cx="4343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 smtClean="0"/>
          </a:p>
          <a:p>
            <a:r>
              <a:rPr lang="en-US" dirty="0" smtClean="0"/>
              <a:t>Beans -&gt; 1.85</a:t>
            </a:r>
            <a:br>
              <a:rPr lang="en-US" dirty="0" smtClean="0"/>
            </a:br>
            <a:r>
              <a:rPr lang="en-US" dirty="0" smtClean="0"/>
              <a:t>Corn -&gt; 2.38</a:t>
            </a:r>
            <a:br>
              <a:rPr lang="en-US" dirty="0" smtClean="0"/>
            </a:br>
            <a:r>
              <a:rPr lang="en-US" dirty="0" smtClean="0"/>
              <a:t>Rice -&gt; 1.92</a:t>
            </a:r>
          </a:p>
        </p:txBody>
      </p:sp>
    </p:spTree>
    <p:extLst>
      <p:ext uri="{BB962C8B-B14F-4D97-AF65-F5344CB8AC3E}">
        <p14:creationId xmlns:p14="http://schemas.microsoft.com/office/powerpoint/2010/main" val="11760178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52106602"/>
              </p:ext>
            </p:extLst>
          </p:nvPr>
        </p:nvGraphicFramePr>
        <p:xfrm>
          <a:off x="152400" y="438150"/>
          <a:ext cx="8839200" cy="685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67840"/>
                <a:gridCol w="1767840"/>
                <a:gridCol w="1767840"/>
                <a:gridCol w="1767840"/>
                <a:gridCol w="1767840"/>
              </a:tblGrid>
              <a:tr h="685800">
                <a:tc>
                  <a:txBody>
                    <a:bodyPr/>
                    <a:lstStyle/>
                    <a:p>
                      <a:endParaRPr lang="en-US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/>
                      </a:r>
                      <a:br>
                        <a:rPr lang="en-US" dirty="0" smtClean="0">
                          <a:solidFill>
                            <a:schemeClr val="tx1"/>
                          </a:solidFill>
                        </a:rPr>
                      </a:br>
                      <a:endParaRPr lang="en-US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914400" y="133350"/>
            <a:ext cx="745223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858838">
              <a:tabLst>
                <a:tab pos="1774825" algn="ctr"/>
                <a:tab pos="3603625" algn="ctr"/>
                <a:tab pos="5316538" algn="ctr"/>
                <a:tab pos="7145338" algn="ctr"/>
              </a:tabLst>
            </a:pPr>
            <a:r>
              <a:rPr lang="en-US" sz="1600" dirty="0" smtClean="0"/>
              <a:t>0	1	2	3	4</a:t>
            </a:r>
            <a:endParaRPr lang="en-US" sz="1600" dirty="0"/>
          </a:p>
        </p:txBody>
      </p:sp>
      <p:sp>
        <p:nvSpPr>
          <p:cNvPr id="6" name="TextBox 5"/>
          <p:cNvSpPr txBox="1"/>
          <p:nvPr/>
        </p:nvSpPr>
        <p:spPr>
          <a:xfrm>
            <a:off x="609600" y="2038350"/>
            <a:ext cx="4343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 smtClean="0"/>
          </a:p>
          <a:p>
            <a:r>
              <a:rPr lang="en-US" dirty="0" smtClean="0"/>
              <a:t>Beans -&gt; 1.85</a:t>
            </a:r>
            <a:br>
              <a:rPr lang="en-US" dirty="0" smtClean="0"/>
            </a:br>
            <a:r>
              <a:rPr lang="en-US" dirty="0" smtClean="0"/>
              <a:t>Corn -&gt; 2.38</a:t>
            </a:r>
            <a:br>
              <a:rPr lang="en-US" dirty="0" smtClean="0"/>
            </a:br>
            <a:r>
              <a:rPr lang="en-US" dirty="0" smtClean="0"/>
              <a:t>Rice -&gt; 1.92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6172200" y="1809750"/>
            <a:ext cx="241604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chemeClr val="tx2"/>
                </a:solidFill>
              </a:rPr>
              <a:t>a</a:t>
            </a:r>
            <a:r>
              <a:rPr lang="en-US" sz="2400" dirty="0" smtClean="0">
                <a:solidFill>
                  <a:schemeClr val="tx2"/>
                </a:solidFill>
              </a:rPr>
              <a:t>dd(</a:t>
            </a:r>
            <a:r>
              <a:rPr lang="en-US" sz="2400" dirty="0" smtClean="0">
                <a:solidFill>
                  <a:schemeClr val="tx2"/>
                </a:solidFill>
              </a:rPr>
              <a:t>'</a:t>
            </a:r>
            <a:r>
              <a:rPr lang="en-US" sz="2400" dirty="0" smtClean="0">
                <a:solidFill>
                  <a:schemeClr val="tx2"/>
                </a:solidFill>
              </a:rPr>
              <a:t>Beans</a:t>
            </a:r>
            <a:r>
              <a:rPr lang="en-US" sz="2400" dirty="0" smtClean="0">
                <a:solidFill>
                  <a:schemeClr val="tx2"/>
                </a:solidFill>
              </a:rPr>
              <a:t>'</a:t>
            </a:r>
            <a:r>
              <a:rPr lang="en-US" sz="2400" dirty="0" smtClean="0">
                <a:solidFill>
                  <a:schemeClr val="tx2"/>
                </a:solidFill>
              </a:rPr>
              <a:t>, 1.85)</a:t>
            </a:r>
            <a:endParaRPr lang="en-US" sz="24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20356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02403314"/>
              </p:ext>
            </p:extLst>
          </p:nvPr>
        </p:nvGraphicFramePr>
        <p:xfrm>
          <a:off x="152400" y="438150"/>
          <a:ext cx="8839200" cy="685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67840"/>
                <a:gridCol w="1767840"/>
                <a:gridCol w="1767840"/>
                <a:gridCol w="1767840"/>
                <a:gridCol w="1767840"/>
              </a:tblGrid>
              <a:tr h="685800">
                <a:tc>
                  <a:txBody>
                    <a:bodyPr/>
                    <a:lstStyle/>
                    <a:p>
                      <a:endParaRPr lang="en-US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/>
                      </a:r>
                      <a:br>
                        <a:rPr lang="en-US" dirty="0" smtClean="0">
                          <a:solidFill>
                            <a:schemeClr val="tx1"/>
                          </a:solidFill>
                        </a:rPr>
                      </a:br>
                      <a:endParaRPr lang="en-US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914400" y="133350"/>
            <a:ext cx="745223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858838">
              <a:tabLst>
                <a:tab pos="1774825" algn="ctr"/>
                <a:tab pos="3603625" algn="ctr"/>
                <a:tab pos="5316538" algn="ctr"/>
                <a:tab pos="7145338" algn="ctr"/>
              </a:tabLst>
            </a:pPr>
            <a:r>
              <a:rPr lang="en-US" sz="1600" dirty="0" smtClean="0"/>
              <a:t>0	1	2	3	4</a:t>
            </a:r>
            <a:endParaRPr lang="en-US" sz="1600" dirty="0"/>
          </a:p>
        </p:txBody>
      </p:sp>
      <p:sp>
        <p:nvSpPr>
          <p:cNvPr id="6" name="TextBox 5"/>
          <p:cNvSpPr txBox="1"/>
          <p:nvPr/>
        </p:nvSpPr>
        <p:spPr>
          <a:xfrm>
            <a:off x="609600" y="2038350"/>
            <a:ext cx="4343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		</a:t>
            </a:r>
            <a:r>
              <a:rPr lang="en-US" u="sng" dirty="0" smtClean="0"/>
              <a:t>Hash Function</a:t>
            </a:r>
          </a:p>
          <a:p>
            <a:r>
              <a:rPr lang="en-US" dirty="0" smtClean="0"/>
              <a:t>Beans -&gt; 1.85	index = len(key) - 1</a:t>
            </a:r>
            <a:br>
              <a:rPr lang="en-US" dirty="0" smtClean="0"/>
            </a:br>
            <a:r>
              <a:rPr lang="en-US" dirty="0" smtClean="0"/>
              <a:t>Corn -&gt; 2.38</a:t>
            </a:r>
            <a:br>
              <a:rPr lang="en-US" dirty="0" smtClean="0"/>
            </a:br>
            <a:r>
              <a:rPr lang="en-US" dirty="0" smtClean="0"/>
              <a:t>Rice -&gt; 1.92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172200" y="1809750"/>
            <a:ext cx="241604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chemeClr val="tx2"/>
                </a:solidFill>
              </a:rPr>
              <a:t>a</a:t>
            </a:r>
            <a:r>
              <a:rPr lang="en-US" sz="2400" dirty="0" smtClean="0">
                <a:solidFill>
                  <a:schemeClr val="tx2"/>
                </a:solidFill>
              </a:rPr>
              <a:t>dd(</a:t>
            </a:r>
            <a:r>
              <a:rPr lang="en-US" sz="2400" dirty="0" smtClean="0">
                <a:solidFill>
                  <a:schemeClr val="tx2"/>
                </a:solidFill>
              </a:rPr>
              <a:t>'</a:t>
            </a:r>
            <a:r>
              <a:rPr lang="en-US" sz="2400" dirty="0" smtClean="0">
                <a:solidFill>
                  <a:schemeClr val="tx2"/>
                </a:solidFill>
              </a:rPr>
              <a:t>Beans</a:t>
            </a:r>
            <a:r>
              <a:rPr lang="en-US" sz="2400" dirty="0" smtClean="0">
                <a:solidFill>
                  <a:schemeClr val="tx2"/>
                </a:solidFill>
              </a:rPr>
              <a:t>'</a:t>
            </a:r>
            <a:r>
              <a:rPr lang="en-US" sz="2400" dirty="0" smtClean="0">
                <a:solidFill>
                  <a:schemeClr val="tx2"/>
                </a:solidFill>
              </a:rPr>
              <a:t>, 1.85)</a:t>
            </a:r>
            <a:endParaRPr lang="en-US" sz="24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4620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27233110"/>
              </p:ext>
            </p:extLst>
          </p:nvPr>
        </p:nvGraphicFramePr>
        <p:xfrm>
          <a:off x="152400" y="438150"/>
          <a:ext cx="8839200" cy="685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67840"/>
                <a:gridCol w="1767840"/>
                <a:gridCol w="1767840"/>
                <a:gridCol w="1767840"/>
                <a:gridCol w="1767840"/>
              </a:tblGrid>
              <a:tr h="685800">
                <a:tc>
                  <a:txBody>
                    <a:bodyPr/>
                    <a:lstStyle/>
                    <a:p>
                      <a:endParaRPr lang="en-US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['Beans', 1.85]</a:t>
                      </a:r>
                      <a:br>
                        <a:rPr lang="en-US" dirty="0" smtClean="0">
                          <a:solidFill>
                            <a:schemeClr val="tx1"/>
                          </a:solidFill>
                        </a:rPr>
                      </a:br>
                      <a:endParaRPr lang="en-US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914400" y="133350"/>
            <a:ext cx="745223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858838">
              <a:tabLst>
                <a:tab pos="1774825" algn="ctr"/>
                <a:tab pos="3603625" algn="ctr"/>
                <a:tab pos="5316538" algn="ctr"/>
                <a:tab pos="7145338" algn="ctr"/>
              </a:tabLst>
            </a:pPr>
            <a:r>
              <a:rPr lang="en-US" sz="1600" dirty="0" smtClean="0"/>
              <a:t>0	1	2	3	4</a:t>
            </a:r>
            <a:endParaRPr lang="en-US" sz="1600" dirty="0"/>
          </a:p>
        </p:txBody>
      </p:sp>
      <p:sp>
        <p:nvSpPr>
          <p:cNvPr id="8" name="TextBox 7"/>
          <p:cNvSpPr txBox="1"/>
          <p:nvPr/>
        </p:nvSpPr>
        <p:spPr>
          <a:xfrm>
            <a:off x="609600" y="2038350"/>
            <a:ext cx="4343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		</a:t>
            </a:r>
            <a:r>
              <a:rPr lang="en-US" u="sng" dirty="0" smtClean="0"/>
              <a:t>Hash Function</a:t>
            </a:r>
          </a:p>
          <a:p>
            <a:r>
              <a:rPr lang="en-US" dirty="0" smtClean="0"/>
              <a:t>Beans -&gt; 1.85	index = len(key) - 1</a:t>
            </a:r>
            <a:br>
              <a:rPr lang="en-US" dirty="0" smtClean="0"/>
            </a:br>
            <a:r>
              <a:rPr lang="en-US" dirty="0" smtClean="0"/>
              <a:t>Corn -&gt; 2.38</a:t>
            </a:r>
            <a:br>
              <a:rPr lang="en-US" dirty="0" smtClean="0"/>
            </a:br>
            <a:r>
              <a:rPr lang="en-US" dirty="0" smtClean="0"/>
              <a:t>Rice -&gt; 1.92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172200" y="1809750"/>
            <a:ext cx="241604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chemeClr val="tx2"/>
                </a:solidFill>
              </a:rPr>
              <a:t>a</a:t>
            </a:r>
            <a:r>
              <a:rPr lang="en-US" sz="2400" dirty="0" smtClean="0">
                <a:solidFill>
                  <a:schemeClr val="tx2"/>
                </a:solidFill>
              </a:rPr>
              <a:t>dd(</a:t>
            </a:r>
            <a:r>
              <a:rPr lang="en-US" sz="2400" dirty="0" smtClean="0">
                <a:solidFill>
                  <a:schemeClr val="tx2"/>
                </a:solidFill>
              </a:rPr>
              <a:t>'</a:t>
            </a:r>
            <a:r>
              <a:rPr lang="en-US" sz="2400" dirty="0" smtClean="0">
                <a:solidFill>
                  <a:schemeClr val="tx2"/>
                </a:solidFill>
              </a:rPr>
              <a:t>Beans</a:t>
            </a:r>
            <a:r>
              <a:rPr lang="en-US" sz="2400" dirty="0" smtClean="0">
                <a:solidFill>
                  <a:schemeClr val="tx2"/>
                </a:solidFill>
              </a:rPr>
              <a:t>'</a:t>
            </a:r>
            <a:r>
              <a:rPr lang="en-US" sz="2400" dirty="0" smtClean="0">
                <a:solidFill>
                  <a:schemeClr val="tx2"/>
                </a:solidFill>
              </a:rPr>
              <a:t>, 1.85)</a:t>
            </a:r>
            <a:endParaRPr lang="en-US" sz="24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8131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72583244"/>
              </p:ext>
            </p:extLst>
          </p:nvPr>
        </p:nvGraphicFramePr>
        <p:xfrm>
          <a:off x="152400" y="438150"/>
          <a:ext cx="8839200" cy="685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67840"/>
                <a:gridCol w="1767840"/>
                <a:gridCol w="1767840"/>
                <a:gridCol w="1767840"/>
                <a:gridCol w="1767840"/>
              </a:tblGrid>
              <a:tr h="685800">
                <a:tc>
                  <a:txBody>
                    <a:bodyPr/>
                    <a:lstStyle/>
                    <a:p>
                      <a:endParaRPr lang="en-US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['Beans', 1.85]</a:t>
                      </a:r>
                      <a:br>
                        <a:rPr lang="en-US" dirty="0" smtClean="0">
                          <a:solidFill>
                            <a:schemeClr val="tx1"/>
                          </a:solidFill>
                        </a:rPr>
                      </a:br>
                      <a:endParaRPr lang="en-US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914400" y="133350"/>
            <a:ext cx="745223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858838">
              <a:tabLst>
                <a:tab pos="1774825" algn="ctr"/>
                <a:tab pos="3603625" algn="ctr"/>
                <a:tab pos="5316538" algn="ctr"/>
                <a:tab pos="7145338" algn="ctr"/>
              </a:tabLst>
            </a:pPr>
            <a:r>
              <a:rPr lang="en-US" sz="1600" dirty="0" smtClean="0"/>
              <a:t>0	1	2	3	4</a:t>
            </a:r>
            <a:endParaRPr lang="en-US" sz="1600" dirty="0"/>
          </a:p>
        </p:txBody>
      </p:sp>
      <p:sp>
        <p:nvSpPr>
          <p:cNvPr id="8" name="TextBox 7"/>
          <p:cNvSpPr txBox="1"/>
          <p:nvPr/>
        </p:nvSpPr>
        <p:spPr>
          <a:xfrm>
            <a:off x="609600" y="2038350"/>
            <a:ext cx="4343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		</a:t>
            </a:r>
            <a:r>
              <a:rPr lang="en-US" u="sng" dirty="0" smtClean="0"/>
              <a:t>Hash Function</a:t>
            </a:r>
          </a:p>
          <a:p>
            <a:r>
              <a:rPr lang="en-US" dirty="0" smtClean="0"/>
              <a:t>Beans -&gt; 1.85	index = len(key) - 1</a:t>
            </a:r>
            <a:br>
              <a:rPr lang="en-US" dirty="0" smtClean="0"/>
            </a:br>
            <a:r>
              <a:rPr lang="en-US" dirty="0" smtClean="0"/>
              <a:t>Corn -&gt; 2.38</a:t>
            </a:r>
            <a:br>
              <a:rPr lang="en-US" dirty="0" smtClean="0"/>
            </a:br>
            <a:r>
              <a:rPr lang="en-US" dirty="0" smtClean="0"/>
              <a:t>Rice -&gt; 1.92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172200" y="1809750"/>
            <a:ext cx="16519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chemeClr val="tx2"/>
                </a:solidFill>
              </a:rPr>
              <a:t>get(</a:t>
            </a:r>
            <a:r>
              <a:rPr lang="en-US" sz="2400" dirty="0" smtClean="0">
                <a:solidFill>
                  <a:schemeClr val="tx2"/>
                </a:solidFill>
              </a:rPr>
              <a:t>'</a:t>
            </a:r>
            <a:r>
              <a:rPr lang="en-US" sz="2400" dirty="0" smtClean="0">
                <a:solidFill>
                  <a:schemeClr val="tx2"/>
                </a:solidFill>
              </a:rPr>
              <a:t>Beans</a:t>
            </a:r>
            <a:r>
              <a:rPr lang="en-US" sz="2400" dirty="0" smtClean="0">
                <a:solidFill>
                  <a:schemeClr val="tx2"/>
                </a:solidFill>
              </a:rPr>
              <a:t>'</a:t>
            </a:r>
            <a:r>
              <a:rPr lang="en-US" sz="2400" dirty="0" smtClean="0">
                <a:solidFill>
                  <a:schemeClr val="tx2"/>
                </a:solidFill>
              </a:rPr>
              <a:t>)</a:t>
            </a:r>
            <a:endParaRPr lang="en-US" sz="24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2662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33798159"/>
              </p:ext>
            </p:extLst>
          </p:nvPr>
        </p:nvGraphicFramePr>
        <p:xfrm>
          <a:off x="152400" y="438150"/>
          <a:ext cx="8839200" cy="685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67840"/>
                <a:gridCol w="1767840"/>
                <a:gridCol w="1767840"/>
                <a:gridCol w="1767840"/>
                <a:gridCol w="1767840"/>
              </a:tblGrid>
              <a:tr h="685800">
                <a:tc>
                  <a:txBody>
                    <a:bodyPr/>
                    <a:lstStyle/>
                    <a:p>
                      <a:endParaRPr lang="en-US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['Beans', 1.85]</a:t>
                      </a:r>
                      <a:br>
                        <a:rPr lang="en-US" dirty="0" smtClean="0">
                          <a:solidFill>
                            <a:schemeClr val="tx1"/>
                          </a:solidFill>
                        </a:rPr>
                      </a:br>
                      <a:endParaRPr lang="en-US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914400" y="133350"/>
            <a:ext cx="745223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858838">
              <a:tabLst>
                <a:tab pos="1774825" algn="ctr"/>
                <a:tab pos="3603625" algn="ctr"/>
                <a:tab pos="5316538" algn="ctr"/>
                <a:tab pos="7145338" algn="ctr"/>
              </a:tabLst>
            </a:pPr>
            <a:r>
              <a:rPr lang="en-US" sz="1600" dirty="0" smtClean="0"/>
              <a:t>0	1	2	3	4</a:t>
            </a:r>
            <a:endParaRPr lang="en-US" sz="1600" dirty="0"/>
          </a:p>
        </p:txBody>
      </p:sp>
      <p:sp>
        <p:nvSpPr>
          <p:cNvPr id="8" name="TextBox 7"/>
          <p:cNvSpPr txBox="1"/>
          <p:nvPr/>
        </p:nvSpPr>
        <p:spPr>
          <a:xfrm>
            <a:off x="609600" y="2038350"/>
            <a:ext cx="4343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		</a:t>
            </a:r>
            <a:r>
              <a:rPr lang="en-US" u="sng" dirty="0" smtClean="0"/>
              <a:t>Hash Function</a:t>
            </a:r>
          </a:p>
          <a:p>
            <a:r>
              <a:rPr lang="en-US" dirty="0" smtClean="0"/>
              <a:t>Beans -&gt; 1.85	index = len(key) - 1</a:t>
            </a:r>
            <a:br>
              <a:rPr lang="en-US" dirty="0" smtClean="0"/>
            </a:br>
            <a:r>
              <a:rPr lang="en-US" dirty="0" smtClean="0"/>
              <a:t>Corn -&gt; 2.38</a:t>
            </a:r>
            <a:br>
              <a:rPr lang="en-US" dirty="0" smtClean="0"/>
            </a:br>
            <a:r>
              <a:rPr lang="en-US" dirty="0" smtClean="0"/>
              <a:t>Rice -&gt; 1.92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172200" y="1809750"/>
            <a:ext cx="165199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chemeClr val="tx2"/>
                </a:solidFill>
              </a:rPr>
              <a:t>get(</a:t>
            </a:r>
            <a:r>
              <a:rPr lang="en-US" sz="2400" dirty="0" smtClean="0">
                <a:solidFill>
                  <a:schemeClr val="tx2"/>
                </a:solidFill>
              </a:rPr>
              <a:t>'</a:t>
            </a:r>
            <a:r>
              <a:rPr lang="en-US" sz="2400" dirty="0" smtClean="0">
                <a:solidFill>
                  <a:schemeClr val="tx2"/>
                </a:solidFill>
              </a:rPr>
              <a:t>Beans</a:t>
            </a:r>
            <a:r>
              <a:rPr lang="en-US" sz="2400" dirty="0" smtClean="0">
                <a:solidFill>
                  <a:schemeClr val="tx2"/>
                </a:solidFill>
              </a:rPr>
              <a:t>'</a:t>
            </a:r>
            <a:r>
              <a:rPr lang="en-US" sz="2400" dirty="0" smtClean="0">
                <a:solidFill>
                  <a:schemeClr val="tx2"/>
                </a:solidFill>
              </a:rPr>
              <a:t>)</a:t>
            </a:r>
          </a:p>
          <a:p>
            <a:r>
              <a:rPr lang="en-US" sz="2400" dirty="0" smtClean="0">
                <a:solidFill>
                  <a:schemeClr val="tx2"/>
                </a:solidFill>
              </a:rPr>
              <a:t>1.85</a:t>
            </a:r>
            <a:endParaRPr lang="en-US" sz="24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10948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29154476"/>
              </p:ext>
            </p:extLst>
          </p:nvPr>
        </p:nvGraphicFramePr>
        <p:xfrm>
          <a:off x="152400" y="438150"/>
          <a:ext cx="8839200" cy="685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67840"/>
                <a:gridCol w="1767840"/>
                <a:gridCol w="1767840"/>
                <a:gridCol w="1767840"/>
                <a:gridCol w="1767840"/>
              </a:tblGrid>
              <a:tr h="685800">
                <a:tc>
                  <a:txBody>
                    <a:bodyPr/>
                    <a:lstStyle/>
                    <a:p>
                      <a:endParaRPr lang="en-US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['Beans', 1.85]</a:t>
                      </a:r>
                      <a:br>
                        <a:rPr lang="en-US" dirty="0" smtClean="0">
                          <a:solidFill>
                            <a:schemeClr val="tx1"/>
                          </a:solidFill>
                        </a:rPr>
                      </a:br>
                      <a:endParaRPr lang="en-US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914400" y="133350"/>
            <a:ext cx="745223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858838">
              <a:tabLst>
                <a:tab pos="1774825" algn="ctr"/>
                <a:tab pos="3603625" algn="ctr"/>
                <a:tab pos="5316538" algn="ctr"/>
                <a:tab pos="7145338" algn="ctr"/>
              </a:tabLst>
            </a:pPr>
            <a:r>
              <a:rPr lang="en-US" sz="1600" dirty="0" smtClean="0"/>
              <a:t>0	1	2	3	4</a:t>
            </a:r>
            <a:endParaRPr lang="en-US" sz="1600" dirty="0"/>
          </a:p>
        </p:txBody>
      </p:sp>
      <p:sp>
        <p:nvSpPr>
          <p:cNvPr id="8" name="TextBox 7"/>
          <p:cNvSpPr txBox="1"/>
          <p:nvPr/>
        </p:nvSpPr>
        <p:spPr>
          <a:xfrm>
            <a:off x="609600" y="2038350"/>
            <a:ext cx="4343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		</a:t>
            </a:r>
            <a:r>
              <a:rPr lang="en-US" u="sng" dirty="0" smtClean="0"/>
              <a:t>Hash Function</a:t>
            </a:r>
          </a:p>
          <a:p>
            <a:r>
              <a:rPr lang="en-US" dirty="0" smtClean="0"/>
              <a:t>Beans -&gt; 1.85	index = len(key) - 1</a:t>
            </a:r>
            <a:br>
              <a:rPr lang="en-US" dirty="0" smtClean="0"/>
            </a:br>
            <a:r>
              <a:rPr lang="en-US" dirty="0" smtClean="0"/>
              <a:t>Corn -&gt; 2.38</a:t>
            </a:r>
            <a:br>
              <a:rPr lang="en-US" dirty="0" smtClean="0"/>
            </a:br>
            <a:r>
              <a:rPr lang="en-US" dirty="0" smtClean="0"/>
              <a:t>Rice -&gt; 1.92</a:t>
            </a:r>
          </a:p>
        </p:txBody>
      </p:sp>
    </p:spTree>
    <p:extLst>
      <p:ext uri="{BB962C8B-B14F-4D97-AF65-F5344CB8AC3E}">
        <p14:creationId xmlns:p14="http://schemas.microsoft.com/office/powerpoint/2010/main" val="11933527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25363849"/>
              </p:ext>
            </p:extLst>
          </p:nvPr>
        </p:nvGraphicFramePr>
        <p:xfrm>
          <a:off x="152400" y="438150"/>
          <a:ext cx="8839200" cy="685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67840"/>
                <a:gridCol w="1767840"/>
                <a:gridCol w="1767840"/>
                <a:gridCol w="1767840"/>
                <a:gridCol w="1767840"/>
              </a:tblGrid>
              <a:tr h="685800">
                <a:tc>
                  <a:txBody>
                    <a:bodyPr/>
                    <a:lstStyle/>
                    <a:p>
                      <a:endParaRPr lang="en-US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['Beans', 1.85]</a:t>
                      </a:r>
                      <a:br>
                        <a:rPr lang="en-US" dirty="0" smtClean="0">
                          <a:solidFill>
                            <a:schemeClr val="tx1"/>
                          </a:solidFill>
                        </a:rPr>
                      </a:br>
                      <a:endParaRPr lang="en-US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914400" y="133350"/>
            <a:ext cx="745223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858838">
              <a:tabLst>
                <a:tab pos="1774825" algn="ctr"/>
                <a:tab pos="3603625" algn="ctr"/>
                <a:tab pos="5316538" algn="ctr"/>
                <a:tab pos="7145338" algn="ctr"/>
              </a:tabLst>
            </a:pPr>
            <a:r>
              <a:rPr lang="en-US" sz="1600" dirty="0" smtClean="0"/>
              <a:t>0	1	2	3	4</a:t>
            </a:r>
            <a:endParaRPr lang="en-US" sz="1600" dirty="0"/>
          </a:p>
        </p:txBody>
      </p:sp>
      <p:sp>
        <p:nvSpPr>
          <p:cNvPr id="8" name="TextBox 7"/>
          <p:cNvSpPr txBox="1"/>
          <p:nvPr/>
        </p:nvSpPr>
        <p:spPr>
          <a:xfrm>
            <a:off x="609600" y="2038350"/>
            <a:ext cx="4343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		</a:t>
            </a:r>
            <a:r>
              <a:rPr lang="en-US" u="sng" dirty="0" smtClean="0"/>
              <a:t>Hash Function</a:t>
            </a:r>
          </a:p>
          <a:p>
            <a:r>
              <a:rPr lang="en-US" dirty="0" smtClean="0"/>
              <a:t>Beans -&gt; 1.85	index = len(key) - 1</a:t>
            </a:r>
            <a:br>
              <a:rPr lang="en-US" dirty="0" smtClean="0"/>
            </a:br>
            <a:r>
              <a:rPr lang="en-US" dirty="0" smtClean="0"/>
              <a:t>Corn -&gt; 2.38</a:t>
            </a:r>
            <a:br>
              <a:rPr lang="en-US" dirty="0" smtClean="0"/>
            </a:br>
            <a:r>
              <a:rPr lang="en-US" dirty="0" smtClean="0"/>
              <a:t>Rice -&gt; 1.92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172200" y="1809750"/>
            <a:ext cx="226055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chemeClr val="tx2"/>
                </a:solidFill>
              </a:rPr>
              <a:t>a</a:t>
            </a:r>
            <a:r>
              <a:rPr lang="en-US" sz="2400" dirty="0" smtClean="0">
                <a:solidFill>
                  <a:schemeClr val="tx2"/>
                </a:solidFill>
              </a:rPr>
              <a:t>dd(</a:t>
            </a:r>
            <a:r>
              <a:rPr lang="en-US" sz="2400" dirty="0" smtClean="0">
                <a:solidFill>
                  <a:schemeClr val="tx2"/>
                </a:solidFill>
              </a:rPr>
              <a:t>'Corn'</a:t>
            </a:r>
            <a:r>
              <a:rPr lang="en-US" sz="2400" dirty="0" smtClean="0">
                <a:solidFill>
                  <a:schemeClr val="tx2"/>
                </a:solidFill>
              </a:rPr>
              <a:t>, 2.38)</a:t>
            </a:r>
            <a:endParaRPr lang="en-US" sz="24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887289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22589461"/>
              </p:ext>
            </p:extLst>
          </p:nvPr>
        </p:nvGraphicFramePr>
        <p:xfrm>
          <a:off x="152400" y="438150"/>
          <a:ext cx="8839200" cy="685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67840"/>
                <a:gridCol w="1767840"/>
                <a:gridCol w="1767840"/>
                <a:gridCol w="1767840"/>
                <a:gridCol w="1767840"/>
              </a:tblGrid>
              <a:tr h="685800">
                <a:tc>
                  <a:txBody>
                    <a:bodyPr/>
                    <a:lstStyle/>
                    <a:p>
                      <a:endParaRPr lang="en-US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['Corn', 2.38]</a:t>
                      </a:r>
                      <a:endParaRPr lang="en-US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['Beans', 1.85]</a:t>
                      </a:r>
                      <a:br>
                        <a:rPr lang="en-US" dirty="0" smtClean="0">
                          <a:solidFill>
                            <a:schemeClr val="tx1"/>
                          </a:solidFill>
                        </a:rPr>
                      </a:br>
                      <a:endParaRPr lang="en-US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914400" y="133350"/>
            <a:ext cx="745223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858838">
              <a:tabLst>
                <a:tab pos="1774825" algn="ctr"/>
                <a:tab pos="3603625" algn="ctr"/>
                <a:tab pos="5316538" algn="ctr"/>
                <a:tab pos="7145338" algn="ctr"/>
              </a:tabLst>
            </a:pPr>
            <a:r>
              <a:rPr lang="en-US" sz="1600" dirty="0" smtClean="0"/>
              <a:t>0	1	2	3	4</a:t>
            </a:r>
            <a:endParaRPr lang="en-US" sz="1600" dirty="0"/>
          </a:p>
        </p:txBody>
      </p:sp>
      <p:sp>
        <p:nvSpPr>
          <p:cNvPr id="7" name="TextBox 6"/>
          <p:cNvSpPr txBox="1"/>
          <p:nvPr/>
        </p:nvSpPr>
        <p:spPr>
          <a:xfrm>
            <a:off x="609600" y="2038350"/>
            <a:ext cx="4343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		</a:t>
            </a:r>
            <a:r>
              <a:rPr lang="en-US" u="sng" dirty="0" smtClean="0"/>
              <a:t>Hash Function</a:t>
            </a:r>
          </a:p>
          <a:p>
            <a:r>
              <a:rPr lang="en-US" dirty="0" smtClean="0"/>
              <a:t>Beans -&gt; 1.85	index = len(key) - 1</a:t>
            </a:r>
            <a:br>
              <a:rPr lang="en-US" dirty="0" smtClean="0"/>
            </a:br>
            <a:r>
              <a:rPr lang="en-US" dirty="0" smtClean="0"/>
              <a:t>Corn -&gt; 2.38</a:t>
            </a:r>
            <a:br>
              <a:rPr lang="en-US" dirty="0" smtClean="0"/>
            </a:br>
            <a:r>
              <a:rPr lang="en-US" dirty="0" smtClean="0"/>
              <a:t>Rice -&gt; 1.92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172200" y="1809750"/>
            <a:ext cx="226055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chemeClr val="tx2"/>
                </a:solidFill>
              </a:rPr>
              <a:t>a</a:t>
            </a:r>
            <a:r>
              <a:rPr lang="en-US" sz="2400" dirty="0" smtClean="0">
                <a:solidFill>
                  <a:schemeClr val="tx2"/>
                </a:solidFill>
              </a:rPr>
              <a:t>dd(</a:t>
            </a:r>
            <a:r>
              <a:rPr lang="en-US" sz="2400" dirty="0" smtClean="0">
                <a:solidFill>
                  <a:schemeClr val="tx2"/>
                </a:solidFill>
              </a:rPr>
              <a:t>'Corn'</a:t>
            </a:r>
            <a:r>
              <a:rPr lang="en-US" sz="2400" dirty="0" smtClean="0">
                <a:solidFill>
                  <a:schemeClr val="tx2"/>
                </a:solidFill>
              </a:rPr>
              <a:t>, 2.38)</a:t>
            </a:r>
            <a:endParaRPr lang="en-US" sz="24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87438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98631025"/>
              </p:ext>
            </p:extLst>
          </p:nvPr>
        </p:nvGraphicFramePr>
        <p:xfrm>
          <a:off x="152400" y="438150"/>
          <a:ext cx="8839200" cy="685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67840"/>
                <a:gridCol w="1767840"/>
                <a:gridCol w="1767840"/>
                <a:gridCol w="1767840"/>
                <a:gridCol w="1767840"/>
              </a:tblGrid>
              <a:tr h="685800">
                <a:tc>
                  <a:txBody>
                    <a:bodyPr/>
                    <a:lstStyle/>
                    <a:p>
                      <a:endParaRPr lang="en-US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['Corn', 2.38]</a:t>
                      </a:r>
                      <a:endParaRPr lang="en-US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['Beans', 1.85]</a:t>
                      </a:r>
                      <a:br>
                        <a:rPr lang="en-US" dirty="0" smtClean="0">
                          <a:solidFill>
                            <a:schemeClr val="tx1"/>
                          </a:solidFill>
                        </a:rPr>
                      </a:br>
                      <a:endParaRPr lang="en-US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914400" y="133350"/>
            <a:ext cx="745223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858838">
              <a:tabLst>
                <a:tab pos="1774825" algn="ctr"/>
                <a:tab pos="3603625" algn="ctr"/>
                <a:tab pos="5316538" algn="ctr"/>
                <a:tab pos="7145338" algn="ctr"/>
              </a:tabLst>
            </a:pPr>
            <a:r>
              <a:rPr lang="en-US" sz="1600" dirty="0" smtClean="0"/>
              <a:t>0	1	2	3	4</a:t>
            </a:r>
            <a:endParaRPr lang="en-US" sz="1600" dirty="0"/>
          </a:p>
        </p:txBody>
      </p:sp>
      <p:sp>
        <p:nvSpPr>
          <p:cNvPr id="7" name="TextBox 6"/>
          <p:cNvSpPr txBox="1"/>
          <p:nvPr/>
        </p:nvSpPr>
        <p:spPr>
          <a:xfrm>
            <a:off x="609600" y="2038350"/>
            <a:ext cx="4343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		</a:t>
            </a:r>
            <a:r>
              <a:rPr lang="en-US" u="sng" dirty="0" smtClean="0"/>
              <a:t>Hash Function</a:t>
            </a:r>
          </a:p>
          <a:p>
            <a:r>
              <a:rPr lang="en-US" dirty="0" smtClean="0"/>
              <a:t>Beans -&gt; 1.85	index = len(key) - 1</a:t>
            </a:r>
            <a:br>
              <a:rPr lang="en-US" dirty="0" smtClean="0"/>
            </a:br>
            <a:r>
              <a:rPr lang="en-US" dirty="0" smtClean="0"/>
              <a:t>Corn -&gt; 2.38</a:t>
            </a:r>
            <a:br>
              <a:rPr lang="en-US" dirty="0" smtClean="0"/>
            </a:br>
            <a:r>
              <a:rPr lang="en-US" dirty="0" smtClean="0"/>
              <a:t>Rice -&gt; 1.92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172200" y="1809750"/>
            <a:ext cx="218681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chemeClr val="tx2"/>
                </a:solidFill>
              </a:rPr>
              <a:t>a</a:t>
            </a:r>
            <a:r>
              <a:rPr lang="en-US" sz="2400" dirty="0" smtClean="0">
                <a:solidFill>
                  <a:schemeClr val="tx2"/>
                </a:solidFill>
              </a:rPr>
              <a:t>dd(</a:t>
            </a:r>
            <a:r>
              <a:rPr lang="en-US" sz="2400" dirty="0" smtClean="0">
                <a:solidFill>
                  <a:schemeClr val="tx2"/>
                </a:solidFill>
              </a:rPr>
              <a:t>'Rice'</a:t>
            </a:r>
            <a:r>
              <a:rPr lang="en-US" sz="2400" dirty="0" smtClean="0">
                <a:solidFill>
                  <a:schemeClr val="tx2"/>
                </a:solidFill>
              </a:rPr>
              <a:t>, 1.92)</a:t>
            </a:r>
            <a:endParaRPr lang="en-US" sz="24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814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59358309"/>
              </p:ext>
            </p:extLst>
          </p:nvPr>
        </p:nvGraphicFramePr>
        <p:xfrm>
          <a:off x="152400" y="438150"/>
          <a:ext cx="8839200" cy="685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67840"/>
                <a:gridCol w="1767840"/>
                <a:gridCol w="1767840"/>
                <a:gridCol w="1767840"/>
                <a:gridCol w="1767840"/>
              </a:tblGrid>
              <a:tr h="685800">
                <a:tc>
                  <a:txBody>
                    <a:bodyPr/>
                    <a:lstStyle/>
                    <a:p>
                      <a:endParaRPr lang="en-US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['Corn', 2.38]</a:t>
                      </a:r>
                      <a:br>
                        <a:rPr lang="en-US" dirty="0" smtClean="0">
                          <a:solidFill>
                            <a:schemeClr val="tx1"/>
                          </a:solidFill>
                        </a:rPr>
                      </a:br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['Rice', 1.92]</a:t>
                      </a:r>
                      <a:endParaRPr lang="en-US" b="1" dirty="0" smtClean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['Beans', 1.85]</a:t>
                      </a:r>
                      <a:br>
                        <a:rPr lang="en-US" dirty="0" smtClean="0">
                          <a:solidFill>
                            <a:schemeClr val="tx1"/>
                          </a:solidFill>
                        </a:rPr>
                      </a:br>
                      <a:endParaRPr lang="en-US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914400" y="133350"/>
            <a:ext cx="745223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858838">
              <a:tabLst>
                <a:tab pos="1774825" algn="ctr"/>
                <a:tab pos="3603625" algn="ctr"/>
                <a:tab pos="5316538" algn="ctr"/>
                <a:tab pos="7145338" algn="ctr"/>
              </a:tabLst>
            </a:pPr>
            <a:r>
              <a:rPr lang="en-US" sz="1600" dirty="0" smtClean="0"/>
              <a:t>0	1	2	3	4</a:t>
            </a:r>
            <a:endParaRPr lang="en-US" sz="1600" dirty="0"/>
          </a:p>
        </p:txBody>
      </p:sp>
      <p:sp>
        <p:nvSpPr>
          <p:cNvPr id="7" name="TextBox 6"/>
          <p:cNvSpPr txBox="1"/>
          <p:nvPr/>
        </p:nvSpPr>
        <p:spPr>
          <a:xfrm>
            <a:off x="609600" y="2038350"/>
            <a:ext cx="4343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		</a:t>
            </a:r>
            <a:r>
              <a:rPr lang="en-US" u="sng" dirty="0" smtClean="0"/>
              <a:t>Hash Function</a:t>
            </a:r>
          </a:p>
          <a:p>
            <a:r>
              <a:rPr lang="en-US" dirty="0" smtClean="0"/>
              <a:t>Beans -&gt; 1.85	index = len(key) - 1</a:t>
            </a:r>
            <a:br>
              <a:rPr lang="en-US" dirty="0" smtClean="0"/>
            </a:br>
            <a:r>
              <a:rPr lang="en-US" dirty="0" smtClean="0"/>
              <a:t>Corn -&gt; 2.38</a:t>
            </a:r>
            <a:br>
              <a:rPr lang="en-US" dirty="0" smtClean="0"/>
            </a:br>
            <a:r>
              <a:rPr lang="en-US" dirty="0" smtClean="0"/>
              <a:t>Rice -&gt; 1.92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172200" y="1809750"/>
            <a:ext cx="218681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chemeClr val="tx2"/>
                </a:solidFill>
              </a:rPr>
              <a:t>a</a:t>
            </a:r>
            <a:r>
              <a:rPr lang="en-US" sz="2400" dirty="0" smtClean="0">
                <a:solidFill>
                  <a:schemeClr val="tx2"/>
                </a:solidFill>
              </a:rPr>
              <a:t>dd(</a:t>
            </a:r>
            <a:r>
              <a:rPr lang="en-US" sz="2400" dirty="0" smtClean="0">
                <a:solidFill>
                  <a:schemeClr val="tx2"/>
                </a:solidFill>
              </a:rPr>
              <a:t>'Rice'</a:t>
            </a:r>
            <a:r>
              <a:rPr lang="en-US" sz="2400" dirty="0" smtClean="0">
                <a:solidFill>
                  <a:schemeClr val="tx2"/>
                </a:solidFill>
              </a:rPr>
              <a:t>, 1.92)</a:t>
            </a:r>
            <a:endParaRPr lang="en-US" sz="24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33603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78552925"/>
              </p:ext>
            </p:extLst>
          </p:nvPr>
        </p:nvGraphicFramePr>
        <p:xfrm>
          <a:off x="152400" y="438150"/>
          <a:ext cx="8839200" cy="685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67840"/>
                <a:gridCol w="1767840"/>
                <a:gridCol w="1767840"/>
                <a:gridCol w="1767840"/>
                <a:gridCol w="1767840"/>
              </a:tblGrid>
              <a:tr h="685800">
                <a:tc>
                  <a:txBody>
                    <a:bodyPr/>
                    <a:lstStyle/>
                    <a:p>
                      <a:endParaRPr lang="en-US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['Corn', 2.38]</a:t>
                      </a:r>
                      <a:br>
                        <a:rPr lang="en-US" dirty="0" smtClean="0">
                          <a:solidFill>
                            <a:schemeClr val="tx1"/>
                          </a:solidFill>
                        </a:rPr>
                      </a:br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['Rice', 1.92]</a:t>
                      </a:r>
                      <a:endParaRPr lang="en-US" b="1" dirty="0" smtClean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['Beans', 1.85]</a:t>
                      </a:r>
                      <a:br>
                        <a:rPr lang="en-US" dirty="0" smtClean="0">
                          <a:solidFill>
                            <a:schemeClr val="tx1"/>
                          </a:solidFill>
                        </a:rPr>
                      </a:br>
                      <a:endParaRPr lang="en-US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914400" y="133350"/>
            <a:ext cx="745223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858838">
              <a:tabLst>
                <a:tab pos="1774825" algn="ctr"/>
                <a:tab pos="3603625" algn="ctr"/>
                <a:tab pos="5316538" algn="ctr"/>
                <a:tab pos="7145338" algn="ctr"/>
              </a:tabLst>
            </a:pPr>
            <a:r>
              <a:rPr lang="en-US" sz="1600" dirty="0" smtClean="0"/>
              <a:t>0	1	2	3	4</a:t>
            </a:r>
            <a:endParaRPr lang="en-US" sz="1600" dirty="0"/>
          </a:p>
        </p:txBody>
      </p:sp>
      <p:sp>
        <p:nvSpPr>
          <p:cNvPr id="7" name="TextBox 6"/>
          <p:cNvSpPr txBox="1"/>
          <p:nvPr/>
        </p:nvSpPr>
        <p:spPr>
          <a:xfrm>
            <a:off x="609600" y="2038350"/>
            <a:ext cx="4343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		</a:t>
            </a:r>
            <a:r>
              <a:rPr lang="en-US" u="sng" dirty="0" smtClean="0"/>
              <a:t>Hash Function</a:t>
            </a:r>
          </a:p>
          <a:p>
            <a:r>
              <a:rPr lang="en-US" dirty="0" smtClean="0"/>
              <a:t>Beans -&gt; 1.85	index = len(key) - 1</a:t>
            </a:r>
            <a:br>
              <a:rPr lang="en-US" dirty="0" smtClean="0"/>
            </a:br>
            <a:r>
              <a:rPr lang="en-US" dirty="0" smtClean="0"/>
              <a:t>Corn -&gt; 2.38</a:t>
            </a:r>
            <a:br>
              <a:rPr lang="en-US" dirty="0" smtClean="0"/>
            </a:br>
            <a:r>
              <a:rPr lang="en-US" dirty="0" smtClean="0"/>
              <a:t>Rice -&gt; 1.92</a:t>
            </a:r>
          </a:p>
        </p:txBody>
      </p:sp>
    </p:spTree>
    <p:extLst>
      <p:ext uri="{BB962C8B-B14F-4D97-AF65-F5344CB8AC3E}">
        <p14:creationId xmlns:p14="http://schemas.microsoft.com/office/powerpoint/2010/main" val="22658173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45227294"/>
              </p:ext>
            </p:extLst>
          </p:nvPr>
        </p:nvGraphicFramePr>
        <p:xfrm>
          <a:off x="152400" y="438150"/>
          <a:ext cx="8839200" cy="685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67840"/>
                <a:gridCol w="1767840"/>
                <a:gridCol w="1767840"/>
                <a:gridCol w="1767840"/>
                <a:gridCol w="1767840"/>
              </a:tblGrid>
              <a:tr h="685800">
                <a:tc>
                  <a:txBody>
                    <a:bodyPr/>
                    <a:lstStyle/>
                    <a:p>
                      <a:endParaRPr lang="en-US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['Corn', 2.38]</a:t>
                      </a:r>
                      <a:br>
                        <a:rPr lang="en-US" dirty="0" smtClean="0">
                          <a:solidFill>
                            <a:schemeClr val="tx1"/>
                          </a:solidFill>
                        </a:rPr>
                      </a:br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['Rice', 1.92]</a:t>
                      </a:r>
                      <a:endParaRPr lang="en-US" b="1" dirty="0" smtClean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['Beans', 1.85]</a:t>
                      </a:r>
                      <a:br>
                        <a:rPr lang="en-US" dirty="0" smtClean="0">
                          <a:solidFill>
                            <a:schemeClr val="tx1"/>
                          </a:solidFill>
                        </a:rPr>
                      </a:br>
                      <a:endParaRPr lang="en-US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914400" y="133350"/>
            <a:ext cx="745223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858838">
              <a:tabLst>
                <a:tab pos="1774825" algn="ctr"/>
                <a:tab pos="3603625" algn="ctr"/>
                <a:tab pos="5316538" algn="ctr"/>
                <a:tab pos="7145338" algn="ctr"/>
              </a:tabLst>
            </a:pPr>
            <a:r>
              <a:rPr lang="en-US" sz="1600" dirty="0" smtClean="0"/>
              <a:t>0	1	2	3	4</a:t>
            </a:r>
            <a:endParaRPr lang="en-US" sz="1600" dirty="0"/>
          </a:p>
        </p:txBody>
      </p:sp>
      <p:sp>
        <p:nvSpPr>
          <p:cNvPr id="7" name="TextBox 6"/>
          <p:cNvSpPr txBox="1"/>
          <p:nvPr/>
        </p:nvSpPr>
        <p:spPr>
          <a:xfrm>
            <a:off x="609600" y="2038350"/>
            <a:ext cx="7620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		</a:t>
            </a:r>
            <a:r>
              <a:rPr lang="en-US" u="sng" dirty="0" smtClean="0"/>
              <a:t>A Better Hash Function</a:t>
            </a:r>
          </a:p>
          <a:p>
            <a:r>
              <a:rPr lang="en-US" dirty="0" smtClean="0"/>
              <a:t>Beans -&gt; 1.85	index = sum(ASCII value for each letter in key) % 5</a:t>
            </a:r>
            <a:br>
              <a:rPr lang="en-US" dirty="0" smtClean="0"/>
            </a:br>
            <a:r>
              <a:rPr lang="en-US" dirty="0" smtClean="0"/>
              <a:t>Corn -&gt; 2.38</a:t>
            </a:r>
            <a:br>
              <a:rPr lang="en-US" dirty="0" smtClean="0"/>
            </a:br>
            <a:r>
              <a:rPr lang="en-US" dirty="0" smtClean="0"/>
              <a:t>Rice -&gt; 1.92</a:t>
            </a:r>
          </a:p>
        </p:txBody>
      </p:sp>
    </p:spTree>
    <p:extLst>
      <p:ext uri="{BB962C8B-B14F-4D97-AF65-F5344CB8AC3E}">
        <p14:creationId xmlns:p14="http://schemas.microsoft.com/office/powerpoint/2010/main" val="18141883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53596171"/>
              </p:ext>
            </p:extLst>
          </p:nvPr>
        </p:nvGraphicFramePr>
        <p:xfrm>
          <a:off x="152400" y="438150"/>
          <a:ext cx="8839200" cy="685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67840"/>
                <a:gridCol w="1767840"/>
                <a:gridCol w="1767840"/>
                <a:gridCol w="1767840"/>
                <a:gridCol w="1767840"/>
              </a:tblGrid>
              <a:tr h="685800">
                <a:tc>
                  <a:txBody>
                    <a:bodyPr/>
                    <a:lstStyle/>
                    <a:p>
                      <a:endParaRPr lang="en-US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['Corn', 2.38]</a:t>
                      </a:r>
                      <a:br>
                        <a:rPr lang="en-US" dirty="0" smtClean="0">
                          <a:solidFill>
                            <a:schemeClr val="tx1"/>
                          </a:solidFill>
                        </a:rPr>
                      </a:br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['Rice', 1.92]</a:t>
                      </a:r>
                      <a:endParaRPr lang="en-US" b="1" dirty="0" smtClean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['Beans', 1.85]</a:t>
                      </a:r>
                      <a:br>
                        <a:rPr lang="en-US" dirty="0" smtClean="0">
                          <a:solidFill>
                            <a:schemeClr val="tx1"/>
                          </a:solidFill>
                        </a:rPr>
                      </a:br>
                      <a:endParaRPr lang="en-US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914400" y="133350"/>
            <a:ext cx="745223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858838">
              <a:tabLst>
                <a:tab pos="1774825" algn="ctr"/>
                <a:tab pos="3603625" algn="ctr"/>
                <a:tab pos="5316538" algn="ctr"/>
                <a:tab pos="7145338" algn="ctr"/>
              </a:tabLst>
            </a:pPr>
            <a:r>
              <a:rPr lang="en-US" sz="1600" dirty="0" smtClean="0"/>
              <a:t>0	1	2	3	4</a:t>
            </a:r>
            <a:endParaRPr lang="en-US" sz="1600" dirty="0"/>
          </a:p>
        </p:txBody>
      </p:sp>
      <p:sp>
        <p:nvSpPr>
          <p:cNvPr id="7" name="TextBox 6"/>
          <p:cNvSpPr txBox="1"/>
          <p:nvPr/>
        </p:nvSpPr>
        <p:spPr>
          <a:xfrm>
            <a:off x="609600" y="2038350"/>
            <a:ext cx="7620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		</a:t>
            </a:r>
            <a:r>
              <a:rPr lang="en-US" u="sng" dirty="0" smtClean="0"/>
              <a:t>A Better Hash Function</a:t>
            </a:r>
          </a:p>
          <a:p>
            <a:r>
              <a:rPr lang="en-US" dirty="0" smtClean="0"/>
              <a:t>Beans -&gt; 1.85	index = sum(ASCII value for each letter in key) % 5</a:t>
            </a:r>
            <a:br>
              <a:rPr lang="en-US" dirty="0" smtClean="0"/>
            </a:br>
            <a:r>
              <a:rPr lang="en-US" dirty="0" smtClean="0"/>
              <a:t>Corn -&gt; 2.38</a:t>
            </a:r>
            <a:br>
              <a:rPr lang="en-US" dirty="0" smtClean="0"/>
            </a:br>
            <a:r>
              <a:rPr lang="en-US" dirty="0" smtClean="0"/>
              <a:t>Rice -&gt; 1.92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2420279" y="4010620"/>
            <a:ext cx="298992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tabLst>
                <a:tab pos="457200" algn="l"/>
              </a:tabLst>
            </a:pPr>
            <a:r>
              <a:rPr lang="en-US" dirty="0" smtClean="0">
                <a:latin typeface="Courier New" pitchFamily="49" charset="0"/>
                <a:cs typeface="Courier New" pitchFamily="49" charset="0"/>
              </a:rPr>
              <a:t>for char in key:</a:t>
            </a:r>
          </a:p>
          <a:p>
            <a:pPr>
              <a:tabLst>
                <a:tab pos="457200" algn="l"/>
              </a:tabLst>
            </a:pPr>
            <a:r>
              <a:rPr lang="en-US" dirty="0" smtClean="0">
                <a:latin typeface="Courier New" pitchFamily="49" charset="0"/>
                <a:cs typeface="Courier New" pitchFamily="49" charset="0"/>
              </a:rPr>
              <a:t>	hash += ord(char)</a:t>
            </a:r>
          </a:p>
          <a:p>
            <a:pPr>
              <a:tabLst>
                <a:tab pos="457200" algn="l"/>
              </a:tabLst>
            </a:pPr>
            <a:r>
              <a:rPr lang="en-US" dirty="0">
                <a:latin typeface="Courier New" pitchFamily="49" charset="0"/>
                <a:cs typeface="Courier New" pitchFamily="49" charset="0"/>
              </a:rPr>
              <a:t>h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ash %= 5</a:t>
            </a:r>
            <a:endParaRPr lang="en-US" dirty="0">
              <a:latin typeface="Courier New" pitchFamily="49" charset="0"/>
              <a:cs typeface="Courier New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286692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895350"/>
            <a:ext cx="8229600" cy="3699273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See all my code at:</a:t>
            </a:r>
          </a:p>
          <a:p>
            <a:pPr marL="0" indent="0">
              <a:buNone/>
            </a:pPr>
            <a:r>
              <a:rPr lang="en-US" dirty="0" smtClean="0"/>
              <a:t>https</a:t>
            </a:r>
            <a:r>
              <a:rPr lang="en-US" dirty="0"/>
              <a:t>://</a:t>
            </a:r>
            <a:r>
              <a:rPr lang="en-US" dirty="0" smtClean="0"/>
              <a:t>github.com/joeyajames/Python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958656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895350"/>
            <a:ext cx="8229600" cy="3699273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See all my code at:</a:t>
            </a:r>
          </a:p>
          <a:p>
            <a:pPr marL="0" indent="0">
              <a:buNone/>
            </a:pPr>
            <a:r>
              <a:rPr lang="en-US" dirty="0" smtClean="0"/>
              <a:t>https</a:t>
            </a:r>
            <a:r>
              <a:rPr lang="en-US" dirty="0"/>
              <a:t>://</a:t>
            </a:r>
            <a:r>
              <a:rPr lang="en-US" dirty="0" smtClean="0"/>
              <a:t>github.com/joeyajames/Python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 algn="ctr">
              <a:buNone/>
            </a:pPr>
            <a:r>
              <a:rPr lang="en-US" sz="4800" b="1" dirty="0" smtClean="0">
                <a:solidFill>
                  <a:schemeClr val="accent6">
                    <a:lumMod val="75000"/>
                  </a:schemeClr>
                </a:solidFill>
              </a:rPr>
              <a:t>Liked it? </a:t>
            </a:r>
            <a:r>
              <a:rPr lang="en-US" sz="4800" dirty="0" smtClean="0"/>
              <a:t>Please subscribe</a:t>
            </a:r>
            <a:endParaRPr lang="en-US" sz="4800" dirty="0"/>
          </a:p>
        </p:txBody>
      </p:sp>
    </p:spTree>
    <p:extLst>
      <p:ext uri="{BB962C8B-B14F-4D97-AF65-F5344CB8AC3E}">
        <p14:creationId xmlns:p14="http://schemas.microsoft.com/office/powerpoint/2010/main" val="41369864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338</TotalTime>
  <Words>253</Words>
  <Application>Microsoft Office PowerPoint</Application>
  <PresentationFormat>On-screen Show (16:9)</PresentationFormat>
  <Paragraphs>100</Paragraphs>
  <Slides>21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2" baseType="lpstr">
      <vt:lpstr>Office Theme</vt:lpstr>
      <vt:lpstr>Python Hashmap</vt:lpstr>
      <vt:lpstr>Hashmap</vt:lpstr>
      <vt:lpstr>Hashmap</vt:lpstr>
      <vt:lpstr>Components of a Hashmap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Toshiba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Python Hashmap</dc:title>
  <dc:creator>Maui</dc:creator>
  <cp:lastModifiedBy>Maui</cp:lastModifiedBy>
  <cp:revision>11</cp:revision>
  <dcterms:created xsi:type="dcterms:W3CDTF">2016-01-22T16:02:01Z</dcterms:created>
  <dcterms:modified xsi:type="dcterms:W3CDTF">2016-01-22T21:40:40Z</dcterms:modified>
</cp:coreProperties>
</file>