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5"/>
  </p:notesMasterIdLst>
  <p:sldIdLst>
    <p:sldId id="256" r:id="rId2"/>
    <p:sldId id="257" r:id="rId3"/>
    <p:sldId id="329" r:id="rId4"/>
    <p:sldId id="258" r:id="rId5"/>
    <p:sldId id="261" r:id="rId6"/>
    <p:sldId id="331" r:id="rId7"/>
    <p:sldId id="399" r:id="rId8"/>
    <p:sldId id="400" r:id="rId9"/>
    <p:sldId id="401" r:id="rId10"/>
    <p:sldId id="402" r:id="rId11"/>
    <p:sldId id="398" r:id="rId12"/>
    <p:sldId id="397" r:id="rId13"/>
    <p:sldId id="334" r:id="rId14"/>
    <p:sldId id="337" r:id="rId15"/>
    <p:sldId id="335" r:id="rId16"/>
    <p:sldId id="336" r:id="rId17"/>
    <p:sldId id="338" r:id="rId18"/>
    <p:sldId id="339" r:id="rId19"/>
    <p:sldId id="340" r:id="rId20"/>
    <p:sldId id="341" r:id="rId21"/>
    <p:sldId id="342" r:id="rId22"/>
    <p:sldId id="343" r:id="rId23"/>
    <p:sldId id="344" r:id="rId24"/>
    <p:sldId id="345" r:id="rId25"/>
    <p:sldId id="346" r:id="rId26"/>
    <p:sldId id="347" r:id="rId27"/>
    <p:sldId id="348" r:id="rId28"/>
    <p:sldId id="349" r:id="rId29"/>
    <p:sldId id="350" r:id="rId30"/>
    <p:sldId id="351" r:id="rId31"/>
    <p:sldId id="352" r:id="rId32"/>
    <p:sldId id="353" r:id="rId33"/>
    <p:sldId id="354" r:id="rId34"/>
    <p:sldId id="355" r:id="rId35"/>
    <p:sldId id="358" r:id="rId36"/>
    <p:sldId id="359" r:id="rId37"/>
    <p:sldId id="360" r:id="rId38"/>
    <p:sldId id="361" r:id="rId39"/>
    <p:sldId id="362" r:id="rId40"/>
    <p:sldId id="363" r:id="rId41"/>
    <p:sldId id="364" r:id="rId42"/>
    <p:sldId id="365" r:id="rId43"/>
    <p:sldId id="367" r:id="rId44"/>
    <p:sldId id="366" r:id="rId45"/>
    <p:sldId id="368" r:id="rId46"/>
    <p:sldId id="369" r:id="rId47"/>
    <p:sldId id="370" r:id="rId48"/>
    <p:sldId id="371" r:id="rId49"/>
    <p:sldId id="372" r:id="rId50"/>
    <p:sldId id="373" r:id="rId51"/>
    <p:sldId id="374" r:id="rId52"/>
    <p:sldId id="375" r:id="rId53"/>
    <p:sldId id="376" r:id="rId54"/>
    <p:sldId id="377" r:id="rId55"/>
    <p:sldId id="378" r:id="rId56"/>
    <p:sldId id="379" r:id="rId57"/>
    <p:sldId id="380" r:id="rId58"/>
    <p:sldId id="381" r:id="rId59"/>
    <p:sldId id="382" r:id="rId60"/>
    <p:sldId id="384" r:id="rId61"/>
    <p:sldId id="383" r:id="rId62"/>
    <p:sldId id="385" r:id="rId63"/>
    <p:sldId id="386" r:id="rId64"/>
    <p:sldId id="304" r:id="rId65"/>
    <p:sldId id="309" r:id="rId66"/>
    <p:sldId id="390" r:id="rId67"/>
    <p:sldId id="389" r:id="rId68"/>
    <p:sldId id="391" r:id="rId69"/>
    <p:sldId id="319" r:id="rId70"/>
    <p:sldId id="392" r:id="rId71"/>
    <p:sldId id="393" r:id="rId72"/>
    <p:sldId id="395" r:id="rId73"/>
    <p:sldId id="396" r:id="rId7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A21A67-EA71-4669-9F66-F85937909262}" type="datetimeFigureOut">
              <a:rPr lang="en-US" smtClean="0"/>
              <a:t>12/21/2014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395821-3473-4CBD-9944-6920D99C9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318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95821-3473-4CBD-9944-6920D99C974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8437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95821-3473-4CBD-9944-6920D99C974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3930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95821-3473-4CBD-9944-6920D99C974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7044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95821-3473-4CBD-9944-6920D99C974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2491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95821-3473-4CBD-9944-6920D99C974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398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95821-3473-4CBD-9944-6920D99C974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398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95821-3473-4CBD-9944-6920D99C974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398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95821-3473-4CBD-9944-6920D99C974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398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95821-3473-4CBD-9944-6920D99C974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398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95821-3473-4CBD-9944-6920D99C974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398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95821-3473-4CBD-9944-6920D99C974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398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95821-3473-4CBD-9944-6920D99C974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8527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95821-3473-4CBD-9944-6920D99C974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1969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95821-3473-4CBD-9944-6920D99C974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0192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95821-3473-4CBD-9944-6920D99C974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5561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95821-3473-4CBD-9944-6920D99C974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1666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95821-3473-4CBD-9944-6920D99C974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6752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95821-3473-4CBD-9944-6920D99C974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568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95821-3473-4CBD-9944-6920D99C974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1868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95821-3473-4CBD-9944-6920D99C974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5194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95821-3473-4CBD-9944-6920D99C974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0003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95821-3473-4CBD-9944-6920D99C974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6774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95821-3473-4CBD-9944-6920D99C974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884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95821-3473-4CBD-9944-6920D99C974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7319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95821-3473-4CBD-9944-6920D99C974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3876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95821-3473-4CBD-9944-6920D99C974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166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734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621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243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12/20/2014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013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12/20/2014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310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12/20/2014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139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12/20/2014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543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12/20/2014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135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12/20/2014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082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14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262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ED899-C090-4097-80C5-03E15119F9C2}" type="datetimeFigureOut">
              <a:rPr lang="en-US" smtClean="0"/>
              <a:t>12/20/2014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359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92375"/>
            <a:ext cx="7772400" cy="1470025"/>
          </a:xfrm>
        </p:spPr>
        <p:txBody>
          <a:bodyPr>
            <a:normAutofit/>
          </a:bodyPr>
          <a:lstStyle/>
          <a:p>
            <a:r>
              <a:rPr lang="en-US" sz="4800" dirty="0" smtClean="0"/>
              <a:t>Bubble Sort</a:t>
            </a:r>
            <a:endParaRPr lang="en-US" sz="4800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979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87"/>
    </mc:Choice>
    <mc:Fallback xmlns="">
      <p:transition spd="slow" advTm="42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3886200"/>
          </a:xfrm>
        </p:spPr>
        <p:txBody>
          <a:bodyPr>
            <a:noAutofit/>
          </a:bodyPr>
          <a:lstStyle/>
          <a:p>
            <a:r>
              <a:rPr lang="en-US" sz="3600" dirty="0" smtClean="0"/>
              <a:t>Detailed look at how </a:t>
            </a:r>
            <a:r>
              <a:rPr lang="en-US" sz="3600" dirty="0" smtClean="0"/>
              <a:t>Bubble Sort </a:t>
            </a:r>
            <a:r>
              <a:rPr lang="en-US" sz="3600" dirty="0" smtClean="0"/>
              <a:t>works</a:t>
            </a:r>
          </a:p>
          <a:p>
            <a:endParaRPr lang="en-US" sz="3600" dirty="0" smtClean="0"/>
          </a:p>
          <a:p>
            <a:r>
              <a:rPr lang="en-US" sz="3600" dirty="0" smtClean="0"/>
              <a:t>Big-O </a:t>
            </a:r>
            <a:r>
              <a:rPr lang="en-US" sz="3600" dirty="0" smtClean="0"/>
              <a:t>analysis of running time</a:t>
            </a:r>
          </a:p>
          <a:p>
            <a:endParaRPr lang="en-US" sz="3600" dirty="0" smtClean="0"/>
          </a:p>
          <a:p>
            <a:r>
              <a:rPr lang="en-US" sz="3600" dirty="0" smtClean="0"/>
              <a:t>Java sample code</a:t>
            </a:r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Bubble Sort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158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39"/>
    </mc:Choice>
    <mc:Fallback xmlns="">
      <p:transition spd="slow" advTm="122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27431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 smtClean="0"/>
              <a:t>Given an array of items, sort them in increasing order</a:t>
            </a:r>
            <a:br>
              <a:rPr lang="en-US" sz="3600" dirty="0" smtClean="0"/>
            </a:b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For our </a:t>
            </a:r>
            <a:r>
              <a:rPr lang="en-US" sz="3600" dirty="0" smtClean="0"/>
              <a:t>example, </a:t>
            </a:r>
            <a:r>
              <a:rPr lang="en-US" sz="3600" dirty="0" smtClean="0"/>
              <a:t>the items will be integers</a:t>
            </a:r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22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316251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7846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2237693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395277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461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1773267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1976468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 rot="10800000">
            <a:off x="137160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 rot="10800000">
            <a:off x="2618510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28600" y="4538008"/>
            <a:ext cx="83057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Repeatedly compares adjacent items.</a:t>
            </a:r>
          </a:p>
          <a:p>
            <a:endParaRPr lang="en-US" sz="4000" dirty="0" smtClean="0"/>
          </a:p>
          <a:p>
            <a:r>
              <a:rPr lang="en-US" sz="4000" dirty="0" smtClean="0"/>
              <a:t>Larger items “bubble” right.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1535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4361571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8728433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 rot="10800000">
            <a:off x="26392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 rot="10800000">
            <a:off x="3886200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351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7441162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6689035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 rot="10800000">
            <a:off x="3886201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 rot="10800000">
            <a:off x="5133111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72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2363238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9936994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 rot="10800000">
            <a:off x="50776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 rot="10800000">
            <a:off x="6324600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181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0226516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8042139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 rot="10800000">
            <a:off x="62968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 rot="10800000">
            <a:off x="7543800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55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0039236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222893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 rot="10800000">
            <a:off x="137160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 rot="10800000">
            <a:off x="2618510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1463541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8448003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 rot="10800000">
            <a:off x="137160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80209" y="4114800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5 &gt; </a:t>
            </a:r>
            <a:r>
              <a:rPr lang="en-US" sz="4000" dirty="0" smtClean="0"/>
              <a:t>8 ?  </a:t>
            </a:r>
            <a:r>
              <a:rPr lang="en-US" sz="4000" dirty="0" smtClean="0"/>
              <a:t>-&gt; swap</a:t>
            </a:r>
            <a:endParaRPr lang="en-US" sz="2800" dirty="0"/>
          </a:p>
        </p:txBody>
      </p:sp>
      <p:sp>
        <p:nvSpPr>
          <p:cNvPr id="12" name="Down Arrow 11"/>
          <p:cNvSpPr/>
          <p:nvPr/>
        </p:nvSpPr>
        <p:spPr>
          <a:xfrm rot="10800000">
            <a:off x="2618510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053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9192730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382181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 rot="10800000">
            <a:off x="26392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 rot="10800000">
            <a:off x="3886200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241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4632970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6602300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 rot="10800000">
            <a:off x="26392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600200" y="4114800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8 &gt; 1 </a:t>
            </a:r>
            <a:r>
              <a:rPr lang="en-US" sz="4000" dirty="0" smtClean="0"/>
              <a:t>?  </a:t>
            </a:r>
            <a:r>
              <a:rPr lang="en-US" sz="4000" dirty="0" smtClean="0"/>
              <a:t>-&gt; swap</a:t>
            </a:r>
            <a:endParaRPr lang="en-US" sz="2800" dirty="0"/>
          </a:p>
        </p:txBody>
      </p:sp>
      <p:sp>
        <p:nvSpPr>
          <p:cNvPr id="12" name="Down Arrow 11"/>
          <p:cNvSpPr/>
          <p:nvPr/>
        </p:nvSpPr>
        <p:spPr>
          <a:xfrm rot="10800000">
            <a:off x="3886200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831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0506071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826100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 rot="10800000">
            <a:off x="26392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600200" y="4114800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8 &gt; 1 </a:t>
            </a:r>
            <a:r>
              <a:rPr lang="en-US" sz="4000" dirty="0" smtClean="0"/>
              <a:t>?  </a:t>
            </a:r>
            <a:r>
              <a:rPr lang="en-US" sz="4000" dirty="0" smtClean="0"/>
              <a:t>-&gt; swap</a:t>
            </a:r>
            <a:endParaRPr lang="en-US" sz="2800" dirty="0"/>
          </a:p>
        </p:txBody>
      </p:sp>
      <p:sp>
        <p:nvSpPr>
          <p:cNvPr id="12" name="Down Arrow 11"/>
          <p:cNvSpPr/>
          <p:nvPr/>
        </p:nvSpPr>
        <p:spPr>
          <a:xfrm rot="10800000">
            <a:off x="3886200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-Right Arrow 8"/>
          <p:cNvSpPr/>
          <p:nvPr/>
        </p:nvSpPr>
        <p:spPr>
          <a:xfrm>
            <a:off x="3075710" y="2514600"/>
            <a:ext cx="685800" cy="457200"/>
          </a:xfrm>
          <a:prstGeom prst="leftRightArrow">
            <a:avLst>
              <a:gd name="adj1" fmla="val 50000"/>
              <a:gd name="adj2" fmla="val 37879"/>
            </a:avLst>
          </a:prstGeom>
          <a:solidFill>
            <a:srgbClr val="C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09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8045120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5398493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 rot="10800000">
            <a:off x="26392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600200" y="4114800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8 &gt; 1 </a:t>
            </a:r>
            <a:r>
              <a:rPr lang="en-US" sz="4000" dirty="0" smtClean="0"/>
              <a:t>?  </a:t>
            </a:r>
            <a:r>
              <a:rPr lang="en-US" sz="4000" dirty="0" smtClean="0"/>
              <a:t>-&gt; swap</a:t>
            </a:r>
            <a:endParaRPr lang="en-US" sz="2800" dirty="0"/>
          </a:p>
        </p:txBody>
      </p:sp>
      <p:sp>
        <p:nvSpPr>
          <p:cNvPr id="12" name="Down Arrow 11"/>
          <p:cNvSpPr/>
          <p:nvPr/>
        </p:nvSpPr>
        <p:spPr>
          <a:xfrm rot="10800000">
            <a:off x="3886200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-Right Arrow 8"/>
          <p:cNvSpPr/>
          <p:nvPr/>
        </p:nvSpPr>
        <p:spPr>
          <a:xfrm>
            <a:off x="3075710" y="2514600"/>
            <a:ext cx="685800" cy="457200"/>
          </a:xfrm>
          <a:prstGeom prst="leftRightArrow">
            <a:avLst>
              <a:gd name="adj1" fmla="val 50000"/>
              <a:gd name="adj2" fmla="val 37879"/>
            </a:avLst>
          </a:prstGeom>
          <a:solidFill>
            <a:srgbClr val="C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99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6594446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9075526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 rot="10800000">
            <a:off x="38584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 rot="10800000">
            <a:off x="5105400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90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7110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1615575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 rot="10800000">
            <a:off x="38584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819400" y="4114800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8 &gt; 6 </a:t>
            </a:r>
            <a:r>
              <a:rPr lang="en-US" sz="4000" dirty="0" smtClean="0"/>
              <a:t>?  </a:t>
            </a:r>
            <a:r>
              <a:rPr lang="en-US" sz="4000" dirty="0" smtClean="0"/>
              <a:t>-&gt; swap</a:t>
            </a:r>
            <a:endParaRPr lang="en-US" sz="2800" dirty="0"/>
          </a:p>
        </p:txBody>
      </p:sp>
      <p:sp>
        <p:nvSpPr>
          <p:cNvPr id="12" name="Down Arrow 11"/>
          <p:cNvSpPr/>
          <p:nvPr/>
        </p:nvSpPr>
        <p:spPr>
          <a:xfrm rot="10800000">
            <a:off x="5105400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788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7460680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0932666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 rot="10800000">
            <a:off x="38584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819400" y="4114800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8 &gt; 6 </a:t>
            </a:r>
            <a:r>
              <a:rPr lang="en-US" sz="4000" dirty="0" smtClean="0"/>
              <a:t>?  </a:t>
            </a:r>
            <a:r>
              <a:rPr lang="en-US" sz="4000" dirty="0" smtClean="0"/>
              <a:t>-&gt; swap</a:t>
            </a:r>
            <a:endParaRPr lang="en-US" sz="2800" dirty="0"/>
          </a:p>
        </p:txBody>
      </p:sp>
      <p:sp>
        <p:nvSpPr>
          <p:cNvPr id="12" name="Down Arrow 11"/>
          <p:cNvSpPr/>
          <p:nvPr/>
        </p:nvSpPr>
        <p:spPr>
          <a:xfrm rot="10800000">
            <a:off x="5105400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-Right Arrow 8"/>
          <p:cNvSpPr/>
          <p:nvPr/>
        </p:nvSpPr>
        <p:spPr>
          <a:xfrm>
            <a:off x="4315690" y="2466110"/>
            <a:ext cx="685800" cy="457200"/>
          </a:xfrm>
          <a:prstGeom prst="leftRightArrow">
            <a:avLst>
              <a:gd name="adj1" fmla="val 50000"/>
              <a:gd name="adj2" fmla="val 37879"/>
            </a:avLst>
          </a:prstGeom>
          <a:solidFill>
            <a:srgbClr val="C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30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4592886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1145165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 rot="10800000">
            <a:off x="38584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819400" y="4114800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8 &gt; 6 </a:t>
            </a:r>
            <a:r>
              <a:rPr lang="en-US" sz="4000" dirty="0" smtClean="0"/>
              <a:t>?  </a:t>
            </a:r>
            <a:r>
              <a:rPr lang="en-US" sz="4000" dirty="0" smtClean="0"/>
              <a:t>-&gt; swap</a:t>
            </a:r>
            <a:endParaRPr lang="en-US" sz="2800" dirty="0"/>
          </a:p>
        </p:txBody>
      </p:sp>
      <p:sp>
        <p:nvSpPr>
          <p:cNvPr id="12" name="Down Arrow 11"/>
          <p:cNvSpPr/>
          <p:nvPr/>
        </p:nvSpPr>
        <p:spPr>
          <a:xfrm rot="10800000">
            <a:off x="5105400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-Right Arrow 8"/>
          <p:cNvSpPr/>
          <p:nvPr/>
        </p:nvSpPr>
        <p:spPr>
          <a:xfrm>
            <a:off x="4315690" y="2466110"/>
            <a:ext cx="685800" cy="457200"/>
          </a:xfrm>
          <a:prstGeom prst="leftRightArrow">
            <a:avLst>
              <a:gd name="adj1" fmla="val 50000"/>
              <a:gd name="adj2" fmla="val 37879"/>
            </a:avLst>
          </a:prstGeom>
          <a:solidFill>
            <a:srgbClr val="C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8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5570348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91564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 rot="10800000">
            <a:off x="50776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 rot="10800000">
            <a:off x="6324600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99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6169573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963407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 rot="10800000">
            <a:off x="50776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038600" y="4114800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8 &gt; 9 </a:t>
            </a:r>
            <a:r>
              <a:rPr lang="en-US" sz="4000" dirty="0" smtClean="0"/>
              <a:t>?  </a:t>
            </a:r>
            <a:r>
              <a:rPr lang="en-US" sz="4000" dirty="0" smtClean="0"/>
              <a:t>-&gt; swap</a:t>
            </a:r>
            <a:endParaRPr lang="en-US" sz="2800" dirty="0"/>
          </a:p>
        </p:txBody>
      </p:sp>
      <p:sp>
        <p:nvSpPr>
          <p:cNvPr id="12" name="Down Arrow 11"/>
          <p:cNvSpPr/>
          <p:nvPr/>
        </p:nvSpPr>
        <p:spPr>
          <a:xfrm rot="10800000">
            <a:off x="6324600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6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9175740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5862062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 rot="10800000">
            <a:off x="62968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257800" y="4114800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9 &gt; 2 ?  -&gt; swap</a:t>
            </a:r>
            <a:endParaRPr lang="en-US" sz="2800" dirty="0"/>
          </a:p>
        </p:txBody>
      </p:sp>
      <p:sp>
        <p:nvSpPr>
          <p:cNvPr id="12" name="Down Arrow 11"/>
          <p:cNvSpPr/>
          <p:nvPr/>
        </p:nvSpPr>
        <p:spPr>
          <a:xfrm rot="10800000">
            <a:off x="7543800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91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3756469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1045793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 rot="10800000">
            <a:off x="62968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257800" y="4114800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9 &gt; 2 ?  -&gt; swap</a:t>
            </a:r>
            <a:endParaRPr lang="en-US" sz="2800" dirty="0"/>
          </a:p>
        </p:txBody>
      </p:sp>
      <p:sp>
        <p:nvSpPr>
          <p:cNvPr id="12" name="Down Arrow 11"/>
          <p:cNvSpPr/>
          <p:nvPr/>
        </p:nvSpPr>
        <p:spPr>
          <a:xfrm rot="10800000">
            <a:off x="7543800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-Right Arrow 8"/>
          <p:cNvSpPr/>
          <p:nvPr/>
        </p:nvSpPr>
        <p:spPr>
          <a:xfrm>
            <a:off x="6754090" y="2500745"/>
            <a:ext cx="685800" cy="457200"/>
          </a:xfrm>
          <a:prstGeom prst="leftRightArrow">
            <a:avLst>
              <a:gd name="adj1" fmla="val 50000"/>
              <a:gd name="adj2" fmla="val 37879"/>
            </a:avLst>
          </a:prstGeom>
          <a:solidFill>
            <a:srgbClr val="C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53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5507688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8057651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 rot="10800000">
            <a:off x="62968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257800" y="4114800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9 &gt; 2 ?  -&gt; swap</a:t>
            </a:r>
            <a:endParaRPr lang="en-US" sz="2800" dirty="0"/>
          </a:p>
        </p:txBody>
      </p:sp>
      <p:sp>
        <p:nvSpPr>
          <p:cNvPr id="12" name="Down Arrow 11"/>
          <p:cNvSpPr/>
          <p:nvPr/>
        </p:nvSpPr>
        <p:spPr>
          <a:xfrm rot="10800000">
            <a:off x="7543800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-Right Arrow 8"/>
          <p:cNvSpPr/>
          <p:nvPr/>
        </p:nvSpPr>
        <p:spPr>
          <a:xfrm>
            <a:off x="6754090" y="2500745"/>
            <a:ext cx="685800" cy="457200"/>
          </a:xfrm>
          <a:prstGeom prst="leftRightArrow">
            <a:avLst>
              <a:gd name="adj1" fmla="val 50000"/>
              <a:gd name="adj2" fmla="val 37879"/>
            </a:avLst>
          </a:prstGeom>
          <a:solidFill>
            <a:srgbClr val="C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094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1963132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058268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486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701222"/>
              </p:ext>
            </p:extLst>
          </p:nvPr>
        </p:nvGraphicFramePr>
        <p:xfrm>
          <a:off x="990600" y="46482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2487887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3116323"/>
              </p:ext>
            </p:extLst>
          </p:nvPr>
        </p:nvGraphicFramePr>
        <p:xfrm>
          <a:off x="990600" y="2713911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6200" y="4001869"/>
            <a:ext cx="40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After 1 iteration: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76200" y="2057400"/>
            <a:ext cx="40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Original list: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05867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670203"/>
              </p:ext>
            </p:extLst>
          </p:nvPr>
        </p:nvGraphicFramePr>
        <p:xfrm>
          <a:off x="990600" y="46482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7986534"/>
              </p:ext>
            </p:extLst>
          </p:nvPr>
        </p:nvGraphicFramePr>
        <p:xfrm>
          <a:off x="990600" y="14478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3104066"/>
              </p:ext>
            </p:extLst>
          </p:nvPr>
        </p:nvGraphicFramePr>
        <p:xfrm>
          <a:off x="990600" y="2713911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6200" y="4001869"/>
            <a:ext cx="40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After 1 iteration: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76200" y="2057400"/>
            <a:ext cx="40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Original list: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94975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45834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6944082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8452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8061392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2764332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 rot="10800000">
            <a:off x="1406235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67145" y="4114800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5 &gt; 1 ?  -&gt; swap</a:t>
            </a:r>
            <a:endParaRPr lang="en-US" sz="2800" dirty="0"/>
          </a:p>
        </p:txBody>
      </p:sp>
      <p:sp>
        <p:nvSpPr>
          <p:cNvPr id="12" name="Down Arrow 11"/>
          <p:cNvSpPr/>
          <p:nvPr/>
        </p:nvSpPr>
        <p:spPr>
          <a:xfrm rot="10800000">
            <a:off x="2653145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59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722141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864802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 rot="10800000">
            <a:off x="1406235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67145" y="4114800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5 &gt; 1 ?  -&gt; swap</a:t>
            </a:r>
            <a:endParaRPr lang="en-US" sz="2800" dirty="0"/>
          </a:p>
        </p:txBody>
      </p:sp>
      <p:sp>
        <p:nvSpPr>
          <p:cNvPr id="12" name="Down Arrow 11"/>
          <p:cNvSpPr/>
          <p:nvPr/>
        </p:nvSpPr>
        <p:spPr>
          <a:xfrm rot="10800000">
            <a:off x="2653145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-Right Arrow 8"/>
          <p:cNvSpPr/>
          <p:nvPr/>
        </p:nvSpPr>
        <p:spPr>
          <a:xfrm>
            <a:off x="1870365" y="2479965"/>
            <a:ext cx="685800" cy="457200"/>
          </a:xfrm>
          <a:prstGeom prst="leftRightArrow">
            <a:avLst>
              <a:gd name="adj1" fmla="val 50000"/>
              <a:gd name="adj2" fmla="val 37879"/>
            </a:avLst>
          </a:prstGeom>
          <a:solidFill>
            <a:srgbClr val="C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15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8331980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2861620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 rot="10800000">
            <a:off x="1406235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67145" y="4114800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5 &gt; 1 ?  -&gt; swap</a:t>
            </a:r>
            <a:endParaRPr lang="en-US" sz="2800" dirty="0"/>
          </a:p>
        </p:txBody>
      </p:sp>
      <p:sp>
        <p:nvSpPr>
          <p:cNvPr id="12" name="Down Arrow 11"/>
          <p:cNvSpPr/>
          <p:nvPr/>
        </p:nvSpPr>
        <p:spPr>
          <a:xfrm rot="10800000">
            <a:off x="2653145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-Right Arrow 8"/>
          <p:cNvSpPr/>
          <p:nvPr/>
        </p:nvSpPr>
        <p:spPr>
          <a:xfrm>
            <a:off x="1870365" y="2479965"/>
            <a:ext cx="685800" cy="457200"/>
          </a:xfrm>
          <a:prstGeom prst="leftRightArrow">
            <a:avLst>
              <a:gd name="adj1" fmla="val 50000"/>
              <a:gd name="adj2" fmla="val 37879"/>
            </a:avLst>
          </a:prstGeom>
          <a:solidFill>
            <a:srgbClr val="C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469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1048387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9062604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 rot="10800000">
            <a:off x="26392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 rot="10800000">
            <a:off x="3886200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489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4440520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6770422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 rot="10800000">
            <a:off x="26392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600200" y="4114800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5 &gt; 6 ?  -&gt; swap</a:t>
            </a:r>
            <a:endParaRPr lang="en-US" sz="2800" dirty="0"/>
          </a:p>
        </p:txBody>
      </p:sp>
      <p:sp>
        <p:nvSpPr>
          <p:cNvPr id="12" name="Down Arrow 11"/>
          <p:cNvSpPr/>
          <p:nvPr/>
        </p:nvSpPr>
        <p:spPr>
          <a:xfrm rot="10800000">
            <a:off x="3886200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16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0803196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7100405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 rot="10800000">
            <a:off x="38584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 rot="10800000">
            <a:off x="5105400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0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1235425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5007177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 rot="10800000">
            <a:off x="38584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819400" y="4114800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6 &gt; 8 ?  -&gt; swap</a:t>
            </a:r>
            <a:endParaRPr lang="en-US" sz="2800" dirty="0"/>
          </a:p>
        </p:txBody>
      </p:sp>
      <p:sp>
        <p:nvSpPr>
          <p:cNvPr id="12" name="Down Arrow 11"/>
          <p:cNvSpPr/>
          <p:nvPr/>
        </p:nvSpPr>
        <p:spPr>
          <a:xfrm rot="10800000">
            <a:off x="5105400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630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2841731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1913117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 rot="10800000">
            <a:off x="50776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 rot="10800000">
            <a:off x="6324600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88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8463005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6432909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 rot="10800000">
            <a:off x="50776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038600" y="4114800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8 &gt; 2 ?  -&gt; swap</a:t>
            </a:r>
            <a:endParaRPr lang="en-US" sz="2800" dirty="0"/>
          </a:p>
        </p:txBody>
      </p:sp>
      <p:sp>
        <p:nvSpPr>
          <p:cNvPr id="12" name="Down Arrow 11"/>
          <p:cNvSpPr/>
          <p:nvPr/>
        </p:nvSpPr>
        <p:spPr>
          <a:xfrm rot="10800000">
            <a:off x="6324600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148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9320166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9999718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 rot="10800000">
            <a:off x="50776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038600" y="4114800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8 &gt; 2 ?  -&gt; swap</a:t>
            </a:r>
            <a:endParaRPr lang="en-US" sz="2800" dirty="0"/>
          </a:p>
        </p:txBody>
      </p:sp>
      <p:sp>
        <p:nvSpPr>
          <p:cNvPr id="12" name="Down Arrow 11"/>
          <p:cNvSpPr/>
          <p:nvPr/>
        </p:nvSpPr>
        <p:spPr>
          <a:xfrm rot="10800000">
            <a:off x="6324600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-Right Arrow 8"/>
          <p:cNvSpPr/>
          <p:nvPr/>
        </p:nvSpPr>
        <p:spPr>
          <a:xfrm>
            <a:off x="5507180" y="2473035"/>
            <a:ext cx="685800" cy="457200"/>
          </a:xfrm>
          <a:prstGeom prst="leftRightArrow">
            <a:avLst>
              <a:gd name="adj1" fmla="val 50000"/>
              <a:gd name="adj2" fmla="val 37879"/>
            </a:avLst>
          </a:prstGeom>
          <a:solidFill>
            <a:srgbClr val="C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885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8446567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9418794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 rot="10800000">
            <a:off x="50776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038600" y="4114800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8 &gt; 2 ?  -&gt; swap</a:t>
            </a:r>
            <a:endParaRPr lang="en-US" sz="2800" dirty="0"/>
          </a:p>
        </p:txBody>
      </p:sp>
      <p:sp>
        <p:nvSpPr>
          <p:cNvPr id="12" name="Down Arrow 11"/>
          <p:cNvSpPr/>
          <p:nvPr/>
        </p:nvSpPr>
        <p:spPr>
          <a:xfrm rot="10800000">
            <a:off x="6324600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-Right Arrow 8"/>
          <p:cNvSpPr/>
          <p:nvPr/>
        </p:nvSpPr>
        <p:spPr>
          <a:xfrm>
            <a:off x="5507180" y="2473035"/>
            <a:ext cx="685800" cy="457200"/>
          </a:xfrm>
          <a:prstGeom prst="leftRightArrow">
            <a:avLst>
              <a:gd name="adj1" fmla="val 50000"/>
              <a:gd name="adj2" fmla="val 37879"/>
            </a:avLst>
          </a:prstGeom>
          <a:solidFill>
            <a:srgbClr val="C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83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0271156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823166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5811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580716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3233545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Oval 6"/>
          <p:cNvSpPr/>
          <p:nvPr/>
        </p:nvSpPr>
        <p:spPr>
          <a:xfrm>
            <a:off x="5791200" y="2043545"/>
            <a:ext cx="2590800" cy="138545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351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0720344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7911634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Down Arrow 7"/>
          <p:cNvSpPr/>
          <p:nvPr/>
        </p:nvSpPr>
        <p:spPr>
          <a:xfrm rot="10800000">
            <a:off x="14200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 rot="10800000">
            <a:off x="2667000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667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1445610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4513474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Down Arrow 7"/>
          <p:cNvSpPr/>
          <p:nvPr/>
        </p:nvSpPr>
        <p:spPr>
          <a:xfrm rot="10800000">
            <a:off x="14200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81000" y="4114800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1 &gt; 5 ?  -&gt; swap</a:t>
            </a:r>
            <a:endParaRPr lang="en-US" sz="2800" dirty="0"/>
          </a:p>
        </p:txBody>
      </p:sp>
      <p:sp>
        <p:nvSpPr>
          <p:cNvPr id="10" name="Down Arrow 9"/>
          <p:cNvSpPr/>
          <p:nvPr/>
        </p:nvSpPr>
        <p:spPr>
          <a:xfrm rot="10800000">
            <a:off x="2667000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43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3276860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8792784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Down Arrow 7"/>
          <p:cNvSpPr/>
          <p:nvPr/>
        </p:nvSpPr>
        <p:spPr>
          <a:xfrm rot="10800000">
            <a:off x="26392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 rot="10800000">
            <a:off x="3886200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60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2662805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358563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Down Arrow 7"/>
          <p:cNvSpPr/>
          <p:nvPr/>
        </p:nvSpPr>
        <p:spPr>
          <a:xfrm rot="10800000">
            <a:off x="26392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600200" y="4114800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5 &gt; 6 ?  -&gt; swap</a:t>
            </a:r>
            <a:endParaRPr lang="en-US" sz="2800" dirty="0"/>
          </a:p>
        </p:txBody>
      </p:sp>
      <p:sp>
        <p:nvSpPr>
          <p:cNvPr id="10" name="Down Arrow 9"/>
          <p:cNvSpPr/>
          <p:nvPr/>
        </p:nvSpPr>
        <p:spPr>
          <a:xfrm rot="10800000">
            <a:off x="3886200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11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2803838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7238921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Down Arrow 7"/>
          <p:cNvSpPr/>
          <p:nvPr/>
        </p:nvSpPr>
        <p:spPr>
          <a:xfrm rot="10800000">
            <a:off x="38584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 rot="10800000">
            <a:off x="5105400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0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9178291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9824926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Down Arrow 7"/>
          <p:cNvSpPr/>
          <p:nvPr/>
        </p:nvSpPr>
        <p:spPr>
          <a:xfrm rot="10800000">
            <a:off x="38584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819400" y="4114800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6 &gt; 2 ?  -&gt; swap</a:t>
            </a:r>
            <a:endParaRPr lang="en-US" sz="2800" dirty="0"/>
          </a:p>
        </p:txBody>
      </p:sp>
      <p:sp>
        <p:nvSpPr>
          <p:cNvPr id="10" name="Down Arrow 9"/>
          <p:cNvSpPr/>
          <p:nvPr/>
        </p:nvSpPr>
        <p:spPr>
          <a:xfrm rot="10800000">
            <a:off x="5105400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838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5483025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0890763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Down Arrow 7"/>
          <p:cNvSpPr/>
          <p:nvPr/>
        </p:nvSpPr>
        <p:spPr>
          <a:xfrm rot="10800000">
            <a:off x="38584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819400" y="4114800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6 &gt; 2 ?  -&gt; swap</a:t>
            </a:r>
            <a:endParaRPr lang="en-US" sz="2800" dirty="0"/>
          </a:p>
        </p:txBody>
      </p:sp>
      <p:sp>
        <p:nvSpPr>
          <p:cNvPr id="10" name="Down Arrow 9"/>
          <p:cNvSpPr/>
          <p:nvPr/>
        </p:nvSpPr>
        <p:spPr>
          <a:xfrm rot="10800000">
            <a:off x="5105400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-Right Arrow 10"/>
          <p:cNvSpPr/>
          <p:nvPr/>
        </p:nvSpPr>
        <p:spPr>
          <a:xfrm>
            <a:off x="4294910" y="2473035"/>
            <a:ext cx="685800" cy="457200"/>
          </a:xfrm>
          <a:prstGeom prst="leftRightArrow">
            <a:avLst>
              <a:gd name="adj1" fmla="val 50000"/>
              <a:gd name="adj2" fmla="val 37879"/>
            </a:avLst>
          </a:prstGeom>
          <a:solidFill>
            <a:srgbClr val="C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56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4558749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4610779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Down Arrow 7"/>
          <p:cNvSpPr/>
          <p:nvPr/>
        </p:nvSpPr>
        <p:spPr>
          <a:xfrm rot="10800000">
            <a:off x="38584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819400" y="4114800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6 &gt; 2 ?  -&gt; swap</a:t>
            </a:r>
            <a:endParaRPr lang="en-US" sz="2800" dirty="0"/>
          </a:p>
        </p:txBody>
      </p:sp>
      <p:sp>
        <p:nvSpPr>
          <p:cNvPr id="10" name="Down Arrow 9"/>
          <p:cNvSpPr/>
          <p:nvPr/>
        </p:nvSpPr>
        <p:spPr>
          <a:xfrm rot="10800000">
            <a:off x="5105400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-Right Arrow 10"/>
          <p:cNvSpPr/>
          <p:nvPr/>
        </p:nvSpPr>
        <p:spPr>
          <a:xfrm>
            <a:off x="4294910" y="2473035"/>
            <a:ext cx="685800" cy="457200"/>
          </a:xfrm>
          <a:prstGeom prst="leftRightArrow">
            <a:avLst>
              <a:gd name="adj1" fmla="val 50000"/>
              <a:gd name="adj2" fmla="val 37879"/>
            </a:avLst>
          </a:prstGeom>
          <a:solidFill>
            <a:srgbClr val="C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35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2741617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8433496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361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0710701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048022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478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1830984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3422561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 rot="10800000">
            <a:off x="14200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 rot="10800000">
            <a:off x="2667000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269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3228067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3910192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 rot="10800000">
            <a:off x="14200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81000" y="4114800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1 &gt; 5 ?  -&gt; swap</a:t>
            </a:r>
            <a:endParaRPr lang="en-US" sz="2800" dirty="0"/>
          </a:p>
        </p:txBody>
      </p:sp>
      <p:sp>
        <p:nvSpPr>
          <p:cNvPr id="9" name="Down Arrow 8"/>
          <p:cNvSpPr/>
          <p:nvPr/>
        </p:nvSpPr>
        <p:spPr>
          <a:xfrm rot="10800000">
            <a:off x="2667000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7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2546032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6786892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 rot="10800000">
            <a:off x="26392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 rot="10800000">
            <a:off x="3886200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41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5204709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4824901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 rot="10800000">
            <a:off x="26392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600200" y="4114800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5 &gt; 2 ?  -&gt; swap</a:t>
            </a:r>
            <a:endParaRPr lang="en-US" sz="2800" dirty="0"/>
          </a:p>
        </p:txBody>
      </p:sp>
      <p:sp>
        <p:nvSpPr>
          <p:cNvPr id="9" name="Down Arrow 8"/>
          <p:cNvSpPr/>
          <p:nvPr/>
        </p:nvSpPr>
        <p:spPr>
          <a:xfrm rot="10800000">
            <a:off x="3886200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69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2652410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1276494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 rot="10800000">
            <a:off x="26392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600200" y="4114800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5 &gt; 2 ?  -&gt; swap</a:t>
            </a:r>
            <a:endParaRPr lang="en-US" sz="2800" dirty="0"/>
          </a:p>
        </p:txBody>
      </p:sp>
      <p:sp>
        <p:nvSpPr>
          <p:cNvPr id="9" name="Down Arrow 8"/>
          <p:cNvSpPr/>
          <p:nvPr/>
        </p:nvSpPr>
        <p:spPr>
          <a:xfrm rot="10800000">
            <a:off x="3886200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-Right Arrow 9"/>
          <p:cNvSpPr/>
          <p:nvPr/>
        </p:nvSpPr>
        <p:spPr>
          <a:xfrm>
            <a:off x="3075710" y="2473035"/>
            <a:ext cx="685800" cy="457200"/>
          </a:xfrm>
          <a:prstGeom prst="leftRightArrow">
            <a:avLst>
              <a:gd name="adj1" fmla="val 50000"/>
              <a:gd name="adj2" fmla="val 37879"/>
            </a:avLst>
          </a:prstGeom>
          <a:solidFill>
            <a:srgbClr val="C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902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5030565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5661588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 rot="10800000">
            <a:off x="26392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600200" y="4114800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5</a:t>
            </a:r>
            <a:r>
              <a:rPr lang="en-US" sz="4000" dirty="0" smtClean="0"/>
              <a:t> &gt; 2 ?  -&gt; swap</a:t>
            </a:r>
            <a:endParaRPr lang="en-US" sz="2800" dirty="0"/>
          </a:p>
        </p:txBody>
      </p:sp>
      <p:sp>
        <p:nvSpPr>
          <p:cNvPr id="9" name="Down Arrow 8"/>
          <p:cNvSpPr/>
          <p:nvPr/>
        </p:nvSpPr>
        <p:spPr>
          <a:xfrm rot="10800000">
            <a:off x="3886200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-Right Arrow 9"/>
          <p:cNvSpPr/>
          <p:nvPr/>
        </p:nvSpPr>
        <p:spPr>
          <a:xfrm>
            <a:off x="3075710" y="2473035"/>
            <a:ext cx="685800" cy="457200"/>
          </a:xfrm>
          <a:prstGeom prst="leftRightArrow">
            <a:avLst>
              <a:gd name="adj1" fmla="val 50000"/>
              <a:gd name="adj2" fmla="val 37879"/>
            </a:avLst>
          </a:prstGeom>
          <a:solidFill>
            <a:srgbClr val="C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48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3982166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0967494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376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4359913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3077868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761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5614314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3042945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 rot="10800000">
            <a:off x="14200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 rot="10800000">
            <a:off x="2667000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74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4672602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4877398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 rot="10800000">
            <a:off x="1420090" y="3332018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81000" y="4114800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1</a:t>
            </a:r>
            <a:r>
              <a:rPr lang="en-US" sz="4000" dirty="0" smtClean="0"/>
              <a:t> &gt; 2 ?  -&gt; swap</a:t>
            </a:r>
            <a:endParaRPr lang="en-US" sz="2800" dirty="0"/>
          </a:p>
        </p:txBody>
      </p:sp>
      <p:sp>
        <p:nvSpPr>
          <p:cNvPr id="9" name="Down Arrow 8"/>
          <p:cNvSpPr/>
          <p:nvPr/>
        </p:nvSpPr>
        <p:spPr>
          <a:xfrm rot="10800000">
            <a:off x="2667000" y="3352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69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</a:rPr>
              <a:t>Bubble Sort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102901"/>
              </p:ext>
            </p:extLst>
          </p:nvPr>
        </p:nvGraphicFramePr>
        <p:xfrm>
          <a:off x="990600" y="22098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2205407"/>
              </p:ext>
            </p:extLst>
          </p:nvPr>
        </p:nvGraphicFramePr>
        <p:xfrm>
          <a:off x="990600" y="1600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905000" y="4038600"/>
            <a:ext cx="548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Sort finished.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13730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smtClean="0">
                <a:solidFill>
                  <a:schemeClr val="bg1"/>
                </a:solidFill>
              </a:rPr>
              <a:t>Bubble Sort </a:t>
            </a:r>
            <a:r>
              <a:rPr lang="en-US" sz="3200" b="1" dirty="0" smtClean="0">
                <a:solidFill>
                  <a:schemeClr val="bg1"/>
                </a:solidFill>
              </a:rPr>
              <a:t>– Big Oh Analysis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1294924"/>
            <a:ext cx="838200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3600" dirty="0" smtClean="0"/>
              <a:t>Bubble Sort </a:t>
            </a:r>
            <a:r>
              <a:rPr lang="en-US" sz="3600" dirty="0" smtClean="0"/>
              <a:t>is not </a:t>
            </a:r>
            <a:r>
              <a:rPr lang="en-US" sz="3600" dirty="0" smtClean="0"/>
              <a:t>an efficient sorting </a:t>
            </a:r>
            <a:r>
              <a:rPr lang="en-US" sz="3600" dirty="0" smtClean="0"/>
              <a:t>algorithm because it uses nested </a:t>
            </a:r>
            <a:r>
              <a:rPr lang="en-US" sz="3600" dirty="0" smtClean="0"/>
              <a:t>loops.</a:t>
            </a:r>
          </a:p>
          <a:p>
            <a:pPr>
              <a:spcBef>
                <a:spcPts val="300"/>
              </a:spcBef>
            </a:pPr>
            <a:endParaRPr lang="en-US" sz="3600" dirty="0" smtClean="0"/>
          </a:p>
          <a:p>
            <a:pPr>
              <a:spcBef>
                <a:spcPts val="300"/>
              </a:spcBef>
            </a:pPr>
            <a:r>
              <a:rPr lang="en-US" sz="3600" dirty="0" smtClean="0"/>
              <a:t>It is useful only for small data sets.</a:t>
            </a:r>
          </a:p>
          <a:p>
            <a:pPr>
              <a:spcBef>
                <a:spcPts val="300"/>
              </a:spcBef>
            </a:pPr>
            <a:endParaRPr lang="en-US" sz="3600" dirty="0" smtClean="0"/>
          </a:p>
          <a:p>
            <a:pPr>
              <a:spcBef>
                <a:spcPts val="300"/>
              </a:spcBef>
            </a:pPr>
            <a:r>
              <a:rPr lang="en-US" sz="3600" dirty="0" smtClean="0"/>
              <a:t>It runs in O(n^2</a:t>
            </a:r>
            <a:r>
              <a:rPr lang="en-US" sz="3600" dirty="0" smtClean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81181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smtClean="0">
                <a:solidFill>
                  <a:schemeClr val="bg1"/>
                </a:solidFill>
              </a:rPr>
              <a:t>Bubble Sort </a:t>
            </a:r>
            <a:r>
              <a:rPr lang="en-US" sz="3200" b="1" dirty="0" smtClean="0">
                <a:solidFill>
                  <a:schemeClr val="bg1"/>
                </a:solidFill>
              </a:rPr>
              <a:t>– Java Code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1854325"/>
              </p:ext>
            </p:extLst>
          </p:nvPr>
        </p:nvGraphicFramePr>
        <p:xfrm>
          <a:off x="990600" y="31242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6520729"/>
              </p:ext>
            </p:extLst>
          </p:nvPr>
        </p:nvGraphicFramePr>
        <p:xfrm>
          <a:off x="990600" y="2362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6200" y="1447800"/>
            <a:ext cx="358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i</a:t>
            </a:r>
            <a:r>
              <a:rPr lang="en-US" sz="4000" dirty="0" smtClean="0"/>
              <a:t> : outer loop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76200" y="4953000"/>
            <a:ext cx="358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j</a:t>
            </a:r>
            <a:r>
              <a:rPr lang="en-US" sz="4000" dirty="0" smtClean="0"/>
              <a:t> : inner loop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8445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smtClean="0">
                <a:solidFill>
                  <a:schemeClr val="bg1"/>
                </a:solidFill>
              </a:rPr>
              <a:t>Bubble Sort </a:t>
            </a:r>
            <a:r>
              <a:rPr lang="en-US" sz="3200" b="1" dirty="0" smtClean="0">
                <a:solidFill>
                  <a:schemeClr val="bg1"/>
                </a:solidFill>
              </a:rPr>
              <a:t>– Java Code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9865654"/>
              </p:ext>
            </p:extLst>
          </p:nvPr>
        </p:nvGraphicFramePr>
        <p:xfrm>
          <a:off x="990600" y="31242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0678245"/>
              </p:ext>
            </p:extLst>
          </p:nvPr>
        </p:nvGraphicFramePr>
        <p:xfrm>
          <a:off x="990600" y="2362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Down Arrow 12"/>
          <p:cNvSpPr/>
          <p:nvPr/>
        </p:nvSpPr>
        <p:spPr>
          <a:xfrm rot="10800000">
            <a:off x="3858490" y="4114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/>
          <p:cNvSpPr/>
          <p:nvPr/>
        </p:nvSpPr>
        <p:spPr>
          <a:xfrm rot="10800000">
            <a:off x="5105400" y="4135582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33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smtClean="0">
                <a:solidFill>
                  <a:schemeClr val="bg1"/>
                </a:solidFill>
              </a:rPr>
              <a:t>Bubble Sort </a:t>
            </a:r>
            <a:r>
              <a:rPr lang="en-US" sz="3200" b="1" dirty="0" smtClean="0">
                <a:solidFill>
                  <a:schemeClr val="bg1"/>
                </a:solidFill>
              </a:rPr>
              <a:t>– Java Code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260427"/>
              </p:ext>
            </p:extLst>
          </p:nvPr>
        </p:nvGraphicFramePr>
        <p:xfrm>
          <a:off x="990600" y="31242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9126867"/>
              </p:ext>
            </p:extLst>
          </p:nvPr>
        </p:nvGraphicFramePr>
        <p:xfrm>
          <a:off x="990600" y="2362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Down Arrow 12"/>
          <p:cNvSpPr/>
          <p:nvPr/>
        </p:nvSpPr>
        <p:spPr>
          <a:xfrm rot="10800000">
            <a:off x="3858490" y="4114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/>
          <p:cNvSpPr/>
          <p:nvPr/>
        </p:nvSpPr>
        <p:spPr>
          <a:xfrm rot="10800000">
            <a:off x="5105400" y="4135582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657601" y="4724400"/>
            <a:ext cx="761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J</a:t>
            </a:r>
            <a:endParaRPr lang="en-US" sz="4400" dirty="0"/>
          </a:p>
        </p:txBody>
      </p:sp>
      <p:sp>
        <p:nvSpPr>
          <p:cNvPr id="15" name="TextBox 14"/>
          <p:cNvSpPr txBox="1"/>
          <p:nvPr/>
        </p:nvSpPr>
        <p:spPr>
          <a:xfrm>
            <a:off x="4572000" y="4724400"/>
            <a:ext cx="18287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J+1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65804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smtClean="0">
                <a:solidFill>
                  <a:schemeClr val="bg1"/>
                </a:solidFill>
              </a:rPr>
              <a:t>Bubble Sort </a:t>
            </a:r>
            <a:r>
              <a:rPr lang="en-US" sz="3200" b="1" dirty="0" smtClean="0">
                <a:solidFill>
                  <a:schemeClr val="bg1"/>
                </a:solidFill>
              </a:rPr>
              <a:t>– Java Code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034812"/>
              </p:ext>
            </p:extLst>
          </p:nvPr>
        </p:nvGraphicFramePr>
        <p:xfrm>
          <a:off x="990600" y="3124200"/>
          <a:ext cx="7315200" cy="9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98042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5727635"/>
              </p:ext>
            </p:extLst>
          </p:nvPr>
        </p:nvGraphicFramePr>
        <p:xfrm>
          <a:off x="990600" y="2362200"/>
          <a:ext cx="7315200" cy="609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0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2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3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4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5</a:t>
                      </a:r>
                      <a:endParaRPr lang="en-US" sz="24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Down Arrow 12"/>
          <p:cNvSpPr/>
          <p:nvPr/>
        </p:nvSpPr>
        <p:spPr>
          <a:xfrm rot="10800000">
            <a:off x="3858490" y="4114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/>
          <p:cNvSpPr/>
          <p:nvPr/>
        </p:nvSpPr>
        <p:spPr>
          <a:xfrm rot="10800000">
            <a:off x="5105400" y="4135582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657601" y="4724400"/>
            <a:ext cx="761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J</a:t>
            </a:r>
            <a:endParaRPr lang="en-US" sz="4400" dirty="0"/>
          </a:p>
        </p:txBody>
      </p:sp>
      <p:sp>
        <p:nvSpPr>
          <p:cNvPr id="15" name="TextBox 14"/>
          <p:cNvSpPr txBox="1"/>
          <p:nvPr/>
        </p:nvSpPr>
        <p:spPr>
          <a:xfrm>
            <a:off x="4572000" y="4724400"/>
            <a:ext cx="18287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J+1</a:t>
            </a:r>
            <a:endParaRPr lang="en-US" sz="4400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5921514"/>
            <a:ext cx="9143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J loop goes from 0 to 2 for this iteration.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6573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smtClean="0">
                <a:solidFill>
                  <a:schemeClr val="bg1"/>
                </a:solidFill>
              </a:rPr>
              <a:t>Bubble Sort </a:t>
            </a:r>
            <a:r>
              <a:rPr lang="en-US" sz="3200" b="1" dirty="0" smtClean="0">
                <a:solidFill>
                  <a:schemeClr val="bg1"/>
                </a:solidFill>
              </a:rPr>
              <a:t>– Java Code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990600"/>
            <a:ext cx="83820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2600" dirty="0"/>
              <a:t>public </a:t>
            </a:r>
            <a:r>
              <a:rPr lang="en-US" sz="2600" dirty="0" err="1"/>
              <a:t>int</a:t>
            </a:r>
            <a:r>
              <a:rPr lang="en-US" sz="2600" dirty="0"/>
              <a:t>[] </a:t>
            </a:r>
            <a:r>
              <a:rPr lang="en-US" sz="2600" dirty="0" err="1"/>
              <a:t>bubbleSort</a:t>
            </a:r>
            <a:r>
              <a:rPr lang="en-US" sz="2600" dirty="0"/>
              <a:t> (</a:t>
            </a:r>
            <a:r>
              <a:rPr lang="en-US" sz="2600" dirty="0" err="1"/>
              <a:t>int</a:t>
            </a:r>
            <a:r>
              <a:rPr lang="en-US" sz="2600" dirty="0"/>
              <a:t>[] list) {</a:t>
            </a:r>
          </a:p>
          <a:p>
            <a:pPr>
              <a:spcBef>
                <a:spcPts val="300"/>
              </a:spcBef>
            </a:pPr>
            <a:endParaRPr lang="en-US" sz="2600" dirty="0" smtClean="0"/>
          </a:p>
          <a:p>
            <a:pPr>
              <a:spcBef>
                <a:spcPts val="300"/>
              </a:spcBef>
            </a:pPr>
            <a:endParaRPr lang="en-US" sz="2600" dirty="0"/>
          </a:p>
          <a:p>
            <a:pPr>
              <a:spcBef>
                <a:spcPts val="300"/>
              </a:spcBef>
            </a:pPr>
            <a:endParaRPr lang="en-US" sz="2600" dirty="0" smtClean="0"/>
          </a:p>
          <a:p>
            <a:pPr>
              <a:spcBef>
                <a:spcPts val="300"/>
              </a:spcBef>
            </a:pPr>
            <a:endParaRPr lang="en-US" sz="2600" dirty="0"/>
          </a:p>
          <a:p>
            <a:pPr>
              <a:spcBef>
                <a:spcPts val="300"/>
              </a:spcBef>
            </a:pPr>
            <a:endParaRPr lang="en-US" sz="2600" dirty="0" smtClean="0"/>
          </a:p>
          <a:p>
            <a:pPr>
              <a:spcBef>
                <a:spcPts val="300"/>
              </a:spcBef>
            </a:pPr>
            <a:endParaRPr lang="en-US" sz="2600" dirty="0"/>
          </a:p>
          <a:p>
            <a:pPr>
              <a:spcBef>
                <a:spcPts val="300"/>
              </a:spcBef>
            </a:pPr>
            <a:endParaRPr lang="en-US" sz="2600" dirty="0" smtClean="0"/>
          </a:p>
          <a:p>
            <a:pPr>
              <a:spcBef>
                <a:spcPts val="300"/>
              </a:spcBef>
            </a:pPr>
            <a:endParaRPr lang="en-US" sz="2600" dirty="0"/>
          </a:p>
          <a:p>
            <a:pPr>
              <a:spcBef>
                <a:spcPts val="300"/>
              </a:spcBef>
            </a:pPr>
            <a:endParaRPr lang="en-US" sz="2600" dirty="0" smtClean="0"/>
          </a:p>
          <a:p>
            <a:pPr>
              <a:spcBef>
                <a:spcPts val="300"/>
              </a:spcBef>
            </a:pPr>
            <a:endParaRPr lang="en-US" sz="2600" dirty="0"/>
          </a:p>
          <a:p>
            <a:pPr>
              <a:spcBef>
                <a:spcPts val="300"/>
              </a:spcBef>
            </a:pPr>
            <a:r>
              <a:rPr lang="en-US" sz="2600" dirty="0"/>
              <a:t>       </a:t>
            </a:r>
            <a:r>
              <a:rPr lang="en-US" sz="2600" dirty="0" smtClean="0"/>
              <a:t>return </a:t>
            </a:r>
            <a:r>
              <a:rPr lang="en-US" sz="2600" dirty="0"/>
              <a:t>list;</a:t>
            </a:r>
          </a:p>
          <a:p>
            <a:pPr>
              <a:spcBef>
                <a:spcPts val="300"/>
              </a:spcBef>
            </a:pPr>
            <a:r>
              <a:rPr lang="en-US" sz="2600" dirty="0" smtClean="0"/>
              <a:t>}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93360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smtClean="0">
                <a:solidFill>
                  <a:schemeClr val="bg1"/>
                </a:solidFill>
              </a:rPr>
              <a:t>Bubble Sort </a:t>
            </a:r>
            <a:r>
              <a:rPr lang="en-US" sz="3200" b="1" dirty="0" smtClean="0">
                <a:solidFill>
                  <a:schemeClr val="bg1"/>
                </a:solidFill>
              </a:rPr>
              <a:t>– Java Code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990600"/>
            <a:ext cx="83820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2600" dirty="0"/>
              <a:t>public </a:t>
            </a:r>
            <a:r>
              <a:rPr lang="en-US" sz="2600" dirty="0" err="1"/>
              <a:t>int</a:t>
            </a:r>
            <a:r>
              <a:rPr lang="en-US" sz="2600" dirty="0"/>
              <a:t>[] </a:t>
            </a:r>
            <a:r>
              <a:rPr lang="en-US" sz="2600" dirty="0" err="1"/>
              <a:t>bubbleSort</a:t>
            </a:r>
            <a:r>
              <a:rPr lang="en-US" sz="2600" dirty="0"/>
              <a:t> (</a:t>
            </a:r>
            <a:r>
              <a:rPr lang="en-US" sz="2600" dirty="0" err="1"/>
              <a:t>int</a:t>
            </a:r>
            <a:r>
              <a:rPr lang="en-US" sz="2600" dirty="0"/>
              <a:t>[] list) {</a:t>
            </a:r>
          </a:p>
          <a:p>
            <a:pPr>
              <a:spcBef>
                <a:spcPts val="300"/>
              </a:spcBef>
            </a:pPr>
            <a:r>
              <a:rPr lang="en-US" sz="2600" dirty="0"/>
              <a:t>      </a:t>
            </a:r>
            <a:r>
              <a:rPr lang="en-US" sz="2600" dirty="0" smtClean="0"/>
              <a:t> </a:t>
            </a:r>
            <a:r>
              <a:rPr lang="en-US" sz="2600" dirty="0" err="1"/>
              <a:t>int</a:t>
            </a:r>
            <a:r>
              <a:rPr lang="en-US" sz="2600" dirty="0"/>
              <a:t> i, j, temp = 0;</a:t>
            </a:r>
          </a:p>
          <a:p>
            <a:pPr>
              <a:spcBef>
                <a:spcPts val="300"/>
              </a:spcBef>
            </a:pPr>
            <a:endParaRPr lang="en-US" sz="2600" dirty="0" smtClean="0"/>
          </a:p>
          <a:p>
            <a:pPr>
              <a:spcBef>
                <a:spcPts val="300"/>
              </a:spcBef>
            </a:pPr>
            <a:endParaRPr lang="en-US" sz="2600" dirty="0"/>
          </a:p>
          <a:p>
            <a:pPr>
              <a:spcBef>
                <a:spcPts val="300"/>
              </a:spcBef>
            </a:pPr>
            <a:endParaRPr lang="en-US" sz="2600" dirty="0" smtClean="0"/>
          </a:p>
          <a:p>
            <a:pPr>
              <a:spcBef>
                <a:spcPts val="300"/>
              </a:spcBef>
            </a:pPr>
            <a:endParaRPr lang="en-US" sz="2600" dirty="0"/>
          </a:p>
          <a:p>
            <a:pPr>
              <a:spcBef>
                <a:spcPts val="300"/>
              </a:spcBef>
            </a:pPr>
            <a:endParaRPr lang="en-US" sz="2600" dirty="0" smtClean="0"/>
          </a:p>
          <a:p>
            <a:pPr>
              <a:spcBef>
                <a:spcPts val="300"/>
              </a:spcBef>
            </a:pPr>
            <a:endParaRPr lang="en-US" sz="2600" dirty="0"/>
          </a:p>
          <a:p>
            <a:pPr>
              <a:spcBef>
                <a:spcPts val="300"/>
              </a:spcBef>
            </a:pPr>
            <a:endParaRPr lang="en-US" sz="2600" dirty="0" smtClean="0"/>
          </a:p>
          <a:p>
            <a:pPr>
              <a:spcBef>
                <a:spcPts val="300"/>
              </a:spcBef>
            </a:pPr>
            <a:endParaRPr lang="en-US" sz="2600" dirty="0"/>
          </a:p>
          <a:p>
            <a:pPr>
              <a:spcBef>
                <a:spcPts val="300"/>
              </a:spcBef>
            </a:pPr>
            <a:endParaRPr lang="en-US" sz="2600" dirty="0"/>
          </a:p>
          <a:p>
            <a:pPr>
              <a:spcBef>
                <a:spcPts val="300"/>
              </a:spcBef>
            </a:pPr>
            <a:r>
              <a:rPr lang="en-US" sz="2600" dirty="0"/>
              <a:t>       </a:t>
            </a:r>
            <a:r>
              <a:rPr lang="en-US" sz="2600" dirty="0" smtClean="0"/>
              <a:t>return </a:t>
            </a:r>
            <a:r>
              <a:rPr lang="en-US" sz="2600" dirty="0"/>
              <a:t>list;</a:t>
            </a:r>
          </a:p>
          <a:p>
            <a:pPr>
              <a:spcBef>
                <a:spcPts val="300"/>
              </a:spcBef>
            </a:pPr>
            <a:r>
              <a:rPr lang="en-US" sz="2600" dirty="0" smtClean="0"/>
              <a:t>}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4095796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smtClean="0">
                <a:solidFill>
                  <a:schemeClr val="bg1"/>
                </a:solidFill>
              </a:rPr>
              <a:t>Bubble Sort </a:t>
            </a:r>
            <a:r>
              <a:rPr lang="en-US" sz="3200" b="1" dirty="0" smtClean="0">
                <a:solidFill>
                  <a:schemeClr val="bg1"/>
                </a:solidFill>
              </a:rPr>
              <a:t>– Java Code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990600"/>
            <a:ext cx="83820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2600" dirty="0"/>
              <a:t>public </a:t>
            </a:r>
            <a:r>
              <a:rPr lang="en-US" sz="2600" dirty="0" err="1"/>
              <a:t>int</a:t>
            </a:r>
            <a:r>
              <a:rPr lang="en-US" sz="2600" dirty="0"/>
              <a:t>[] </a:t>
            </a:r>
            <a:r>
              <a:rPr lang="en-US" sz="2600" dirty="0" err="1"/>
              <a:t>bubbleSort</a:t>
            </a:r>
            <a:r>
              <a:rPr lang="en-US" sz="2600" dirty="0"/>
              <a:t> (</a:t>
            </a:r>
            <a:r>
              <a:rPr lang="en-US" sz="2600" dirty="0" err="1"/>
              <a:t>int</a:t>
            </a:r>
            <a:r>
              <a:rPr lang="en-US" sz="2600" dirty="0"/>
              <a:t>[] list) {</a:t>
            </a:r>
          </a:p>
          <a:p>
            <a:pPr>
              <a:spcBef>
                <a:spcPts val="300"/>
              </a:spcBef>
            </a:pPr>
            <a:r>
              <a:rPr lang="en-US" sz="2600" dirty="0"/>
              <a:t>      </a:t>
            </a:r>
            <a:r>
              <a:rPr lang="en-US" sz="2600" dirty="0" smtClean="0"/>
              <a:t> </a:t>
            </a:r>
            <a:r>
              <a:rPr lang="en-US" sz="2600" dirty="0" err="1"/>
              <a:t>int</a:t>
            </a:r>
            <a:r>
              <a:rPr lang="en-US" sz="2600" dirty="0"/>
              <a:t> i, j, temp = 0;</a:t>
            </a:r>
          </a:p>
          <a:p>
            <a:pPr>
              <a:spcBef>
                <a:spcPts val="300"/>
              </a:spcBef>
            </a:pPr>
            <a:r>
              <a:rPr lang="en-US" sz="2600" dirty="0"/>
              <a:t>     </a:t>
            </a:r>
            <a:r>
              <a:rPr lang="en-US" sz="2600" dirty="0" smtClean="0"/>
              <a:t>  </a:t>
            </a:r>
            <a:r>
              <a:rPr lang="en-US" sz="2600" dirty="0"/>
              <a:t>for (i = 0; i &lt; </a:t>
            </a:r>
            <a:r>
              <a:rPr lang="en-US" sz="2600" dirty="0" err="1"/>
              <a:t>list.length</a:t>
            </a:r>
            <a:r>
              <a:rPr lang="en-US" sz="2600" dirty="0"/>
              <a:t> - 1; i++) {</a:t>
            </a:r>
          </a:p>
          <a:p>
            <a:pPr>
              <a:spcBef>
                <a:spcPts val="300"/>
              </a:spcBef>
            </a:pPr>
            <a:endParaRPr lang="en-US" sz="2600" dirty="0" smtClean="0"/>
          </a:p>
          <a:p>
            <a:pPr>
              <a:spcBef>
                <a:spcPts val="300"/>
              </a:spcBef>
            </a:pPr>
            <a:endParaRPr lang="en-US" sz="2600" dirty="0"/>
          </a:p>
          <a:p>
            <a:pPr>
              <a:spcBef>
                <a:spcPts val="300"/>
              </a:spcBef>
            </a:pPr>
            <a:endParaRPr lang="en-US" sz="2600" dirty="0" smtClean="0"/>
          </a:p>
          <a:p>
            <a:pPr>
              <a:spcBef>
                <a:spcPts val="300"/>
              </a:spcBef>
            </a:pPr>
            <a:endParaRPr lang="en-US" sz="2600" dirty="0"/>
          </a:p>
          <a:p>
            <a:pPr>
              <a:spcBef>
                <a:spcPts val="300"/>
              </a:spcBef>
            </a:pPr>
            <a:endParaRPr lang="en-US" sz="2600" dirty="0" smtClean="0"/>
          </a:p>
          <a:p>
            <a:pPr>
              <a:spcBef>
                <a:spcPts val="300"/>
              </a:spcBef>
            </a:pPr>
            <a:endParaRPr lang="en-US" sz="2600" dirty="0"/>
          </a:p>
          <a:p>
            <a:pPr>
              <a:spcBef>
                <a:spcPts val="300"/>
              </a:spcBef>
            </a:pPr>
            <a:endParaRPr lang="en-US" sz="2600" dirty="0"/>
          </a:p>
          <a:p>
            <a:pPr>
              <a:spcBef>
                <a:spcPts val="300"/>
              </a:spcBef>
            </a:pPr>
            <a:r>
              <a:rPr lang="en-US" sz="2600" dirty="0"/>
              <a:t>      </a:t>
            </a:r>
            <a:r>
              <a:rPr lang="en-US" sz="2600" dirty="0" smtClean="0"/>
              <a:t> </a:t>
            </a:r>
            <a:r>
              <a:rPr lang="en-US" sz="2600" dirty="0"/>
              <a:t>}</a:t>
            </a:r>
          </a:p>
          <a:p>
            <a:pPr>
              <a:spcBef>
                <a:spcPts val="300"/>
              </a:spcBef>
            </a:pPr>
            <a:r>
              <a:rPr lang="en-US" sz="2600" dirty="0"/>
              <a:t>       </a:t>
            </a:r>
            <a:r>
              <a:rPr lang="en-US" sz="2600" dirty="0" smtClean="0"/>
              <a:t>return </a:t>
            </a:r>
            <a:r>
              <a:rPr lang="en-US" sz="2600" dirty="0"/>
              <a:t>list;</a:t>
            </a:r>
          </a:p>
          <a:p>
            <a:pPr>
              <a:spcBef>
                <a:spcPts val="300"/>
              </a:spcBef>
            </a:pPr>
            <a:r>
              <a:rPr lang="en-US" sz="2600" dirty="0" smtClean="0"/>
              <a:t>}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4095796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smtClean="0">
                <a:solidFill>
                  <a:schemeClr val="bg1"/>
                </a:solidFill>
              </a:rPr>
              <a:t>Bubble Sort </a:t>
            </a:r>
            <a:r>
              <a:rPr lang="en-US" sz="3200" b="1" dirty="0" smtClean="0">
                <a:solidFill>
                  <a:schemeClr val="bg1"/>
                </a:solidFill>
              </a:rPr>
              <a:t>– Java Code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990600"/>
            <a:ext cx="83820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2600" dirty="0"/>
              <a:t>public </a:t>
            </a:r>
            <a:r>
              <a:rPr lang="en-US" sz="2600" dirty="0" err="1"/>
              <a:t>int</a:t>
            </a:r>
            <a:r>
              <a:rPr lang="en-US" sz="2600" dirty="0"/>
              <a:t>[] </a:t>
            </a:r>
            <a:r>
              <a:rPr lang="en-US" sz="2600" dirty="0" err="1"/>
              <a:t>bubbleSort</a:t>
            </a:r>
            <a:r>
              <a:rPr lang="en-US" sz="2600" dirty="0"/>
              <a:t> (</a:t>
            </a:r>
            <a:r>
              <a:rPr lang="en-US" sz="2600" dirty="0" err="1"/>
              <a:t>int</a:t>
            </a:r>
            <a:r>
              <a:rPr lang="en-US" sz="2600" dirty="0"/>
              <a:t>[] list) {</a:t>
            </a:r>
          </a:p>
          <a:p>
            <a:pPr>
              <a:spcBef>
                <a:spcPts val="300"/>
              </a:spcBef>
            </a:pPr>
            <a:r>
              <a:rPr lang="en-US" sz="2600" dirty="0"/>
              <a:t>      </a:t>
            </a:r>
            <a:r>
              <a:rPr lang="en-US" sz="2600" dirty="0" smtClean="0"/>
              <a:t> </a:t>
            </a:r>
            <a:r>
              <a:rPr lang="en-US" sz="2600" dirty="0" err="1"/>
              <a:t>int</a:t>
            </a:r>
            <a:r>
              <a:rPr lang="en-US" sz="2600" dirty="0"/>
              <a:t> i, j, temp = 0;</a:t>
            </a:r>
          </a:p>
          <a:p>
            <a:pPr>
              <a:spcBef>
                <a:spcPts val="300"/>
              </a:spcBef>
            </a:pPr>
            <a:r>
              <a:rPr lang="en-US" sz="2600" dirty="0"/>
              <a:t>     </a:t>
            </a:r>
            <a:r>
              <a:rPr lang="en-US" sz="2600" dirty="0" smtClean="0"/>
              <a:t>  </a:t>
            </a:r>
            <a:r>
              <a:rPr lang="en-US" sz="2600" dirty="0"/>
              <a:t>for (i = 0; i &lt; </a:t>
            </a:r>
            <a:r>
              <a:rPr lang="en-US" sz="2600" dirty="0" err="1"/>
              <a:t>list.length</a:t>
            </a:r>
            <a:r>
              <a:rPr lang="en-US" sz="2600" dirty="0"/>
              <a:t> - 1; i++) {</a:t>
            </a:r>
          </a:p>
          <a:p>
            <a:pPr>
              <a:spcBef>
                <a:spcPts val="300"/>
              </a:spcBef>
            </a:pPr>
            <a:r>
              <a:rPr lang="en-US" sz="2600" dirty="0"/>
              <a:t>            for (j = 0; j &lt; </a:t>
            </a:r>
            <a:r>
              <a:rPr lang="en-US" sz="2600" dirty="0" err="1"/>
              <a:t>list.length</a:t>
            </a:r>
            <a:r>
              <a:rPr lang="en-US" sz="2600" dirty="0"/>
              <a:t> - 1 - i; j++) {</a:t>
            </a:r>
          </a:p>
          <a:p>
            <a:pPr>
              <a:spcBef>
                <a:spcPts val="300"/>
              </a:spcBef>
            </a:pPr>
            <a:endParaRPr lang="en-US" sz="2600" dirty="0" smtClean="0"/>
          </a:p>
          <a:p>
            <a:pPr>
              <a:spcBef>
                <a:spcPts val="300"/>
              </a:spcBef>
            </a:pPr>
            <a:endParaRPr lang="en-US" sz="2600" dirty="0"/>
          </a:p>
          <a:p>
            <a:pPr>
              <a:spcBef>
                <a:spcPts val="300"/>
              </a:spcBef>
            </a:pPr>
            <a:endParaRPr lang="en-US" sz="2600" dirty="0" smtClean="0"/>
          </a:p>
          <a:p>
            <a:pPr>
              <a:spcBef>
                <a:spcPts val="300"/>
              </a:spcBef>
            </a:pPr>
            <a:endParaRPr lang="en-US" sz="2600" dirty="0"/>
          </a:p>
          <a:p>
            <a:pPr>
              <a:spcBef>
                <a:spcPts val="300"/>
              </a:spcBef>
            </a:pPr>
            <a:endParaRPr lang="en-US" sz="2600" dirty="0"/>
          </a:p>
          <a:p>
            <a:pPr>
              <a:spcBef>
                <a:spcPts val="300"/>
              </a:spcBef>
            </a:pPr>
            <a:r>
              <a:rPr lang="en-US" sz="2600" dirty="0"/>
              <a:t>            }</a:t>
            </a:r>
          </a:p>
          <a:p>
            <a:pPr>
              <a:spcBef>
                <a:spcPts val="300"/>
              </a:spcBef>
            </a:pPr>
            <a:r>
              <a:rPr lang="en-US" sz="2600" dirty="0"/>
              <a:t>      </a:t>
            </a:r>
            <a:r>
              <a:rPr lang="en-US" sz="2600" dirty="0" smtClean="0"/>
              <a:t> </a:t>
            </a:r>
            <a:r>
              <a:rPr lang="en-US" sz="2600" dirty="0"/>
              <a:t>}</a:t>
            </a:r>
          </a:p>
          <a:p>
            <a:pPr>
              <a:spcBef>
                <a:spcPts val="300"/>
              </a:spcBef>
            </a:pPr>
            <a:r>
              <a:rPr lang="en-US" sz="2600" dirty="0"/>
              <a:t>       </a:t>
            </a:r>
            <a:r>
              <a:rPr lang="en-US" sz="2600" dirty="0" smtClean="0"/>
              <a:t>return </a:t>
            </a:r>
            <a:r>
              <a:rPr lang="en-US" sz="2600" dirty="0"/>
              <a:t>list;</a:t>
            </a:r>
          </a:p>
          <a:p>
            <a:pPr>
              <a:spcBef>
                <a:spcPts val="300"/>
              </a:spcBef>
            </a:pPr>
            <a:r>
              <a:rPr lang="en-US" sz="2600" dirty="0" smtClean="0"/>
              <a:t>}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93015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smtClean="0">
                <a:solidFill>
                  <a:schemeClr val="bg1"/>
                </a:solidFill>
              </a:rPr>
              <a:t>Bubble Sort </a:t>
            </a:r>
            <a:r>
              <a:rPr lang="en-US" sz="3200" b="1" dirty="0" smtClean="0">
                <a:solidFill>
                  <a:schemeClr val="bg1"/>
                </a:solidFill>
              </a:rPr>
              <a:t>– Java Code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990600"/>
            <a:ext cx="83820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2600" dirty="0"/>
              <a:t>public </a:t>
            </a:r>
            <a:r>
              <a:rPr lang="en-US" sz="2600" dirty="0" err="1"/>
              <a:t>int</a:t>
            </a:r>
            <a:r>
              <a:rPr lang="en-US" sz="2600" dirty="0"/>
              <a:t>[] </a:t>
            </a:r>
            <a:r>
              <a:rPr lang="en-US" sz="2600" dirty="0" err="1"/>
              <a:t>bubbleSort</a:t>
            </a:r>
            <a:r>
              <a:rPr lang="en-US" sz="2600" dirty="0"/>
              <a:t> (</a:t>
            </a:r>
            <a:r>
              <a:rPr lang="en-US" sz="2600" dirty="0" err="1"/>
              <a:t>int</a:t>
            </a:r>
            <a:r>
              <a:rPr lang="en-US" sz="2600" dirty="0"/>
              <a:t>[] list) {</a:t>
            </a:r>
          </a:p>
          <a:p>
            <a:pPr>
              <a:spcBef>
                <a:spcPts val="300"/>
              </a:spcBef>
            </a:pPr>
            <a:r>
              <a:rPr lang="en-US" sz="2600" dirty="0"/>
              <a:t>      </a:t>
            </a:r>
            <a:r>
              <a:rPr lang="en-US" sz="2600" dirty="0" smtClean="0"/>
              <a:t> </a:t>
            </a:r>
            <a:r>
              <a:rPr lang="en-US" sz="2600" dirty="0" err="1"/>
              <a:t>int</a:t>
            </a:r>
            <a:r>
              <a:rPr lang="en-US" sz="2600" dirty="0"/>
              <a:t> i, j, temp = 0;</a:t>
            </a:r>
          </a:p>
          <a:p>
            <a:pPr>
              <a:spcBef>
                <a:spcPts val="300"/>
              </a:spcBef>
            </a:pPr>
            <a:r>
              <a:rPr lang="en-US" sz="2600" dirty="0"/>
              <a:t>     </a:t>
            </a:r>
            <a:r>
              <a:rPr lang="en-US" sz="2600" dirty="0" smtClean="0"/>
              <a:t>  </a:t>
            </a:r>
            <a:r>
              <a:rPr lang="en-US" sz="2600" dirty="0"/>
              <a:t>for (i = 0; i &lt; </a:t>
            </a:r>
            <a:r>
              <a:rPr lang="en-US" sz="2600" dirty="0" err="1"/>
              <a:t>list.length</a:t>
            </a:r>
            <a:r>
              <a:rPr lang="en-US" sz="2600" dirty="0"/>
              <a:t> - 1; i++) {</a:t>
            </a:r>
          </a:p>
          <a:p>
            <a:pPr>
              <a:spcBef>
                <a:spcPts val="300"/>
              </a:spcBef>
            </a:pPr>
            <a:r>
              <a:rPr lang="en-US" sz="2600" dirty="0"/>
              <a:t>            for (j = 0; j &lt; </a:t>
            </a:r>
            <a:r>
              <a:rPr lang="en-US" sz="2600" dirty="0" err="1"/>
              <a:t>list.length</a:t>
            </a:r>
            <a:r>
              <a:rPr lang="en-US" sz="2600" dirty="0"/>
              <a:t> - 1 - i; j++) {</a:t>
            </a:r>
          </a:p>
          <a:p>
            <a:pPr>
              <a:spcBef>
                <a:spcPts val="300"/>
              </a:spcBef>
            </a:pPr>
            <a:r>
              <a:rPr lang="en-US" sz="2600" dirty="0"/>
              <a:t>               </a:t>
            </a:r>
            <a:r>
              <a:rPr lang="en-US" sz="2600" dirty="0" smtClean="0"/>
              <a:t>  </a:t>
            </a:r>
            <a:r>
              <a:rPr lang="en-US" sz="2600" dirty="0"/>
              <a:t>if (list[j] &gt; list[j + 1]) {</a:t>
            </a:r>
          </a:p>
          <a:p>
            <a:pPr>
              <a:spcBef>
                <a:spcPts val="300"/>
              </a:spcBef>
            </a:pPr>
            <a:r>
              <a:rPr lang="en-US" sz="2600" dirty="0"/>
              <a:t>                </a:t>
            </a:r>
            <a:r>
              <a:rPr lang="en-US" sz="2600" dirty="0" smtClean="0"/>
              <a:t>      </a:t>
            </a:r>
            <a:r>
              <a:rPr lang="en-US" sz="2600" dirty="0"/>
              <a:t>temp = list[j];</a:t>
            </a:r>
          </a:p>
          <a:p>
            <a:pPr>
              <a:spcBef>
                <a:spcPts val="300"/>
              </a:spcBef>
            </a:pPr>
            <a:r>
              <a:rPr lang="en-US" sz="2600" dirty="0"/>
              <a:t>                  </a:t>
            </a:r>
            <a:r>
              <a:rPr lang="en-US" sz="2600" dirty="0" smtClean="0"/>
              <a:t>    </a:t>
            </a:r>
            <a:r>
              <a:rPr lang="en-US" sz="2600" dirty="0"/>
              <a:t>list[j] = list[j + 1];</a:t>
            </a:r>
          </a:p>
          <a:p>
            <a:pPr>
              <a:spcBef>
                <a:spcPts val="300"/>
              </a:spcBef>
            </a:pPr>
            <a:r>
              <a:rPr lang="en-US" sz="2600" dirty="0"/>
              <a:t>                    </a:t>
            </a:r>
            <a:r>
              <a:rPr lang="en-US" sz="2600" dirty="0" smtClean="0"/>
              <a:t>  list[j </a:t>
            </a:r>
            <a:r>
              <a:rPr lang="en-US" sz="2600" dirty="0"/>
              <a:t>+ 1] = temp;</a:t>
            </a:r>
          </a:p>
          <a:p>
            <a:pPr>
              <a:spcBef>
                <a:spcPts val="300"/>
              </a:spcBef>
            </a:pPr>
            <a:r>
              <a:rPr lang="en-US" sz="2600" dirty="0"/>
              <a:t>                </a:t>
            </a:r>
            <a:r>
              <a:rPr lang="en-US" sz="2600" dirty="0" smtClean="0"/>
              <a:t> }</a:t>
            </a:r>
            <a:endParaRPr lang="en-US" sz="2600" dirty="0"/>
          </a:p>
          <a:p>
            <a:pPr>
              <a:spcBef>
                <a:spcPts val="300"/>
              </a:spcBef>
            </a:pPr>
            <a:r>
              <a:rPr lang="en-US" sz="2600" dirty="0"/>
              <a:t>            }</a:t>
            </a:r>
          </a:p>
          <a:p>
            <a:pPr>
              <a:spcBef>
                <a:spcPts val="300"/>
              </a:spcBef>
            </a:pPr>
            <a:r>
              <a:rPr lang="en-US" sz="2600" dirty="0"/>
              <a:t>      </a:t>
            </a:r>
            <a:r>
              <a:rPr lang="en-US" sz="2600" dirty="0" smtClean="0"/>
              <a:t> </a:t>
            </a:r>
            <a:r>
              <a:rPr lang="en-US" sz="2600" dirty="0"/>
              <a:t>}</a:t>
            </a:r>
          </a:p>
          <a:p>
            <a:pPr>
              <a:spcBef>
                <a:spcPts val="300"/>
              </a:spcBef>
            </a:pPr>
            <a:r>
              <a:rPr lang="en-US" sz="2600" dirty="0"/>
              <a:t>       </a:t>
            </a:r>
            <a:r>
              <a:rPr lang="en-US" sz="2600" dirty="0" smtClean="0"/>
              <a:t>return </a:t>
            </a:r>
            <a:r>
              <a:rPr lang="en-US" sz="2600" dirty="0"/>
              <a:t>list;</a:t>
            </a:r>
          </a:p>
          <a:p>
            <a:pPr>
              <a:spcBef>
                <a:spcPts val="300"/>
              </a:spcBef>
            </a:pPr>
            <a:r>
              <a:rPr lang="en-US" sz="2600" dirty="0" smtClean="0"/>
              <a:t>}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93015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2098</TotalTime>
  <Words>1500</Words>
  <Application>Microsoft Office PowerPoint</Application>
  <PresentationFormat>On-screen Show (4:3)</PresentationFormat>
  <Paragraphs>994</Paragraphs>
  <Slides>73</Slides>
  <Notes>26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4" baseType="lpstr">
      <vt:lpstr>Office Theme</vt:lpstr>
      <vt:lpstr>Bubble Sort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Insertion Sort</dc:title>
  <dc:creator>Maui</dc:creator>
  <cp:lastModifiedBy>Maui</cp:lastModifiedBy>
  <cp:revision>37</cp:revision>
  <dcterms:created xsi:type="dcterms:W3CDTF">2014-12-19T23:12:28Z</dcterms:created>
  <dcterms:modified xsi:type="dcterms:W3CDTF">2014-12-21T17:51:21Z</dcterms:modified>
</cp:coreProperties>
</file>