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385" r:id="rId2"/>
    <p:sldId id="281" r:id="rId3"/>
    <p:sldId id="433" r:id="rId4"/>
    <p:sldId id="434" r:id="rId5"/>
    <p:sldId id="435" r:id="rId6"/>
    <p:sldId id="395" r:id="rId7"/>
    <p:sldId id="396" r:id="rId8"/>
    <p:sldId id="260" r:id="rId9"/>
    <p:sldId id="397" r:id="rId10"/>
    <p:sldId id="392" r:id="rId11"/>
    <p:sldId id="398" r:id="rId12"/>
    <p:sldId id="399" r:id="rId13"/>
    <p:sldId id="400" r:id="rId14"/>
    <p:sldId id="401" r:id="rId15"/>
    <p:sldId id="402" r:id="rId16"/>
    <p:sldId id="403" r:id="rId17"/>
    <p:sldId id="405" r:id="rId18"/>
    <p:sldId id="404" r:id="rId19"/>
    <p:sldId id="406" r:id="rId20"/>
    <p:sldId id="407" r:id="rId21"/>
    <p:sldId id="413" r:id="rId22"/>
    <p:sldId id="408" r:id="rId23"/>
    <p:sldId id="414" r:id="rId24"/>
    <p:sldId id="409" r:id="rId25"/>
    <p:sldId id="415" r:id="rId26"/>
    <p:sldId id="410" r:id="rId27"/>
    <p:sldId id="411" r:id="rId28"/>
    <p:sldId id="412" r:id="rId29"/>
    <p:sldId id="416" r:id="rId30"/>
    <p:sldId id="423" r:id="rId31"/>
    <p:sldId id="417" r:id="rId32"/>
    <p:sldId id="418" r:id="rId33"/>
    <p:sldId id="419" r:id="rId34"/>
    <p:sldId id="424" r:id="rId35"/>
    <p:sldId id="420" r:id="rId36"/>
    <p:sldId id="421" r:id="rId37"/>
    <p:sldId id="425" r:id="rId38"/>
    <p:sldId id="426" r:id="rId39"/>
    <p:sldId id="427" r:id="rId40"/>
    <p:sldId id="428" r:id="rId41"/>
    <p:sldId id="429" r:id="rId42"/>
    <p:sldId id="430" r:id="rId43"/>
    <p:sldId id="394" r:id="rId44"/>
    <p:sldId id="393" r:id="rId45"/>
    <p:sldId id="431" r:id="rId46"/>
    <p:sldId id="432" r:id="rId47"/>
    <p:sldId id="436" r:id="rId48"/>
    <p:sldId id="437" r:id="rId49"/>
    <p:sldId id="438" r:id="rId50"/>
    <p:sldId id="439" r:id="rId51"/>
    <p:sldId id="440" r:id="rId52"/>
    <p:sldId id="441" r:id="rId53"/>
    <p:sldId id="442" r:id="rId54"/>
    <p:sldId id="443" r:id="rId55"/>
    <p:sldId id="444" r:id="rId56"/>
    <p:sldId id="445" r:id="rId5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BC2-1364-496E-8C08-813D5E1001C9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F84B-352F-4648-AA9F-6D8F9B88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2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8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F84B-352F-4648-AA9F-6D8F9B885E4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7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1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2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2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0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59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14F4-DB16-4239-A5B4-599E17B4D25D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15B0-9419-40D1-982C-D5BC7F9C7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305800" cy="3851672"/>
          </a:xfrm>
        </p:spPr>
        <p:txBody>
          <a:bodyPr>
            <a:normAutofit lnSpcReduction="10000"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Bellman-Ford </a:t>
            </a:r>
            <a:r>
              <a:rPr lang="en-US" sz="3600" dirty="0" smtClean="0"/>
              <a:t>is a single-source shortest-path algorithm</a:t>
            </a:r>
            <a:endParaRPr lang="en-US" sz="3600" dirty="0" smtClean="0"/>
          </a:p>
          <a:p>
            <a:pPr>
              <a:spcBef>
                <a:spcPts val="3000"/>
              </a:spcBef>
            </a:pPr>
            <a:r>
              <a:rPr lang="en-US" sz="3600" dirty="0" smtClean="0"/>
              <a:t>Supports negative edge-weights, but not negative-weight cycles</a:t>
            </a:r>
            <a:endParaRPr lang="en-US" sz="3600" dirty="0" smtClean="0"/>
          </a:p>
          <a:p>
            <a:pPr>
              <a:spcBef>
                <a:spcPts val="3000"/>
              </a:spcBef>
            </a:pPr>
            <a:r>
              <a:rPr lang="en-US" sz="3600" dirty="0" smtClean="0"/>
              <a:t>Works on Directed and Undirected Graphs</a:t>
            </a:r>
          </a:p>
        </p:txBody>
      </p:sp>
    </p:spTree>
    <p:extLst>
      <p:ext uri="{BB962C8B-B14F-4D97-AF65-F5344CB8AC3E}">
        <p14:creationId xmlns:p14="http://schemas.microsoft.com/office/powerpoint/2010/main" val="33530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305800" cy="385167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dirty="0"/>
              <a:t>Runs in O(VE) time</a:t>
            </a:r>
          </a:p>
          <a:p>
            <a:pPr>
              <a:spcBef>
                <a:spcPts val="3000"/>
              </a:spcBef>
            </a:pPr>
            <a:r>
              <a:rPr lang="en-US" sz="3600" dirty="0" smtClean="0"/>
              <a:t>Repeatedly relaxes all edges in the graph</a:t>
            </a:r>
          </a:p>
          <a:p>
            <a:pPr>
              <a:spcBef>
                <a:spcPts val="3000"/>
              </a:spcBef>
            </a:pPr>
            <a:r>
              <a:rPr lang="en-US" sz="3600" b="1" i="1" dirty="0" smtClean="0"/>
              <a:t>Relax</a:t>
            </a:r>
            <a:r>
              <a:rPr lang="en-US" sz="3600" dirty="0" smtClean="0"/>
              <a:t> – test if we can improve the shortest path to a vertex </a:t>
            </a:r>
            <a:r>
              <a:rPr lang="en-US" sz="3600" i="1" dirty="0" smtClean="0"/>
              <a:t>v</a:t>
            </a:r>
            <a:r>
              <a:rPr lang="en-US" sz="3600" dirty="0" smtClean="0"/>
              <a:t> found so far by passing through another vertex </a:t>
            </a:r>
            <a:r>
              <a:rPr lang="en-US" sz="3600" i="1" dirty="0" smtClean="0"/>
              <a:t>u</a:t>
            </a:r>
            <a:endParaRPr lang="en-US" sz="3600" i="1" dirty="0" smtClean="0"/>
          </a:p>
        </p:txBody>
      </p:sp>
    </p:spTree>
    <p:extLst>
      <p:ext uri="{BB962C8B-B14F-4D97-AF65-F5344CB8AC3E}">
        <p14:creationId xmlns:p14="http://schemas.microsoft.com/office/powerpoint/2010/main" val="14418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05800" cy="2000249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Relax</a:t>
            </a:r>
            <a:r>
              <a:rPr lang="en-US" sz="3600" dirty="0" smtClean="0"/>
              <a:t> – test if we can improve the shortest path to a vertex </a:t>
            </a:r>
            <a:r>
              <a:rPr lang="en-US" sz="3600" i="1" dirty="0" smtClean="0"/>
              <a:t>v</a:t>
            </a:r>
            <a:r>
              <a:rPr lang="en-US" sz="3600" dirty="0" smtClean="0"/>
              <a:t> found so far by passing through another vertex </a:t>
            </a:r>
            <a:r>
              <a:rPr lang="en-US" sz="3600" i="1" dirty="0" smtClean="0"/>
              <a:t>u</a:t>
            </a:r>
            <a:endParaRPr lang="en-US" sz="3600" i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187940" y="3643875"/>
            <a:ext cx="1622060" cy="43914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2600" y="307065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3753623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40191" y="3867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402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 flipV="1">
            <a:off x="2187940" y="2876550"/>
            <a:ext cx="1345251" cy="53491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05800" cy="2000249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Relax</a:t>
            </a:r>
            <a:r>
              <a:rPr lang="en-US" sz="3600" dirty="0" smtClean="0"/>
              <a:t> – test if we can improve the shortest path to a vertex </a:t>
            </a:r>
            <a:r>
              <a:rPr lang="en-US" sz="3600" i="1" dirty="0" smtClean="0"/>
              <a:t>v</a:t>
            </a:r>
            <a:r>
              <a:rPr lang="en-US" sz="3600" dirty="0" smtClean="0"/>
              <a:t> found so far by passing through another vertex </a:t>
            </a:r>
            <a:r>
              <a:rPr lang="en-US" sz="3600" i="1" dirty="0" smtClean="0"/>
              <a:t>u</a:t>
            </a:r>
            <a:endParaRPr lang="en-US" sz="3600" i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187940" y="3643875"/>
            <a:ext cx="1622060" cy="43914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2600" y="307065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33191" y="2304970"/>
            <a:ext cx="753733" cy="830996"/>
            <a:chOff x="3476816" y="3429690"/>
            <a:chExt cx="883513" cy="97407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3753623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625891" y="261494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40191" y="3867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997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 flipV="1">
            <a:off x="2187940" y="2876550"/>
            <a:ext cx="1345251" cy="53491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70648" y="2736264"/>
            <a:ext cx="244152" cy="101735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1950"/>
            <a:ext cx="8305800" cy="2000249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600" b="1" i="1" dirty="0" smtClean="0"/>
              <a:t>Relax</a:t>
            </a:r>
            <a:r>
              <a:rPr lang="en-US" sz="3600" dirty="0" smtClean="0"/>
              <a:t> – test if we can improve the shortest path to a vertex </a:t>
            </a:r>
            <a:r>
              <a:rPr lang="en-US" sz="3600" i="1" dirty="0" smtClean="0"/>
              <a:t>v</a:t>
            </a:r>
            <a:r>
              <a:rPr lang="en-US" sz="3600" dirty="0" smtClean="0"/>
              <a:t> found so far by passing through another vertex </a:t>
            </a:r>
            <a:r>
              <a:rPr lang="en-US" sz="3600" i="1" dirty="0" smtClean="0"/>
              <a:t>u</a:t>
            </a:r>
            <a:endParaRPr lang="en-US" sz="3600" i="1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187940" y="3643875"/>
            <a:ext cx="1622060" cy="439147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752600" y="3070652"/>
            <a:ext cx="753733" cy="830995"/>
            <a:chOff x="3476816" y="3416930"/>
            <a:chExt cx="883513" cy="9740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33191" y="2304970"/>
            <a:ext cx="753733" cy="830996"/>
            <a:chOff x="3476816" y="3429690"/>
            <a:chExt cx="883513" cy="97407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3753623"/>
            <a:ext cx="753733" cy="830997"/>
            <a:chOff x="3476816" y="3442450"/>
            <a:chExt cx="883513" cy="974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625891" y="261494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40191" y="3867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114800" y="30391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87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229600" cy="3737372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Vertex </a:t>
            </a:r>
            <a:r>
              <a:rPr lang="en-US" sz="4000" b="1" dirty="0" smtClean="0">
                <a:solidFill>
                  <a:schemeClr val="accent1"/>
                </a:solidFill>
              </a:rPr>
              <a:t>Attributes: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Distance from </a:t>
            </a:r>
            <a:r>
              <a:rPr lang="en-US" sz="3200" dirty="0"/>
              <a:t>S</a:t>
            </a:r>
            <a:r>
              <a:rPr lang="en-US" sz="3200" dirty="0" smtClean="0"/>
              <a:t>ource 	</a:t>
            </a:r>
            <a:r>
              <a:rPr lang="en-US" sz="3200" b="1" i="1" dirty="0" smtClean="0"/>
              <a:t>d</a:t>
            </a:r>
          </a:p>
          <a:p>
            <a:pPr marL="457200" lvl="1" indent="0">
              <a:spcBef>
                <a:spcPts val="1800"/>
              </a:spcBef>
              <a:buNone/>
            </a:pPr>
            <a:endParaRPr lang="en-US" sz="3200" b="1" i="1" dirty="0" smtClean="0"/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Predecessor </a:t>
            </a:r>
            <a:r>
              <a:rPr lang="en-US" sz="3200" dirty="0" smtClean="0"/>
              <a:t>Vertex 	</a:t>
            </a:r>
            <a:r>
              <a:rPr lang="en-US" sz="3200" b="1" i="1" dirty="0" smtClean="0"/>
              <a:t>pi</a:t>
            </a:r>
            <a:endParaRPr lang="en-US" sz="32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466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1"/>
            <a:ext cx="8229600" cy="3737372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Vertex </a:t>
            </a:r>
            <a:r>
              <a:rPr lang="en-US" sz="4000" b="1" dirty="0" smtClean="0">
                <a:solidFill>
                  <a:schemeClr val="accent1"/>
                </a:solidFill>
              </a:rPr>
              <a:t>Attributes: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Distance from </a:t>
            </a:r>
            <a:r>
              <a:rPr lang="en-US" sz="3200" dirty="0"/>
              <a:t>S</a:t>
            </a:r>
            <a:r>
              <a:rPr lang="en-US" sz="3200" dirty="0" smtClean="0"/>
              <a:t>ource 	</a:t>
            </a:r>
            <a:r>
              <a:rPr lang="en-US" sz="3200" b="1" i="1" dirty="0" smtClean="0"/>
              <a:t>d</a:t>
            </a:r>
          </a:p>
          <a:p>
            <a:pPr marL="457200" lvl="1" indent="0">
              <a:spcBef>
                <a:spcPts val="1800"/>
              </a:spcBef>
              <a:buNone/>
            </a:pPr>
            <a:endParaRPr lang="en-US" sz="3200" b="1" i="1" dirty="0" smtClean="0"/>
          </a:p>
          <a:p>
            <a:pPr marL="457200" lvl="1" indent="0">
              <a:spcBef>
                <a:spcPts val="1800"/>
              </a:spcBef>
              <a:buNone/>
            </a:pPr>
            <a:r>
              <a:rPr lang="en-US" sz="3200" dirty="0" smtClean="0"/>
              <a:t>Predecessor </a:t>
            </a:r>
            <a:r>
              <a:rPr lang="en-US" sz="3200" dirty="0" smtClean="0"/>
              <a:t>Vertex 	</a:t>
            </a:r>
            <a:r>
              <a:rPr lang="en-US" sz="3200" b="1" i="1" dirty="0" smtClean="0"/>
              <a:t>pi</a:t>
            </a:r>
            <a:endParaRPr lang="en-US" sz="3200" b="1" i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230733" y="1969355"/>
            <a:ext cx="753733" cy="830995"/>
            <a:chOff x="3476816" y="3416930"/>
            <a:chExt cx="883513" cy="9740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472898" y="2123242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3-B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562600" y="3181350"/>
            <a:ext cx="910298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1733550"/>
            <a:ext cx="685800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7" idx="2"/>
          </p:cNvCxnSpPr>
          <p:nvPr/>
        </p:nvCxnSpPr>
        <p:spPr>
          <a:xfrm flipV="1">
            <a:off x="6433458" y="2646462"/>
            <a:ext cx="422491" cy="548495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226628" y="1715988"/>
            <a:ext cx="304800" cy="463876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Apply Bellman-Ford to Directed Graph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6" name="TextBox 155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59" name="TextBox 158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2" name="TextBox 161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164" name="Picture 1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165" name="TextBox 164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168" name="TextBox 167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5865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sp>
        <p:nvSpPr>
          <p:cNvPr id="38" name="Down Arrow 37"/>
          <p:cNvSpPr/>
          <p:nvPr/>
        </p:nvSpPr>
        <p:spPr>
          <a:xfrm rot="18000000">
            <a:off x="3934524" y="224465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712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192404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3390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066139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32982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9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01087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34192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6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534559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6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3411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57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3108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9908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8029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9908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57412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31465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5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92155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0124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4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6018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34194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87530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34194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31338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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60140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28175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79222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13900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9908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60757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0410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13173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95499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34194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98400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288632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7-B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79222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75905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79222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6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7087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9908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6056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99414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23603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2330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383202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8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92691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79222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967521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9908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4244829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5940897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094484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183520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433004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53628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811633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52357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53143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810000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76102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5490502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4804702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4191000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4038600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4859761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70434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54905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589668" y="571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46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3898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3898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3043926" y="1321734"/>
            <a:ext cx="609540" cy="957865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488995" y="2637130"/>
            <a:ext cx="2703" cy="119368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642582" y="1315759"/>
            <a:ext cx="677437" cy="984289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2884018" y="2837540"/>
            <a:ext cx="5442" cy="99060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981102" y="4243477"/>
            <a:ext cx="1112115" cy="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3254126" y="2615358"/>
            <a:ext cx="1183142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2512131" y="21925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100455" y="22033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101241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510498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276600" y="8953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491698" y="3105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3468440" y="37920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151270" y="3074253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765599" y="1546293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468440" y="21145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65033"/>
              </p:ext>
            </p:extLst>
          </p:nvPr>
        </p:nvGraphicFramePr>
        <p:xfrm>
          <a:off x="304800" y="106299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969743"/>
              </p:ext>
            </p:extLst>
          </p:nvPr>
        </p:nvGraphicFramePr>
        <p:xfrm>
          <a:off x="5649682" y="133351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929955"/>
              </p:ext>
            </p:extLst>
          </p:nvPr>
        </p:nvGraphicFramePr>
        <p:xfrm>
          <a:off x="5649684" y="2800348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10698" y="154849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99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3043926" y="1321734"/>
            <a:ext cx="609540" cy="957865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488995" y="2637130"/>
            <a:ext cx="2703" cy="119368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642582" y="1315759"/>
            <a:ext cx="677437" cy="984289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2884018" y="2837540"/>
            <a:ext cx="5442" cy="99060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981102" y="4243477"/>
            <a:ext cx="1112115" cy="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3254126" y="2615358"/>
            <a:ext cx="1183142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2512131" y="21925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100455" y="22033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101241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510498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276600" y="8953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491698" y="3105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3468440" y="37920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151270" y="3074253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765599" y="1546293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468440" y="21145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383688"/>
              </p:ext>
            </p:extLst>
          </p:nvPr>
        </p:nvGraphicFramePr>
        <p:xfrm>
          <a:off x="5649682" y="133351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296452"/>
              </p:ext>
            </p:extLst>
          </p:nvPr>
        </p:nvGraphicFramePr>
        <p:xfrm>
          <a:off x="5649684" y="2800348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10698" y="154849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376624"/>
              </p:ext>
            </p:extLst>
          </p:nvPr>
        </p:nvGraphicFramePr>
        <p:xfrm>
          <a:off x="304800" y="106299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4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3043926" y="1321734"/>
            <a:ext cx="609540" cy="957865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488995" y="2637130"/>
            <a:ext cx="2703" cy="119368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642582" y="1315759"/>
            <a:ext cx="677437" cy="984289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2884018" y="2837540"/>
            <a:ext cx="5442" cy="99060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981102" y="4243477"/>
            <a:ext cx="1112115" cy="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3254126" y="2615358"/>
            <a:ext cx="1183142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2512131" y="21925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100455" y="22033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101241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510498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276600" y="8953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491698" y="3105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3468440" y="37920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151270" y="3074253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765599" y="1546293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468440" y="21145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558901"/>
              </p:ext>
            </p:extLst>
          </p:nvPr>
        </p:nvGraphicFramePr>
        <p:xfrm>
          <a:off x="5649682" y="133351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284938"/>
              </p:ext>
            </p:extLst>
          </p:nvPr>
        </p:nvGraphicFramePr>
        <p:xfrm>
          <a:off x="5649684" y="2800348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10698" y="154849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376624"/>
              </p:ext>
            </p:extLst>
          </p:nvPr>
        </p:nvGraphicFramePr>
        <p:xfrm>
          <a:off x="304800" y="106299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84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3043926" y="1321734"/>
            <a:ext cx="609540" cy="957865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488995" y="2637130"/>
            <a:ext cx="2703" cy="119368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642582" y="1315759"/>
            <a:ext cx="677437" cy="984289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2884018" y="2837540"/>
            <a:ext cx="5442" cy="99060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981102" y="4243477"/>
            <a:ext cx="1112115" cy="1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3254126" y="2615358"/>
            <a:ext cx="1183142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2512131" y="21925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100455" y="22033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101241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510498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276600" y="8953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491698" y="31051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3468440" y="3792005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2151270" y="3074253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765599" y="1546293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468440" y="21145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21216"/>
              </p:ext>
            </p:extLst>
          </p:nvPr>
        </p:nvGraphicFramePr>
        <p:xfrm>
          <a:off x="5649682" y="133351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d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</a:t>
                      </a:r>
                      <a:endParaRPr lang="en-US" dirty="0" smtClean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95699"/>
              </p:ext>
            </p:extLst>
          </p:nvPr>
        </p:nvGraphicFramePr>
        <p:xfrm>
          <a:off x="5649684" y="2800348"/>
          <a:ext cx="3265716" cy="2209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286"/>
                <a:gridCol w="544286"/>
                <a:gridCol w="544286"/>
                <a:gridCol w="544286"/>
                <a:gridCol w="544286"/>
                <a:gridCol w="544286"/>
              </a:tblGrid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π</a:t>
                      </a:r>
                      <a:endParaRPr lang="en-US" sz="2000" b="1" dirty="0"/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  <a:tr h="3156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4110698" y="1548494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376624"/>
              </p:ext>
            </p:extLst>
          </p:nvPr>
        </p:nvGraphicFramePr>
        <p:xfrm>
          <a:off x="304800" y="106299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A-C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C-D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S-B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88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10540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101588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6465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580675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456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517309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C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 + 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9829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8556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A-C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933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C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4 &lt;= 1 + 3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346793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-5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44508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 &lt;= d</a:t>
            </a:r>
            <a:r>
              <a:rPr lang="en-US" sz="3200" baseline="-25000" dirty="0" smtClean="0"/>
              <a:t>B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1 &lt;= 6 - 5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05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36201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1956706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D</a:t>
            </a:r>
            <a:r>
              <a:rPr lang="en-US" sz="3200" dirty="0" smtClean="0"/>
              <a:t> &lt;= d</a:t>
            </a:r>
            <a:r>
              <a:rPr lang="en-US" sz="3200" baseline="-25000" dirty="0" smtClean="0"/>
              <a:t>B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6 &lt;= 6 + 1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349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3950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C-D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24574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D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C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6 &lt;= 4 + 2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48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993876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S-A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S-B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6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001736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S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1 &lt;= 0 + 4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155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 flipH="1">
            <a:off x="6230131" y="1169334"/>
            <a:ext cx="609540" cy="957865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7926199" y="2637130"/>
            <a:ext cx="2703" cy="119368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79786" y="1163359"/>
            <a:ext cx="677437" cy="984289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168822" y="2837540"/>
            <a:ext cx="5442" cy="99060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418306" y="4243477"/>
            <a:ext cx="1112115" cy="1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538930" y="2462958"/>
            <a:ext cx="1183142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5796935" y="2040110"/>
            <a:ext cx="753733" cy="830995"/>
            <a:chOff x="3476816" y="3416930"/>
            <a:chExt cx="883513" cy="97407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3588595" y="3416930"/>
              <a:ext cx="654273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A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537659" y="2050999"/>
            <a:ext cx="753733" cy="830996"/>
            <a:chOff x="3476816" y="3429690"/>
            <a:chExt cx="883513" cy="97407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3621108" y="3429690"/>
              <a:ext cx="620451" cy="974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538445" y="3798153"/>
            <a:ext cx="753733" cy="830997"/>
            <a:chOff x="3476816" y="3442450"/>
            <a:chExt cx="883513" cy="97408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3595742" y="3442450"/>
              <a:ext cx="671184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D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95302" y="3797167"/>
            <a:ext cx="753733" cy="830997"/>
            <a:chOff x="3476816" y="3442450"/>
            <a:chExt cx="883513" cy="97408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3594102" y="3442450"/>
              <a:ext cx="597902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C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561404" y="590550"/>
            <a:ext cx="753733" cy="830997"/>
            <a:chOff x="3476816" y="3442450"/>
            <a:chExt cx="883513" cy="974080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816" y="3493490"/>
              <a:ext cx="883513" cy="88351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3621895" y="3442450"/>
              <a:ext cx="567838" cy="97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7475804" y="2952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790004" y="37147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176302" y="2962930"/>
            <a:ext cx="68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23902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4</a:t>
            </a:r>
            <a:endParaRPr lang="en-US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845063" y="1962150"/>
            <a:ext cx="63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-5</a:t>
            </a:r>
            <a:endParaRPr lang="en-US" sz="2800" b="1" dirty="0"/>
          </a:p>
        </p:txBody>
      </p:sp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136387"/>
              </p:ext>
            </p:extLst>
          </p:nvPr>
        </p:nvGraphicFramePr>
        <p:xfrm>
          <a:off x="304800" y="1047750"/>
          <a:ext cx="1752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A-C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3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-5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B-D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C-D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S-A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4</a:t>
                      </a:r>
                      <a:endParaRPr lang="en-US" sz="2800" b="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S-B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en-US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475804" y="1352550"/>
            <a:ext cx="46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6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19302" y="710294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0-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9902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09902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6-C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9200" y="21907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Symbol"/>
              </a:rPr>
              <a:t>1-B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29200" y="3943350"/>
            <a:ext cx="766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sym typeface="Symbol"/>
              </a:rPr>
              <a:t>4-A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5400000">
            <a:off x="2095500" y="3524250"/>
            <a:ext cx="685800" cy="762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90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Check for Negative Cycles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577775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For every edge (</a:t>
            </a:r>
            <a:r>
              <a:rPr lang="en-US" sz="3200" dirty="0" err="1" smtClean="0"/>
              <a:t>u,v</a:t>
            </a:r>
            <a:r>
              <a:rPr lang="en-US" sz="3200" dirty="0" smtClean="0"/>
              <a:t>):  </a:t>
            </a:r>
            <a:r>
              <a:rPr lang="en-US" sz="3200" b="1" dirty="0" err="1" smtClean="0"/>
              <a:t>v.d</a:t>
            </a:r>
            <a:r>
              <a:rPr lang="en-US" sz="3200" b="1" dirty="0" smtClean="0"/>
              <a:t> &lt;= </a:t>
            </a:r>
            <a:r>
              <a:rPr lang="en-US" sz="3200" b="1" dirty="0" err="1" smtClean="0"/>
              <a:t>u.d</a:t>
            </a:r>
            <a:r>
              <a:rPr lang="en-US" sz="3200" b="1" dirty="0" smtClean="0"/>
              <a:t> + w(</a:t>
            </a:r>
            <a:r>
              <a:rPr lang="en-US" sz="3200" b="1" dirty="0" err="1" smtClean="0"/>
              <a:t>u,v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104775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</a:t>
            </a:r>
            <a:r>
              <a:rPr lang="en-US" sz="3200" baseline="-25000" dirty="0" smtClean="0"/>
              <a:t>B</a:t>
            </a:r>
            <a:r>
              <a:rPr lang="en-US" sz="3200" dirty="0" smtClean="0"/>
              <a:t> &lt;= </a:t>
            </a:r>
            <a:r>
              <a:rPr lang="en-US" sz="3200" dirty="0" err="1" smtClean="0"/>
              <a:t>d</a:t>
            </a:r>
            <a:r>
              <a:rPr lang="en-US" sz="3200" baseline="-25000" dirty="0" err="1" smtClean="0"/>
              <a:t>S</a:t>
            </a:r>
            <a:r>
              <a:rPr lang="en-US" sz="3200" dirty="0" smtClean="0"/>
              <a:t> + w</a:t>
            </a:r>
          </a:p>
          <a:p>
            <a:r>
              <a:rPr lang="en-US" sz="3200" dirty="0" smtClean="0"/>
              <a:t>6 &lt;= 0 + 6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27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7056</TotalTime>
  <Words>2041</Words>
  <Application>Microsoft Office PowerPoint</Application>
  <PresentationFormat>On-screen Show (16:9)</PresentationFormat>
  <Paragraphs>1603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Kruskal’s Algorithm Minimum Spanning Trees</dc:title>
  <dc:creator>Maui</dc:creator>
  <cp:lastModifiedBy>Maui</cp:lastModifiedBy>
  <cp:revision>90</cp:revision>
  <dcterms:created xsi:type="dcterms:W3CDTF">2014-05-20T00:27:59Z</dcterms:created>
  <dcterms:modified xsi:type="dcterms:W3CDTF">2015-01-15T00:17:33Z</dcterms:modified>
</cp:coreProperties>
</file>