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293" r:id="rId3"/>
    <p:sldId id="258" r:id="rId4"/>
    <p:sldId id="257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85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7" r:id="rId32"/>
    <p:sldId id="286" r:id="rId33"/>
    <p:sldId id="288" r:id="rId34"/>
    <p:sldId id="289" r:id="rId35"/>
    <p:sldId id="290" r:id="rId36"/>
    <p:sldId id="291" r:id="rId37"/>
    <p:sldId id="292" r:id="rId38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792" y="-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60D8F1-3F51-46EE-ABD8-0349529B5C90}" type="datetimeFigureOut">
              <a:rPr lang="en-US" smtClean="0"/>
              <a:t>5/23/2015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463BCB-08C4-471B-8C23-553019B11C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105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463BCB-08C4-471B-8C23-553019B11C4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3169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463BCB-08C4-471B-8C23-553019B11C4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4040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463BCB-08C4-471B-8C23-553019B11C4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0368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463BCB-08C4-471B-8C23-553019B11C4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6152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463BCB-08C4-471B-8C23-553019B11C4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3323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463BCB-08C4-471B-8C23-553019B11C4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234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463BCB-08C4-471B-8C23-553019B11C4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3516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463BCB-08C4-471B-8C23-553019B11C4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4068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463BCB-08C4-471B-8C23-553019B11C4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3188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463BCB-08C4-471B-8C23-553019B11C4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2618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463BCB-08C4-471B-8C23-553019B11C4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7557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463BCB-08C4-471B-8C23-553019B11C4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9687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463BCB-08C4-471B-8C23-553019B11C4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2116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463BCB-08C4-471B-8C23-553019B11C4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5907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463BCB-08C4-471B-8C23-553019B11C4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2145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463BCB-08C4-471B-8C23-553019B11C4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4297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463BCB-08C4-471B-8C23-553019B11C4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1905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463BCB-08C4-471B-8C23-553019B11C4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4648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463BCB-08C4-471B-8C23-553019B11C4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6526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463BCB-08C4-471B-8C23-553019B11C4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0547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463BCB-08C4-471B-8C23-553019B11C4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5707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463BCB-08C4-471B-8C23-553019B11C4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470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463BCB-08C4-471B-8C23-553019B11C48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61207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463BCB-08C4-471B-8C23-553019B11C48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98670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463BCB-08C4-471B-8C23-553019B11C48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65900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463BCB-08C4-471B-8C23-553019B11C48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72060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463BCB-08C4-471B-8C23-553019B11C48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08493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463BCB-08C4-471B-8C23-553019B11C48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01136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463BCB-08C4-471B-8C23-553019B11C48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04556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463BCB-08C4-471B-8C23-553019B11C48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67155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463BCB-08C4-471B-8C23-553019B11C48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62824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463BCB-08C4-471B-8C23-553019B11C48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84375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463BCB-08C4-471B-8C23-553019B11C48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38208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463BCB-08C4-471B-8C23-553019B11C48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63298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463BCB-08C4-471B-8C23-553019B11C48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3297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463BCB-08C4-471B-8C23-553019B11C48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145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F7BDA-D8D4-45AC-9480-BB8235B9549D}" type="datetimeFigureOut">
              <a:rPr lang="en-US" smtClean="0"/>
              <a:t>5/23/2015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A1FEE-966B-4B40-9EC8-6B2AD9D7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291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F7BDA-D8D4-45AC-9480-BB8235B9549D}" type="datetimeFigureOut">
              <a:rPr lang="en-US" smtClean="0"/>
              <a:t>5/23/2015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A1FEE-966B-4B40-9EC8-6B2AD9D7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569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F7BDA-D8D4-45AC-9480-BB8235B9549D}" type="datetimeFigureOut">
              <a:rPr lang="en-US" smtClean="0"/>
              <a:t>5/23/2015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A1FEE-966B-4B40-9EC8-6B2AD9D7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8982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F7BDA-D8D4-45AC-9480-BB8235B9549D}" type="datetimeFigureOut">
              <a:rPr lang="en-US" smtClean="0"/>
              <a:t>5/23/2015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A1FEE-966B-4B40-9EC8-6B2AD9D7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017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F7BDA-D8D4-45AC-9480-BB8235B9549D}" type="datetimeFigureOut">
              <a:rPr lang="en-US" smtClean="0"/>
              <a:t>5/23/2015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A1FEE-966B-4B40-9EC8-6B2AD9D7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46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F7BDA-D8D4-45AC-9480-BB8235B9549D}" type="datetimeFigureOut">
              <a:rPr lang="en-US" smtClean="0"/>
              <a:t>5/23/2015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A1FEE-966B-4B40-9EC8-6B2AD9D7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620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F7BDA-D8D4-45AC-9480-BB8235B9549D}" type="datetimeFigureOut">
              <a:rPr lang="en-US" smtClean="0"/>
              <a:t>5/23/2015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A1FEE-966B-4B40-9EC8-6B2AD9D7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778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F7BDA-D8D4-45AC-9480-BB8235B9549D}" type="datetimeFigureOut">
              <a:rPr lang="en-US" smtClean="0"/>
              <a:t>5/23/2015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A1FEE-966B-4B40-9EC8-6B2AD9D7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334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F7BDA-D8D4-45AC-9480-BB8235B9549D}" type="datetimeFigureOut">
              <a:rPr lang="en-US" smtClean="0"/>
              <a:t>5/23/2015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A1FEE-966B-4B40-9EC8-6B2AD9D7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0415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F7BDA-D8D4-45AC-9480-BB8235B9549D}" type="datetimeFigureOut">
              <a:rPr lang="en-US" smtClean="0"/>
              <a:t>5/23/2015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A1FEE-966B-4B40-9EC8-6B2AD9D7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114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F7BDA-D8D4-45AC-9480-BB8235B9549D}" type="datetimeFigureOut">
              <a:rPr lang="en-US" smtClean="0"/>
              <a:t>5/23/2015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A1FEE-966B-4B40-9EC8-6B2AD9D7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514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AF7BDA-D8D4-45AC-9480-BB8235B9549D}" type="datetimeFigureOut">
              <a:rPr lang="en-US" smtClean="0"/>
              <a:t>5/23/2015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9A1FEE-966B-4B40-9EC8-6B2AD9D7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690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Lists, Tuples, Sets, </a:t>
            </a:r>
            <a:r>
              <a:rPr lang="en-US" dirty="0" err="1" smtClean="0"/>
              <a:t>Dicts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5/23/2015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7500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28600" y="176892"/>
            <a:ext cx="4267200" cy="2264228"/>
          </a:xfrm>
          <a:prstGeom prst="roundRect">
            <a:avLst>
              <a:gd name="adj" fmla="val 8912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2800" b="1" dirty="0" smtClean="0"/>
              <a:t>List</a:t>
            </a:r>
            <a:endParaRPr lang="en-US" sz="2400" b="1" dirty="0" smtClean="0"/>
          </a:p>
          <a:p>
            <a:r>
              <a:rPr lang="en-US" sz="2000" dirty="0" smtClean="0"/>
              <a:t>General purpose</a:t>
            </a:r>
          </a:p>
          <a:p>
            <a:r>
              <a:rPr lang="en-US" sz="2000" dirty="0" smtClean="0"/>
              <a:t>Most widely used data structure </a:t>
            </a:r>
          </a:p>
          <a:p>
            <a:r>
              <a:rPr lang="en-US" sz="2000" dirty="0" smtClean="0"/>
              <a:t>Grow and shrink size as needed</a:t>
            </a:r>
          </a:p>
          <a:p>
            <a:r>
              <a:rPr lang="en-US" sz="2000" dirty="0" smtClean="0"/>
              <a:t>Sequence type</a:t>
            </a:r>
          </a:p>
          <a:p>
            <a:r>
              <a:rPr lang="en-US" sz="2000" dirty="0" smtClean="0"/>
              <a:t>Sortable</a:t>
            </a:r>
          </a:p>
          <a:p>
            <a:endParaRPr lang="en-US" sz="2000" dirty="0"/>
          </a:p>
        </p:txBody>
      </p:sp>
      <p:sp>
        <p:nvSpPr>
          <p:cNvPr id="5" name="Rounded Rectangle 4"/>
          <p:cNvSpPr/>
          <p:nvPr/>
        </p:nvSpPr>
        <p:spPr>
          <a:xfrm>
            <a:off x="4724400" y="176892"/>
            <a:ext cx="4267200" cy="2264228"/>
          </a:xfrm>
          <a:prstGeom prst="roundRect">
            <a:avLst>
              <a:gd name="adj" fmla="val 8912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2800" b="1" dirty="0" smtClean="0"/>
              <a:t>Tuple</a:t>
            </a:r>
            <a:endParaRPr lang="en-US" sz="2000" b="1" dirty="0" smtClean="0"/>
          </a:p>
          <a:p>
            <a:r>
              <a:rPr lang="en-US" sz="2000" dirty="0" smtClean="0"/>
              <a:t>Immutable (can’t add/change)</a:t>
            </a:r>
          </a:p>
          <a:p>
            <a:r>
              <a:rPr lang="en-US" sz="2000" dirty="0" smtClean="0"/>
              <a:t>Useful for fixed data</a:t>
            </a:r>
          </a:p>
          <a:p>
            <a:r>
              <a:rPr lang="en-US" sz="2000" dirty="0" smtClean="0"/>
              <a:t>Faster than Lists</a:t>
            </a:r>
          </a:p>
          <a:p>
            <a:r>
              <a:rPr lang="en-US" sz="2000" dirty="0" smtClean="0"/>
              <a:t>Sequence type</a:t>
            </a:r>
          </a:p>
          <a:p>
            <a:endParaRPr lang="en-US" sz="2000" dirty="0"/>
          </a:p>
        </p:txBody>
      </p:sp>
      <p:sp>
        <p:nvSpPr>
          <p:cNvPr id="6" name="Rounded Rectangle 5"/>
          <p:cNvSpPr/>
          <p:nvPr/>
        </p:nvSpPr>
        <p:spPr>
          <a:xfrm>
            <a:off x="228600" y="2713264"/>
            <a:ext cx="4267200" cy="2264228"/>
          </a:xfrm>
          <a:prstGeom prst="roundRect">
            <a:avLst>
              <a:gd name="adj" fmla="val 8912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2800" b="1" dirty="0" smtClean="0"/>
              <a:t>Set</a:t>
            </a:r>
            <a:endParaRPr lang="en-US" sz="2000" b="1" dirty="0" smtClean="0"/>
          </a:p>
          <a:p>
            <a:r>
              <a:rPr lang="en-US" sz="2000" dirty="0" smtClean="0"/>
              <a:t>Store non-duplicate items</a:t>
            </a:r>
          </a:p>
          <a:p>
            <a:r>
              <a:rPr lang="en-US" sz="2000" dirty="0" smtClean="0"/>
              <a:t>Very fast access </a:t>
            </a:r>
            <a:r>
              <a:rPr lang="en-US" sz="2000" dirty="0" err="1" smtClean="0"/>
              <a:t>vs</a:t>
            </a:r>
            <a:r>
              <a:rPr lang="en-US" sz="2000" dirty="0" smtClean="0"/>
              <a:t> Lists</a:t>
            </a:r>
          </a:p>
          <a:p>
            <a:r>
              <a:rPr lang="en-US" sz="2000" dirty="0" smtClean="0"/>
              <a:t>Math Set ops (union, intersect)</a:t>
            </a:r>
          </a:p>
          <a:p>
            <a:r>
              <a:rPr lang="en-US" sz="2000" dirty="0" smtClean="0"/>
              <a:t>Unordered</a:t>
            </a:r>
          </a:p>
          <a:p>
            <a:endParaRPr lang="en-US" sz="2000" dirty="0" smtClean="0"/>
          </a:p>
          <a:p>
            <a:endParaRPr lang="en-US" sz="2000" dirty="0"/>
          </a:p>
        </p:txBody>
      </p:sp>
      <p:sp>
        <p:nvSpPr>
          <p:cNvPr id="7" name="Rounded Rectangle 6"/>
          <p:cNvSpPr/>
          <p:nvPr/>
        </p:nvSpPr>
        <p:spPr>
          <a:xfrm>
            <a:off x="4724400" y="2713264"/>
            <a:ext cx="4267200" cy="2264228"/>
          </a:xfrm>
          <a:prstGeom prst="roundRect">
            <a:avLst>
              <a:gd name="adj" fmla="val 8912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2800" b="1" dirty="0" err="1" smtClean="0"/>
              <a:t>Dict</a:t>
            </a:r>
            <a:endParaRPr lang="en-US" sz="2000" b="1" dirty="0" smtClean="0"/>
          </a:p>
          <a:p>
            <a:r>
              <a:rPr lang="en-US" sz="2000" dirty="0" smtClean="0"/>
              <a:t>Key/Value pairs</a:t>
            </a:r>
          </a:p>
          <a:p>
            <a:r>
              <a:rPr lang="en-US" sz="2000" dirty="0" smtClean="0"/>
              <a:t>Associative array, like Java </a:t>
            </a:r>
            <a:r>
              <a:rPr lang="en-US" sz="2000" dirty="0" err="1" smtClean="0"/>
              <a:t>HashMap</a:t>
            </a:r>
            <a:endParaRPr lang="en-US" sz="2000" dirty="0" smtClean="0"/>
          </a:p>
          <a:p>
            <a:r>
              <a:rPr lang="en-US" sz="2000" dirty="0" smtClean="0"/>
              <a:t>Unordered</a:t>
            </a:r>
          </a:p>
          <a:p>
            <a:endParaRPr lang="en-US" sz="2000" dirty="0" smtClean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70039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5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SEQUENCES (String, List, Tuple)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0" y="742950"/>
            <a:ext cx="7010400" cy="4114800"/>
          </a:xfrm>
        </p:spPr>
        <p:txBody>
          <a:bodyPr>
            <a:noAutofit/>
          </a:bodyPr>
          <a:lstStyle/>
          <a:p>
            <a:r>
              <a:rPr lang="en-US" sz="1800" dirty="0"/>
              <a:t>i</a:t>
            </a:r>
            <a:r>
              <a:rPr lang="en-US" sz="1800" dirty="0" smtClean="0"/>
              <a:t>ndexing: 			x[6]		</a:t>
            </a:r>
          </a:p>
          <a:p>
            <a:r>
              <a:rPr lang="en-US" sz="1800" dirty="0"/>
              <a:t>s</a:t>
            </a:r>
            <a:r>
              <a:rPr lang="en-US" sz="1800" dirty="0" smtClean="0"/>
              <a:t>licing: 			x[1:4]	</a:t>
            </a:r>
          </a:p>
          <a:p>
            <a:r>
              <a:rPr lang="en-US" sz="1800" dirty="0" smtClean="0"/>
              <a:t>adding/concatenating: 		+</a:t>
            </a:r>
          </a:p>
          <a:p>
            <a:r>
              <a:rPr lang="en-US" sz="1800" dirty="0" smtClean="0"/>
              <a:t>multiplying: 			*</a:t>
            </a:r>
          </a:p>
          <a:p>
            <a:r>
              <a:rPr lang="en-US" sz="1800" dirty="0" smtClean="0"/>
              <a:t>checking membership: 		in/not in	</a:t>
            </a:r>
            <a:endParaRPr lang="en-US" sz="1800" dirty="0"/>
          </a:p>
          <a:p>
            <a:r>
              <a:rPr lang="en-US" sz="1800" dirty="0" smtClean="0"/>
              <a:t>iterating			for </a:t>
            </a:r>
            <a:r>
              <a:rPr lang="en-US" sz="1800" dirty="0" err="1" smtClean="0"/>
              <a:t>i</a:t>
            </a:r>
            <a:r>
              <a:rPr lang="en-US" sz="1800" dirty="0" smtClean="0"/>
              <a:t> in x:	</a:t>
            </a:r>
          </a:p>
          <a:p>
            <a:r>
              <a:rPr lang="en-US" sz="1800" dirty="0" err="1" smtClean="0"/>
              <a:t>len</a:t>
            </a:r>
            <a:r>
              <a:rPr lang="en-US" sz="1800" dirty="0" smtClean="0"/>
              <a:t>(sequence1)</a:t>
            </a:r>
          </a:p>
          <a:p>
            <a:r>
              <a:rPr lang="en-US" sz="1800" dirty="0" smtClean="0"/>
              <a:t>min(sequence1)</a:t>
            </a:r>
          </a:p>
          <a:p>
            <a:r>
              <a:rPr lang="en-US" sz="1800" dirty="0" smtClean="0"/>
              <a:t>max(sequence1)</a:t>
            </a:r>
          </a:p>
          <a:p>
            <a:r>
              <a:rPr lang="en-US" sz="1800" dirty="0" smtClean="0"/>
              <a:t>sum(sequence1[1:3]])</a:t>
            </a:r>
          </a:p>
          <a:p>
            <a:r>
              <a:rPr lang="en-US" sz="1800" dirty="0" smtClean="0"/>
              <a:t>sorted(list1)		</a:t>
            </a:r>
          </a:p>
          <a:p>
            <a:r>
              <a:rPr lang="en-US" sz="1800" dirty="0" smtClean="0"/>
              <a:t>sequence1.count(item)</a:t>
            </a:r>
          </a:p>
          <a:p>
            <a:r>
              <a:rPr lang="en-US" sz="1800" dirty="0" smtClean="0"/>
              <a:t>sequence1.index(item)</a:t>
            </a:r>
          </a:p>
        </p:txBody>
      </p:sp>
    </p:spTree>
    <p:extLst>
      <p:ext uri="{BB962C8B-B14F-4D97-AF65-F5344CB8AC3E}">
        <p14:creationId xmlns:p14="http://schemas.microsoft.com/office/powerpoint/2010/main" val="3599662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71500"/>
            <a:ext cx="8229600" cy="942975"/>
          </a:xfrm>
        </p:spPr>
        <p:txBody>
          <a:bodyPr>
            <a:normAutofit fontScale="92500" lnSpcReduction="10000"/>
          </a:bodyPr>
          <a:lstStyle/>
          <a:p>
            <a:r>
              <a:rPr lang="en-US" sz="3600" b="1" dirty="0" smtClean="0">
                <a:solidFill>
                  <a:schemeClr val="accent1"/>
                </a:solidFill>
              </a:rPr>
              <a:t>indexing</a:t>
            </a:r>
            <a:r>
              <a:rPr lang="en-US" b="1" dirty="0" smtClean="0">
                <a:solidFill>
                  <a:schemeClr val="accent1"/>
                </a:solidFill>
              </a:rPr>
              <a:t>	</a:t>
            </a:r>
            <a:endParaRPr lang="en-US" b="1" dirty="0">
              <a:solidFill>
                <a:schemeClr val="accent1"/>
              </a:solidFill>
            </a:endParaRPr>
          </a:p>
          <a:p>
            <a:pPr lvl="1"/>
            <a:r>
              <a:rPr lang="en-US" sz="2400" dirty="0" smtClean="0"/>
              <a:t>Access any item in the sequence using its index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533400" y="1799451"/>
            <a:ext cx="8001000" cy="1362849"/>
            <a:chOff x="533400" y="2831068"/>
            <a:chExt cx="8001000" cy="1817132"/>
          </a:xfrm>
        </p:grpSpPr>
        <p:sp>
          <p:nvSpPr>
            <p:cNvPr id="4" name="Rounded Rectangle 3"/>
            <p:cNvSpPr/>
            <p:nvPr/>
          </p:nvSpPr>
          <p:spPr>
            <a:xfrm>
              <a:off x="533400" y="3162300"/>
              <a:ext cx="8001000" cy="11811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Content Placeholder 2"/>
            <p:cNvSpPr txBox="1">
              <a:spLocks/>
            </p:cNvSpPr>
            <p:nvPr/>
          </p:nvSpPr>
          <p:spPr>
            <a:xfrm>
              <a:off x="533400" y="3467100"/>
              <a:ext cx="6705600" cy="11811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70000" lnSpcReduction="20000"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19063" lvl="1" indent="0">
                <a:buNone/>
              </a:pPr>
              <a:r>
                <a:rPr lang="en-US" dirty="0" smtClean="0">
                  <a:latin typeface="Courier New" pitchFamily="49" charset="0"/>
                  <a:cs typeface="Courier New" pitchFamily="49" charset="0"/>
                </a:rPr>
                <a:t>x = 'frog'</a:t>
              </a:r>
            </a:p>
            <a:p>
              <a:pPr marL="119063" lvl="1" indent="0">
                <a:buNone/>
              </a:pPr>
              <a:r>
                <a:rPr lang="en-US" dirty="0" smtClean="0">
                  <a:latin typeface="Courier New" pitchFamily="49" charset="0"/>
                  <a:cs typeface="Courier New" pitchFamily="49" charset="0"/>
                </a:rPr>
                <a:t>print (x[3])			# prints 'g'	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09600" y="2831068"/>
              <a:ext cx="3886200" cy="492443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b="1" dirty="0" smtClean="0"/>
                <a:t>String</a:t>
              </a:r>
              <a:endParaRPr lang="en-US" b="1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33400" y="3399651"/>
            <a:ext cx="8001000" cy="1305699"/>
            <a:chOff x="533400" y="4964668"/>
            <a:chExt cx="8001000" cy="1740932"/>
          </a:xfrm>
        </p:grpSpPr>
        <p:sp>
          <p:nvSpPr>
            <p:cNvPr id="5" name="Rounded Rectangle 4"/>
            <p:cNvSpPr/>
            <p:nvPr/>
          </p:nvSpPr>
          <p:spPr>
            <a:xfrm>
              <a:off x="533400" y="5257800"/>
              <a:ext cx="8001000" cy="14224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Content Placeholder 2"/>
            <p:cNvSpPr txBox="1">
              <a:spLocks/>
            </p:cNvSpPr>
            <p:nvPr/>
          </p:nvSpPr>
          <p:spPr>
            <a:xfrm>
              <a:off x="533400" y="5562600"/>
              <a:ext cx="7924800" cy="114300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19063" lvl="1" indent="0">
                <a:buNone/>
              </a:pPr>
              <a:r>
                <a:rPr lang="en-US" sz="2000" dirty="0" smtClean="0">
                  <a:latin typeface="Courier New" pitchFamily="49" charset="0"/>
                  <a:cs typeface="Courier New" pitchFamily="49" charset="0"/>
                </a:rPr>
                <a:t>x = ['pig', 'cow', 'horse']</a:t>
              </a:r>
            </a:p>
            <a:p>
              <a:pPr marL="119063" lvl="1" indent="0">
                <a:buNone/>
              </a:pPr>
              <a:r>
                <a:rPr lang="en-US" sz="2000" dirty="0" smtClean="0">
                  <a:latin typeface="Courier New" pitchFamily="49" charset="0"/>
                  <a:cs typeface="Courier New" pitchFamily="49" charset="0"/>
                </a:rPr>
                <a:t>print (x[1])			# prints 'cow'</a:t>
              </a:r>
              <a:endParaRPr lang="en-US" sz="2000" dirty="0"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09600" y="4964668"/>
              <a:ext cx="3886200" cy="492443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b="1" dirty="0" smtClean="0"/>
                <a:t>List</a:t>
              </a:r>
              <a:endParaRPr lang="en-US" b="1" dirty="0"/>
            </a:p>
          </p:txBody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7162800" y="-19050"/>
            <a:ext cx="2057400" cy="685800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SEQUENCES</a:t>
            </a:r>
            <a:b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String List Tuple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7391400" y="386402"/>
            <a:ext cx="1640188" cy="0"/>
          </a:xfrm>
          <a:prstGeom prst="line">
            <a:avLst/>
          </a:prstGeom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9317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4572000" y="1718766"/>
            <a:ext cx="3886200" cy="36871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71499"/>
            <a:ext cx="8534400" cy="1196801"/>
          </a:xfrm>
        </p:spPr>
        <p:txBody>
          <a:bodyPr>
            <a:normAutofit fontScale="92500" lnSpcReduction="20000"/>
          </a:bodyPr>
          <a:lstStyle/>
          <a:p>
            <a:r>
              <a:rPr lang="en-US" sz="3600" b="1" dirty="0" smtClean="0">
                <a:solidFill>
                  <a:schemeClr val="accent1"/>
                </a:solidFill>
              </a:rPr>
              <a:t>slicing</a:t>
            </a:r>
            <a:r>
              <a:rPr lang="en-US" b="1" dirty="0" smtClean="0">
                <a:solidFill>
                  <a:schemeClr val="accent1"/>
                </a:solidFill>
              </a:rPr>
              <a:t>	</a:t>
            </a:r>
            <a:endParaRPr lang="en-US" b="1" dirty="0">
              <a:solidFill>
                <a:schemeClr val="accent1"/>
              </a:solidFill>
            </a:endParaRPr>
          </a:p>
          <a:p>
            <a:pPr lvl="1"/>
            <a:r>
              <a:rPr lang="en-US" sz="2400" dirty="0" smtClean="0"/>
              <a:t>Slice out substrings, </a:t>
            </a:r>
            <a:r>
              <a:rPr lang="en-US" sz="2400" dirty="0" err="1" smtClean="0"/>
              <a:t>sublists</a:t>
            </a:r>
            <a:r>
              <a:rPr lang="en-US" sz="2400" dirty="0" smtClean="0"/>
              <a:t>, </a:t>
            </a:r>
            <a:r>
              <a:rPr lang="en-US" sz="2400" dirty="0" err="1" smtClean="0"/>
              <a:t>subtuples</a:t>
            </a:r>
            <a:r>
              <a:rPr lang="en-US" sz="2400" dirty="0" smtClean="0"/>
              <a:t> using indexes</a:t>
            </a:r>
          </a:p>
          <a:p>
            <a:pPr marL="457200" lvl="1" indent="0">
              <a:buNone/>
            </a:pPr>
            <a:r>
              <a:rPr lang="en-US" sz="2400" dirty="0" smtClean="0"/>
              <a:t>[start : end+1 : step]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7060100"/>
              </p:ext>
            </p:extLst>
          </p:nvPr>
        </p:nvGraphicFramePr>
        <p:xfrm>
          <a:off x="762000" y="2114550"/>
          <a:ext cx="7696200" cy="292608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702043"/>
                <a:gridCol w="2072054"/>
                <a:gridCol w="3922103"/>
              </a:tblGrid>
              <a:tr h="29718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Code</a:t>
                      </a:r>
                      <a:endParaRPr lang="en-US" sz="16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Result</a:t>
                      </a:r>
                      <a:endParaRPr lang="en-US" sz="16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Explanation</a:t>
                      </a:r>
                      <a:endParaRPr lang="en-US" sz="1600" dirty="0"/>
                    </a:p>
                  </a:txBody>
                  <a:tcPr marT="34290" marB="34290"/>
                </a:tc>
              </a:tr>
              <a:tr h="29718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Courier New" pitchFamily="49" charset="0"/>
                          <a:cs typeface="Courier New" pitchFamily="49" charset="0"/>
                        </a:rPr>
                        <a:t>x[1:4]</a:t>
                      </a:r>
                      <a:endParaRPr lang="en-US" sz="2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'</a:t>
                      </a:r>
                      <a:r>
                        <a:rPr lang="en-US" sz="2000" dirty="0" err="1" smtClean="0"/>
                        <a:t>omp</a:t>
                      </a:r>
                      <a:r>
                        <a:rPr lang="en-US" sz="2000" dirty="0" smtClean="0"/>
                        <a:t>'</a:t>
                      </a:r>
                      <a:endParaRPr lang="en-US" sz="2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Items 1 to 3</a:t>
                      </a:r>
                      <a:endParaRPr lang="en-US" sz="2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T="34290" marB="34290"/>
                </a:tc>
              </a:tr>
              <a:tr h="2971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Courier New" pitchFamily="49" charset="0"/>
                          <a:cs typeface="Courier New" pitchFamily="49" charset="0"/>
                        </a:rPr>
                        <a:t>x[1:6:2]</a:t>
                      </a: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'opt'</a:t>
                      </a:r>
                      <a:endParaRPr lang="en-US" sz="2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Items 1, 3, 5</a:t>
                      </a:r>
                      <a:endParaRPr lang="en-US" sz="2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T="34290" marB="34290"/>
                </a:tc>
              </a:tr>
              <a:tr h="29718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Courier New" pitchFamily="49" charset="0"/>
                          <a:cs typeface="Courier New" pitchFamily="49" charset="0"/>
                        </a:rPr>
                        <a:t>x[3:]</a:t>
                      </a:r>
                      <a:endParaRPr lang="en-US" sz="2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'</a:t>
                      </a:r>
                      <a:r>
                        <a:rPr lang="en-US" sz="2000" dirty="0" err="1" smtClean="0"/>
                        <a:t>puter</a:t>
                      </a:r>
                      <a:r>
                        <a:rPr lang="en-US" sz="2000" dirty="0" smtClean="0"/>
                        <a:t>'</a:t>
                      </a:r>
                      <a:endParaRPr lang="en-US" sz="2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Items 3 to end</a:t>
                      </a:r>
                      <a:endParaRPr lang="en-US" sz="2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T="34290" marB="34290"/>
                </a:tc>
              </a:tr>
              <a:tr h="29718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Courier New" pitchFamily="49" charset="0"/>
                          <a:cs typeface="Courier New" pitchFamily="49" charset="0"/>
                        </a:rPr>
                        <a:t>x[:5]</a:t>
                      </a:r>
                      <a:endParaRPr lang="en-US" sz="2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'</a:t>
                      </a:r>
                      <a:r>
                        <a:rPr lang="en-US" sz="2000" dirty="0" err="1" smtClean="0"/>
                        <a:t>compu</a:t>
                      </a:r>
                      <a:r>
                        <a:rPr lang="en-US" sz="2000" dirty="0" smtClean="0"/>
                        <a:t>'</a:t>
                      </a:r>
                      <a:endParaRPr lang="en-US" sz="2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Items 0 to 4</a:t>
                      </a:r>
                      <a:endParaRPr lang="en-US" sz="2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T="34290" marB="34290"/>
                </a:tc>
              </a:tr>
              <a:tr h="29718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Courier New" pitchFamily="49" charset="0"/>
                          <a:cs typeface="Courier New" pitchFamily="49" charset="0"/>
                        </a:rPr>
                        <a:t>x[-1]</a:t>
                      </a:r>
                      <a:endParaRPr lang="en-US" sz="2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'r'</a:t>
                      </a:r>
                      <a:endParaRPr lang="en-US" sz="2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Last item</a:t>
                      </a:r>
                      <a:endParaRPr lang="en-US" sz="2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T="34290" marB="34290"/>
                </a:tc>
              </a:tr>
              <a:tr h="29718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Courier New" pitchFamily="49" charset="0"/>
                          <a:cs typeface="Courier New" pitchFamily="49" charset="0"/>
                        </a:rPr>
                        <a:t>x[-3:]</a:t>
                      </a:r>
                      <a:endParaRPr lang="en-US" sz="2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'</a:t>
                      </a:r>
                      <a:r>
                        <a:rPr lang="en-US" sz="2000" dirty="0" err="1" smtClean="0"/>
                        <a:t>ter</a:t>
                      </a:r>
                      <a:r>
                        <a:rPr lang="en-US" sz="2000" dirty="0" smtClean="0"/>
                        <a:t>'</a:t>
                      </a:r>
                      <a:endParaRPr lang="en-US" sz="2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Last 3 items</a:t>
                      </a:r>
                      <a:endParaRPr lang="en-US" sz="2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T="34290" marB="34290"/>
                </a:tc>
              </a:tr>
              <a:tr h="29718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Courier New" pitchFamily="49" charset="0"/>
                          <a:cs typeface="Courier New" pitchFamily="49" charset="0"/>
                        </a:rPr>
                        <a:t>x[:-2]</a:t>
                      </a:r>
                      <a:endParaRPr lang="en-US" sz="2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'</a:t>
                      </a:r>
                      <a:r>
                        <a:rPr lang="en-US" sz="2000" dirty="0" err="1" smtClean="0"/>
                        <a:t>comput</a:t>
                      </a:r>
                      <a:r>
                        <a:rPr lang="en-US" sz="2000" dirty="0" smtClean="0"/>
                        <a:t>'</a:t>
                      </a:r>
                      <a:endParaRPr lang="en-US" sz="2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All except last 2 items</a:t>
                      </a:r>
                      <a:endParaRPr lang="en-US" sz="2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T="34290" marB="34290"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572000" y="1657350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Courier New" pitchFamily="49" charset="0"/>
                <a:cs typeface="Courier New" pitchFamily="49" charset="0"/>
              </a:rPr>
              <a:t>x = 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'</a:t>
            </a:r>
            <a:r>
              <a:rPr lang="en-US" sz="2400" b="1" dirty="0" smtClean="0">
                <a:latin typeface="Courier New" pitchFamily="49" charset="0"/>
                <a:cs typeface="Courier New" pitchFamily="49" charset="0"/>
              </a:rPr>
              <a:t>computer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'</a:t>
            </a:r>
            <a:endParaRPr lang="en-US" sz="2400" b="1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7162800" y="-19050"/>
            <a:ext cx="2057400" cy="685800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SEQUENCES</a:t>
            </a:r>
            <a:b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String List Tuple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7391400" y="386402"/>
            <a:ext cx="1640188" cy="0"/>
          </a:xfrm>
          <a:prstGeom prst="line">
            <a:avLst/>
          </a:prstGeom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7464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71500"/>
            <a:ext cx="8229600" cy="942975"/>
          </a:xfrm>
        </p:spPr>
        <p:txBody>
          <a:bodyPr>
            <a:normAutofit fontScale="92500" lnSpcReduction="10000"/>
          </a:bodyPr>
          <a:lstStyle/>
          <a:p>
            <a:r>
              <a:rPr lang="en-US" sz="3600" b="1" dirty="0" smtClean="0">
                <a:solidFill>
                  <a:schemeClr val="accent1"/>
                </a:solidFill>
              </a:rPr>
              <a:t>adding / concatenating</a:t>
            </a:r>
            <a:r>
              <a:rPr lang="en-US" b="1" dirty="0" smtClean="0">
                <a:solidFill>
                  <a:schemeClr val="accent1"/>
                </a:solidFill>
              </a:rPr>
              <a:t>	</a:t>
            </a:r>
          </a:p>
          <a:p>
            <a:pPr lvl="1"/>
            <a:r>
              <a:rPr lang="en-US" sz="2400" dirty="0" smtClean="0"/>
              <a:t>Combine 2 sequences of the same type using </a:t>
            </a:r>
            <a:r>
              <a:rPr lang="en-US" sz="2400" b="1" dirty="0" smtClean="0"/>
              <a:t>+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533400" y="1818501"/>
            <a:ext cx="8001000" cy="1286649"/>
            <a:chOff x="533400" y="2831068"/>
            <a:chExt cx="8001000" cy="1715532"/>
          </a:xfrm>
        </p:grpSpPr>
        <p:sp>
          <p:nvSpPr>
            <p:cNvPr id="4" name="Rounded Rectangle 3"/>
            <p:cNvSpPr/>
            <p:nvPr/>
          </p:nvSpPr>
          <p:spPr>
            <a:xfrm>
              <a:off x="533400" y="3162300"/>
              <a:ext cx="8001000" cy="13843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Content Placeholder 2"/>
            <p:cNvSpPr txBox="1">
              <a:spLocks/>
            </p:cNvSpPr>
            <p:nvPr/>
          </p:nvSpPr>
          <p:spPr>
            <a:xfrm>
              <a:off x="533400" y="3365500"/>
              <a:ext cx="8001000" cy="11811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19063" lvl="1" indent="0">
                <a:buNone/>
              </a:pPr>
              <a:r>
                <a:rPr lang="en-US" sz="2000" dirty="0" smtClean="0">
                  <a:latin typeface="Courier New" pitchFamily="49" charset="0"/>
                  <a:cs typeface="Courier New" pitchFamily="49" charset="0"/>
                </a:rPr>
                <a:t>x = 'horse' + 'shoe'</a:t>
              </a:r>
            </a:p>
            <a:p>
              <a:pPr marL="119063" lvl="1" indent="0">
                <a:buNone/>
              </a:pPr>
              <a:r>
                <a:rPr lang="en-US" sz="2000" dirty="0" smtClean="0">
                  <a:latin typeface="Courier New" pitchFamily="49" charset="0"/>
                  <a:cs typeface="Courier New" pitchFamily="49" charset="0"/>
                </a:rPr>
                <a:t>print (x)			# prints 'horseshoe'	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09600" y="2831068"/>
              <a:ext cx="3886200" cy="492443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b="1" dirty="0" smtClean="0"/>
                <a:t>String</a:t>
              </a:r>
              <a:endParaRPr lang="en-US" b="1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33400" y="3418701"/>
            <a:ext cx="8001000" cy="1362849"/>
            <a:chOff x="533400" y="4964668"/>
            <a:chExt cx="8001000" cy="1817132"/>
          </a:xfrm>
        </p:grpSpPr>
        <p:sp>
          <p:nvSpPr>
            <p:cNvPr id="5" name="Rounded Rectangle 4"/>
            <p:cNvSpPr/>
            <p:nvPr/>
          </p:nvSpPr>
          <p:spPr>
            <a:xfrm>
              <a:off x="533400" y="5257800"/>
              <a:ext cx="8001000" cy="14224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Content Placeholder 2"/>
            <p:cNvSpPr txBox="1">
              <a:spLocks/>
            </p:cNvSpPr>
            <p:nvPr/>
          </p:nvSpPr>
          <p:spPr>
            <a:xfrm>
              <a:off x="533400" y="5638800"/>
              <a:ext cx="8001000" cy="114300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19063" lvl="1" indent="0">
                <a:buNone/>
              </a:pPr>
              <a:r>
                <a:rPr lang="en-US" sz="1800" dirty="0" smtClean="0">
                  <a:latin typeface="Courier New" pitchFamily="49" charset="0"/>
                  <a:cs typeface="Courier New" pitchFamily="49" charset="0"/>
                </a:rPr>
                <a:t>x = ['pig', 'cow'] + ['horse']</a:t>
              </a:r>
            </a:p>
            <a:p>
              <a:pPr marL="119063" lvl="1" indent="0">
                <a:buNone/>
              </a:pPr>
              <a:r>
                <a:rPr lang="en-US" sz="1800" dirty="0" smtClean="0">
                  <a:latin typeface="Courier New" pitchFamily="49" charset="0"/>
                  <a:cs typeface="Courier New" pitchFamily="49" charset="0"/>
                </a:rPr>
                <a:t>print (x)		# prints ['pig', 'cow', 'horse']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09600" y="4964668"/>
              <a:ext cx="3886200" cy="492443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b="1" dirty="0" smtClean="0"/>
                <a:t>List</a:t>
              </a:r>
              <a:endParaRPr lang="en-US" b="1" dirty="0"/>
            </a:p>
          </p:txBody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7162800" y="-19050"/>
            <a:ext cx="2057400" cy="685800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SEQUENCES</a:t>
            </a:r>
            <a:b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String List Tuple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7391400" y="386402"/>
            <a:ext cx="1640188" cy="0"/>
          </a:xfrm>
          <a:prstGeom prst="line">
            <a:avLst/>
          </a:prstGeom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0279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71500"/>
            <a:ext cx="8229600" cy="942975"/>
          </a:xfrm>
        </p:spPr>
        <p:txBody>
          <a:bodyPr>
            <a:normAutofit fontScale="92500" lnSpcReduction="10000"/>
          </a:bodyPr>
          <a:lstStyle/>
          <a:p>
            <a:r>
              <a:rPr lang="en-US" sz="3600" b="1" dirty="0" smtClean="0">
                <a:solidFill>
                  <a:schemeClr val="accent1"/>
                </a:solidFill>
              </a:rPr>
              <a:t>multiplying</a:t>
            </a:r>
            <a:r>
              <a:rPr lang="en-US" b="1" dirty="0" smtClean="0">
                <a:solidFill>
                  <a:schemeClr val="accent1"/>
                </a:solidFill>
              </a:rPr>
              <a:t>	</a:t>
            </a:r>
          </a:p>
          <a:p>
            <a:pPr lvl="1"/>
            <a:r>
              <a:rPr lang="en-US" sz="2400" dirty="0" smtClean="0"/>
              <a:t>Multiply a sequence using </a:t>
            </a:r>
            <a:r>
              <a:rPr lang="en-US" sz="2400" b="1" dirty="0" smtClean="0"/>
              <a:t>*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533400" y="1818501"/>
            <a:ext cx="8001000" cy="1286649"/>
            <a:chOff x="533400" y="2831068"/>
            <a:chExt cx="8001000" cy="1715532"/>
          </a:xfrm>
        </p:grpSpPr>
        <p:sp>
          <p:nvSpPr>
            <p:cNvPr id="4" name="Rounded Rectangle 3"/>
            <p:cNvSpPr/>
            <p:nvPr/>
          </p:nvSpPr>
          <p:spPr>
            <a:xfrm>
              <a:off x="533400" y="3162300"/>
              <a:ext cx="8001000" cy="13843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Content Placeholder 2"/>
            <p:cNvSpPr txBox="1">
              <a:spLocks/>
            </p:cNvSpPr>
            <p:nvPr/>
          </p:nvSpPr>
          <p:spPr>
            <a:xfrm>
              <a:off x="533400" y="3365500"/>
              <a:ext cx="7620000" cy="11811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19063" lvl="1" indent="0">
                <a:buNone/>
              </a:pPr>
              <a:r>
                <a:rPr lang="en-US" sz="2000" dirty="0" smtClean="0">
                  <a:latin typeface="Courier New" pitchFamily="49" charset="0"/>
                  <a:cs typeface="Courier New" pitchFamily="49" charset="0"/>
                </a:rPr>
                <a:t>x = ‘bug' * 3</a:t>
              </a:r>
            </a:p>
            <a:p>
              <a:pPr marL="119063" lvl="1" indent="0">
                <a:buNone/>
              </a:pPr>
              <a:r>
                <a:rPr lang="en-US" sz="2000" dirty="0" smtClean="0">
                  <a:latin typeface="Courier New" pitchFamily="49" charset="0"/>
                  <a:cs typeface="Courier New" pitchFamily="49" charset="0"/>
                </a:rPr>
                <a:t>print (x)		# prints ‘</a:t>
              </a:r>
              <a:r>
                <a:rPr lang="en-US" sz="2000" dirty="0" err="1" smtClean="0">
                  <a:latin typeface="Courier New" pitchFamily="49" charset="0"/>
                  <a:cs typeface="Courier New" pitchFamily="49" charset="0"/>
                </a:rPr>
                <a:t>bugbugbug</a:t>
              </a:r>
              <a:r>
                <a:rPr lang="en-US" sz="2000" dirty="0" smtClean="0">
                  <a:latin typeface="Courier New" pitchFamily="49" charset="0"/>
                  <a:cs typeface="Courier New" pitchFamily="49" charset="0"/>
                </a:rPr>
                <a:t>'	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09600" y="2831068"/>
              <a:ext cx="3886200" cy="492443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b="1" dirty="0" smtClean="0"/>
                <a:t>String</a:t>
              </a:r>
              <a:endParaRPr lang="en-US" b="1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33400" y="3418701"/>
            <a:ext cx="8001000" cy="1286649"/>
            <a:chOff x="533400" y="4964668"/>
            <a:chExt cx="8001000" cy="1715532"/>
          </a:xfrm>
        </p:grpSpPr>
        <p:sp>
          <p:nvSpPr>
            <p:cNvPr id="5" name="Rounded Rectangle 4"/>
            <p:cNvSpPr/>
            <p:nvPr/>
          </p:nvSpPr>
          <p:spPr>
            <a:xfrm>
              <a:off x="533400" y="5257800"/>
              <a:ext cx="8001000" cy="14224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Content Placeholder 2"/>
            <p:cNvSpPr txBox="1">
              <a:spLocks/>
            </p:cNvSpPr>
            <p:nvPr/>
          </p:nvSpPr>
          <p:spPr>
            <a:xfrm>
              <a:off x="533400" y="5537200"/>
              <a:ext cx="8001000" cy="114300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19063" lvl="1" indent="0">
                <a:buNone/>
              </a:pPr>
              <a:r>
                <a:rPr lang="en-US" sz="2000" dirty="0" smtClean="0">
                  <a:latin typeface="Courier New" pitchFamily="49" charset="0"/>
                  <a:cs typeface="Courier New" pitchFamily="49" charset="0"/>
                </a:rPr>
                <a:t>x = [8, 5] * 3</a:t>
              </a:r>
            </a:p>
            <a:p>
              <a:pPr marL="119063" lvl="1" indent="0">
                <a:buNone/>
              </a:pPr>
              <a:r>
                <a:rPr lang="en-US" sz="2000" dirty="0" smtClean="0">
                  <a:latin typeface="Courier New" pitchFamily="49" charset="0"/>
                  <a:cs typeface="Courier New" pitchFamily="49" charset="0"/>
                </a:rPr>
                <a:t>print (x)		# prints [8, 5, 8, 5, 8, 5]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09600" y="4964668"/>
              <a:ext cx="3886200" cy="492443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b="1" dirty="0" smtClean="0"/>
                <a:t>List</a:t>
              </a:r>
              <a:endParaRPr lang="en-US" b="1" dirty="0"/>
            </a:p>
          </p:txBody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7162800" y="-19050"/>
            <a:ext cx="2057400" cy="685800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SEQUENCES</a:t>
            </a:r>
            <a:b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String List Tuple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7391400" y="386402"/>
            <a:ext cx="1640188" cy="0"/>
          </a:xfrm>
          <a:prstGeom prst="line">
            <a:avLst/>
          </a:prstGeom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3493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71500"/>
            <a:ext cx="8229600" cy="942975"/>
          </a:xfrm>
        </p:spPr>
        <p:txBody>
          <a:bodyPr>
            <a:normAutofit fontScale="92500" lnSpcReduction="10000"/>
          </a:bodyPr>
          <a:lstStyle/>
          <a:p>
            <a:r>
              <a:rPr lang="en-US" sz="3600" b="1" dirty="0" smtClean="0">
                <a:solidFill>
                  <a:schemeClr val="accent1"/>
                </a:solidFill>
              </a:rPr>
              <a:t>checking membership</a:t>
            </a:r>
            <a:r>
              <a:rPr lang="en-US" b="1" dirty="0" smtClean="0">
                <a:solidFill>
                  <a:schemeClr val="accent1"/>
                </a:solidFill>
              </a:rPr>
              <a:t>	</a:t>
            </a:r>
          </a:p>
          <a:p>
            <a:pPr lvl="1"/>
            <a:r>
              <a:rPr lang="en-US" sz="2400" dirty="0" smtClean="0"/>
              <a:t>Test whether an item is </a:t>
            </a:r>
            <a:r>
              <a:rPr lang="en-US" sz="2400" b="1" dirty="0" smtClean="0"/>
              <a:t>in</a:t>
            </a:r>
            <a:r>
              <a:rPr lang="en-US" sz="2400" dirty="0" smtClean="0"/>
              <a:t> or </a:t>
            </a:r>
            <a:r>
              <a:rPr lang="en-US" sz="2400" b="1" dirty="0" smtClean="0"/>
              <a:t>not in </a:t>
            </a:r>
            <a:r>
              <a:rPr lang="en-US" sz="2400" dirty="0" smtClean="0"/>
              <a:t>a sequence</a:t>
            </a:r>
            <a:endParaRPr lang="en-US" sz="2400" b="1" dirty="0" smtClean="0"/>
          </a:p>
        </p:txBody>
      </p:sp>
      <p:grpSp>
        <p:nvGrpSpPr>
          <p:cNvPr id="10" name="Group 9"/>
          <p:cNvGrpSpPr/>
          <p:nvPr/>
        </p:nvGrpSpPr>
        <p:grpSpPr>
          <a:xfrm>
            <a:off x="533400" y="1818501"/>
            <a:ext cx="8001000" cy="1286649"/>
            <a:chOff x="533400" y="2831068"/>
            <a:chExt cx="8001000" cy="1715532"/>
          </a:xfrm>
        </p:grpSpPr>
        <p:sp>
          <p:nvSpPr>
            <p:cNvPr id="4" name="Rounded Rectangle 3"/>
            <p:cNvSpPr/>
            <p:nvPr/>
          </p:nvSpPr>
          <p:spPr>
            <a:xfrm>
              <a:off x="533400" y="3162300"/>
              <a:ext cx="8001000" cy="13843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Content Placeholder 2"/>
            <p:cNvSpPr txBox="1">
              <a:spLocks/>
            </p:cNvSpPr>
            <p:nvPr/>
          </p:nvSpPr>
          <p:spPr>
            <a:xfrm>
              <a:off x="533400" y="3530600"/>
              <a:ext cx="7620000" cy="10160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70000" lnSpcReduction="20000"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19063" lvl="1" indent="0">
                <a:buNone/>
              </a:pPr>
              <a:r>
                <a:rPr lang="en-US" dirty="0" smtClean="0">
                  <a:latin typeface="Courier New" pitchFamily="49" charset="0"/>
                  <a:cs typeface="Courier New" pitchFamily="49" charset="0"/>
                </a:rPr>
                <a:t>x = 'bug'</a:t>
              </a:r>
            </a:p>
            <a:p>
              <a:pPr marL="119063" lvl="1" indent="0">
                <a:buNone/>
              </a:pPr>
              <a:r>
                <a:rPr lang="en-US" dirty="0" smtClean="0">
                  <a:latin typeface="Courier New" pitchFamily="49" charset="0"/>
                  <a:cs typeface="Courier New" pitchFamily="49" charset="0"/>
                </a:rPr>
                <a:t>print ('u' in x)			# prints True	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09600" y="2831068"/>
              <a:ext cx="3886200" cy="492443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b="1" dirty="0" smtClean="0"/>
                <a:t>String</a:t>
              </a:r>
              <a:endParaRPr lang="en-US" b="1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33400" y="3418701"/>
            <a:ext cx="8001000" cy="1286649"/>
            <a:chOff x="533400" y="4964668"/>
            <a:chExt cx="8001000" cy="1715532"/>
          </a:xfrm>
        </p:grpSpPr>
        <p:sp>
          <p:nvSpPr>
            <p:cNvPr id="5" name="Rounded Rectangle 4"/>
            <p:cNvSpPr/>
            <p:nvPr/>
          </p:nvSpPr>
          <p:spPr>
            <a:xfrm>
              <a:off x="533400" y="5257800"/>
              <a:ext cx="8001000" cy="14224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Content Placeholder 2"/>
            <p:cNvSpPr txBox="1">
              <a:spLocks/>
            </p:cNvSpPr>
            <p:nvPr/>
          </p:nvSpPr>
          <p:spPr>
            <a:xfrm>
              <a:off x="533400" y="5664200"/>
              <a:ext cx="7848600" cy="10160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70000" lnSpcReduction="20000"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19063" lvl="1" indent="0">
                <a:buNone/>
              </a:pPr>
              <a:r>
                <a:rPr lang="en-US" dirty="0" smtClean="0">
                  <a:latin typeface="Courier New" pitchFamily="49" charset="0"/>
                  <a:cs typeface="Courier New" pitchFamily="49" charset="0"/>
                </a:rPr>
                <a:t>x = ['pig', 'cow', 'horse']</a:t>
              </a:r>
            </a:p>
            <a:p>
              <a:pPr marL="119063" lvl="1" indent="0">
                <a:buNone/>
              </a:pPr>
              <a:r>
                <a:rPr lang="en-US" dirty="0" smtClean="0">
                  <a:latin typeface="Courier New" pitchFamily="49" charset="0"/>
                  <a:cs typeface="Courier New" pitchFamily="49" charset="0"/>
                </a:rPr>
                <a:t>print ('cow' not in x)		# prints False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09600" y="4964668"/>
              <a:ext cx="3886200" cy="492443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b="1" dirty="0" smtClean="0"/>
                <a:t>List</a:t>
              </a:r>
              <a:endParaRPr lang="en-US" b="1" dirty="0"/>
            </a:p>
          </p:txBody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7162800" y="-19050"/>
            <a:ext cx="2057400" cy="685800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SEQUENCES</a:t>
            </a:r>
            <a:b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String List Tuple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7391400" y="386402"/>
            <a:ext cx="1640188" cy="0"/>
          </a:xfrm>
          <a:prstGeom prst="line">
            <a:avLst/>
          </a:prstGeom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9140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71500"/>
            <a:ext cx="8229600" cy="1009650"/>
          </a:xfrm>
        </p:spPr>
        <p:txBody>
          <a:bodyPr>
            <a:normAutofit lnSpcReduction="10000"/>
          </a:bodyPr>
          <a:lstStyle/>
          <a:p>
            <a:r>
              <a:rPr lang="en-US" sz="3600" b="1" dirty="0" smtClean="0">
                <a:solidFill>
                  <a:schemeClr val="accent1"/>
                </a:solidFill>
              </a:rPr>
              <a:t>iterating</a:t>
            </a:r>
            <a:r>
              <a:rPr lang="en-US" b="1" dirty="0" smtClean="0">
                <a:solidFill>
                  <a:schemeClr val="accent1"/>
                </a:solidFill>
              </a:rPr>
              <a:t>	</a:t>
            </a:r>
          </a:p>
          <a:p>
            <a:pPr lvl="1"/>
            <a:r>
              <a:rPr lang="en-US" sz="2400" dirty="0" smtClean="0"/>
              <a:t>Iterate through the items in</a:t>
            </a:r>
            <a:r>
              <a:rPr lang="en-US" sz="2400" b="1" dirty="0" smtClean="0"/>
              <a:t> </a:t>
            </a:r>
            <a:r>
              <a:rPr lang="en-US" sz="2400" dirty="0" smtClean="0"/>
              <a:t>a sequence</a:t>
            </a:r>
            <a:endParaRPr lang="en-US" sz="2400" b="1" dirty="0" smtClean="0"/>
          </a:p>
        </p:txBody>
      </p:sp>
      <p:grpSp>
        <p:nvGrpSpPr>
          <p:cNvPr id="10" name="Group 9"/>
          <p:cNvGrpSpPr/>
          <p:nvPr/>
        </p:nvGrpSpPr>
        <p:grpSpPr>
          <a:xfrm>
            <a:off x="533400" y="1742301"/>
            <a:ext cx="8001000" cy="1439049"/>
            <a:chOff x="533400" y="2831068"/>
            <a:chExt cx="8001000" cy="1918732"/>
          </a:xfrm>
        </p:grpSpPr>
        <p:sp>
          <p:nvSpPr>
            <p:cNvPr id="4" name="Rounded Rectangle 3"/>
            <p:cNvSpPr/>
            <p:nvPr/>
          </p:nvSpPr>
          <p:spPr>
            <a:xfrm>
              <a:off x="533400" y="3162300"/>
              <a:ext cx="8001000" cy="15875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Content Placeholder 2"/>
            <p:cNvSpPr txBox="1">
              <a:spLocks/>
            </p:cNvSpPr>
            <p:nvPr/>
          </p:nvSpPr>
          <p:spPr>
            <a:xfrm>
              <a:off x="533400" y="3429000"/>
              <a:ext cx="7924800" cy="13208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47500" lnSpcReduction="20000"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19063" lvl="1" indent="0">
                <a:buNone/>
                <a:tabLst>
                  <a:tab pos="576263" algn="l"/>
                </a:tabLst>
              </a:pPr>
              <a:r>
                <a:rPr lang="en-US" sz="3800" dirty="0" smtClean="0">
                  <a:latin typeface="Courier New" pitchFamily="49" charset="0"/>
                  <a:cs typeface="Courier New" pitchFamily="49" charset="0"/>
                </a:rPr>
                <a:t>x = [7, 8, 3]</a:t>
              </a:r>
            </a:p>
            <a:p>
              <a:pPr marL="119063" lvl="1" indent="0">
                <a:buNone/>
                <a:tabLst>
                  <a:tab pos="576263" algn="l"/>
                </a:tabLst>
              </a:pPr>
              <a:r>
                <a:rPr lang="en-US" sz="3800" dirty="0">
                  <a:latin typeface="Courier New" pitchFamily="49" charset="0"/>
                  <a:cs typeface="Courier New" pitchFamily="49" charset="0"/>
                </a:rPr>
                <a:t>f</a:t>
              </a:r>
              <a:r>
                <a:rPr lang="en-US" sz="3800" dirty="0" smtClean="0">
                  <a:latin typeface="Courier New" pitchFamily="49" charset="0"/>
                  <a:cs typeface="Courier New" pitchFamily="49" charset="0"/>
                </a:rPr>
                <a:t>or item in x:</a:t>
              </a:r>
            </a:p>
            <a:p>
              <a:pPr marL="119063" lvl="1" indent="0">
                <a:buNone/>
                <a:tabLst>
                  <a:tab pos="576263" algn="l"/>
                </a:tabLst>
              </a:pPr>
              <a:r>
                <a:rPr lang="en-US" sz="3800" dirty="0">
                  <a:latin typeface="Courier New" pitchFamily="49" charset="0"/>
                  <a:cs typeface="Courier New" pitchFamily="49" charset="0"/>
                </a:rPr>
                <a:t>	</a:t>
              </a:r>
              <a:r>
                <a:rPr lang="en-US" sz="3800" dirty="0" smtClean="0">
                  <a:latin typeface="Courier New" pitchFamily="49" charset="0"/>
                  <a:cs typeface="Courier New" pitchFamily="49" charset="0"/>
                </a:rPr>
                <a:t>print (item * 2)		# prints 14, 16, 6</a:t>
              </a:r>
              <a:r>
                <a:rPr lang="en-US" dirty="0" smtClean="0">
                  <a:latin typeface="Courier New" pitchFamily="49" charset="0"/>
                  <a:cs typeface="Courier New" pitchFamily="49" charset="0"/>
                </a:rPr>
                <a:t>	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09600" y="2831068"/>
              <a:ext cx="3886200" cy="492443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b="1" dirty="0" smtClean="0"/>
                <a:t>Item</a:t>
              </a:r>
              <a:endParaRPr lang="en-US" b="1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33400" y="3418701"/>
            <a:ext cx="8001000" cy="1515249"/>
            <a:chOff x="533400" y="4964668"/>
            <a:chExt cx="8001000" cy="2020332"/>
          </a:xfrm>
        </p:grpSpPr>
        <p:sp>
          <p:nvSpPr>
            <p:cNvPr id="5" name="Rounded Rectangle 4"/>
            <p:cNvSpPr/>
            <p:nvPr/>
          </p:nvSpPr>
          <p:spPr>
            <a:xfrm>
              <a:off x="533400" y="5257800"/>
              <a:ext cx="8001000" cy="17272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Content Placeholder 2"/>
            <p:cNvSpPr txBox="1">
              <a:spLocks/>
            </p:cNvSpPr>
            <p:nvPr/>
          </p:nvSpPr>
          <p:spPr>
            <a:xfrm>
              <a:off x="533400" y="5664200"/>
              <a:ext cx="8001000" cy="13208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62500" lnSpcReduction="20000"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19063" lvl="1" indent="0">
                <a:buNone/>
                <a:tabLst>
                  <a:tab pos="576263" algn="l"/>
                </a:tabLst>
              </a:pPr>
              <a:r>
                <a:rPr lang="en-US" dirty="0" smtClean="0">
                  <a:latin typeface="Courier New" pitchFamily="49" charset="0"/>
                  <a:cs typeface="Courier New" pitchFamily="49" charset="0"/>
                </a:rPr>
                <a:t>x = [7, 8, 3]</a:t>
              </a:r>
            </a:p>
            <a:p>
              <a:pPr marL="119063" lvl="1" indent="0">
                <a:buNone/>
                <a:tabLst>
                  <a:tab pos="576263" algn="l"/>
                </a:tabLst>
              </a:pPr>
              <a:r>
                <a:rPr lang="en-US" dirty="0" smtClean="0">
                  <a:latin typeface="Courier New" pitchFamily="49" charset="0"/>
                  <a:cs typeface="Courier New" pitchFamily="49" charset="0"/>
                </a:rPr>
                <a:t>for index, item in enumerate(x):</a:t>
              </a:r>
            </a:p>
            <a:p>
              <a:pPr marL="119063" lvl="1" indent="0">
                <a:buNone/>
                <a:tabLst>
                  <a:tab pos="576263" algn="l"/>
                </a:tabLst>
              </a:pPr>
              <a:r>
                <a:rPr lang="en-US" dirty="0" smtClean="0">
                  <a:latin typeface="Courier New" pitchFamily="49" charset="0"/>
                  <a:cs typeface="Courier New" pitchFamily="49" charset="0"/>
                </a:rPr>
                <a:t>	print (index, item)		# prints 0 7, 1 8, 2 3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09600" y="4964668"/>
              <a:ext cx="3886200" cy="492443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b="1" dirty="0" smtClean="0"/>
                <a:t>Index &amp; Item</a:t>
              </a:r>
              <a:endParaRPr lang="en-US" b="1" dirty="0"/>
            </a:p>
          </p:txBody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7162800" y="-19050"/>
            <a:ext cx="2057400" cy="685800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SEQUENCES</a:t>
            </a:r>
            <a:b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String List Tuple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7391400" y="386402"/>
            <a:ext cx="1640188" cy="0"/>
          </a:xfrm>
          <a:prstGeom prst="line">
            <a:avLst/>
          </a:prstGeom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746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71500"/>
            <a:ext cx="8229600" cy="942975"/>
          </a:xfrm>
        </p:spPr>
        <p:txBody>
          <a:bodyPr>
            <a:normAutofit fontScale="92500" lnSpcReduction="10000"/>
          </a:bodyPr>
          <a:lstStyle/>
          <a:p>
            <a:r>
              <a:rPr lang="en-US" sz="3600" b="1" dirty="0">
                <a:solidFill>
                  <a:schemeClr val="accent1"/>
                </a:solidFill>
              </a:rPr>
              <a:t>n</a:t>
            </a:r>
            <a:r>
              <a:rPr lang="en-US" sz="3600" b="1" dirty="0" smtClean="0">
                <a:solidFill>
                  <a:schemeClr val="accent1"/>
                </a:solidFill>
              </a:rPr>
              <a:t>umber of items</a:t>
            </a:r>
            <a:r>
              <a:rPr lang="en-US" b="1" dirty="0" smtClean="0">
                <a:solidFill>
                  <a:schemeClr val="accent1"/>
                </a:solidFill>
              </a:rPr>
              <a:t>	</a:t>
            </a:r>
          </a:p>
          <a:p>
            <a:pPr lvl="1"/>
            <a:r>
              <a:rPr lang="en-US" sz="2400" dirty="0" smtClean="0"/>
              <a:t>Count the number of items in a sequence</a:t>
            </a:r>
            <a:endParaRPr lang="en-US" sz="2400" b="1" dirty="0" smtClean="0"/>
          </a:p>
        </p:txBody>
      </p:sp>
      <p:grpSp>
        <p:nvGrpSpPr>
          <p:cNvPr id="10" name="Group 9"/>
          <p:cNvGrpSpPr/>
          <p:nvPr/>
        </p:nvGrpSpPr>
        <p:grpSpPr>
          <a:xfrm>
            <a:off x="533400" y="1818501"/>
            <a:ext cx="8001000" cy="1286649"/>
            <a:chOff x="533400" y="2831068"/>
            <a:chExt cx="8001000" cy="1715532"/>
          </a:xfrm>
        </p:grpSpPr>
        <p:sp>
          <p:nvSpPr>
            <p:cNvPr id="4" name="Rounded Rectangle 3"/>
            <p:cNvSpPr/>
            <p:nvPr/>
          </p:nvSpPr>
          <p:spPr>
            <a:xfrm>
              <a:off x="533400" y="3162300"/>
              <a:ext cx="8001000" cy="13843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Content Placeholder 2"/>
            <p:cNvSpPr txBox="1">
              <a:spLocks/>
            </p:cNvSpPr>
            <p:nvPr/>
          </p:nvSpPr>
          <p:spPr>
            <a:xfrm>
              <a:off x="533400" y="3365500"/>
              <a:ext cx="7620000" cy="11811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19063" lvl="1" indent="0">
                <a:buNone/>
              </a:pPr>
              <a:r>
                <a:rPr lang="en-US" sz="2000" dirty="0" smtClean="0">
                  <a:latin typeface="Courier New" pitchFamily="49" charset="0"/>
                  <a:cs typeface="Courier New" pitchFamily="49" charset="0"/>
                </a:rPr>
                <a:t>x = 'bug'</a:t>
              </a:r>
            </a:p>
            <a:p>
              <a:pPr marL="119063" lvl="1" indent="0">
                <a:buNone/>
              </a:pPr>
              <a:r>
                <a:rPr lang="en-US" sz="2000" dirty="0" smtClean="0">
                  <a:latin typeface="Courier New" pitchFamily="49" charset="0"/>
                  <a:cs typeface="Courier New" pitchFamily="49" charset="0"/>
                </a:rPr>
                <a:t>print (</a:t>
              </a:r>
              <a:r>
                <a:rPr lang="en-US" sz="2000" dirty="0" err="1" smtClean="0">
                  <a:latin typeface="Courier New" pitchFamily="49" charset="0"/>
                  <a:cs typeface="Courier New" pitchFamily="49" charset="0"/>
                </a:rPr>
                <a:t>len</a:t>
              </a:r>
              <a:r>
                <a:rPr lang="en-US" sz="2000" dirty="0" smtClean="0">
                  <a:latin typeface="Courier New" pitchFamily="49" charset="0"/>
                  <a:cs typeface="Courier New" pitchFamily="49" charset="0"/>
                </a:rPr>
                <a:t>(x))			# prints 3	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09600" y="2831068"/>
              <a:ext cx="3886200" cy="492443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b="1" dirty="0" smtClean="0"/>
                <a:t>String</a:t>
              </a:r>
              <a:endParaRPr lang="en-US" b="1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33400" y="3418701"/>
            <a:ext cx="8001000" cy="1286649"/>
            <a:chOff x="533400" y="4964668"/>
            <a:chExt cx="8001000" cy="1715532"/>
          </a:xfrm>
        </p:grpSpPr>
        <p:sp>
          <p:nvSpPr>
            <p:cNvPr id="5" name="Rounded Rectangle 4"/>
            <p:cNvSpPr/>
            <p:nvPr/>
          </p:nvSpPr>
          <p:spPr>
            <a:xfrm>
              <a:off x="533400" y="5257800"/>
              <a:ext cx="8001000" cy="14224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Content Placeholder 2"/>
            <p:cNvSpPr txBox="1">
              <a:spLocks/>
            </p:cNvSpPr>
            <p:nvPr/>
          </p:nvSpPr>
          <p:spPr>
            <a:xfrm>
              <a:off x="533400" y="5537200"/>
              <a:ext cx="7848600" cy="11430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19063" lvl="1" indent="0">
                <a:buNone/>
              </a:pPr>
              <a:r>
                <a:rPr lang="en-US" sz="2000" dirty="0" smtClean="0">
                  <a:latin typeface="Courier New" pitchFamily="49" charset="0"/>
                  <a:cs typeface="Courier New" pitchFamily="49" charset="0"/>
                </a:rPr>
                <a:t>x = ['pig', 'cow', 'horse']</a:t>
              </a:r>
            </a:p>
            <a:p>
              <a:pPr marL="119063" lvl="1" indent="0">
                <a:buNone/>
              </a:pPr>
              <a:r>
                <a:rPr lang="en-US" sz="2000" dirty="0" smtClean="0">
                  <a:latin typeface="Courier New" pitchFamily="49" charset="0"/>
                  <a:cs typeface="Courier New" pitchFamily="49" charset="0"/>
                </a:rPr>
                <a:t>print (</a:t>
              </a:r>
              <a:r>
                <a:rPr lang="en-US" sz="2000" dirty="0" err="1" smtClean="0">
                  <a:latin typeface="Courier New" pitchFamily="49" charset="0"/>
                  <a:cs typeface="Courier New" pitchFamily="49" charset="0"/>
                </a:rPr>
                <a:t>len</a:t>
              </a:r>
              <a:r>
                <a:rPr lang="en-US" sz="2000" dirty="0" smtClean="0">
                  <a:latin typeface="Courier New" pitchFamily="49" charset="0"/>
                  <a:cs typeface="Courier New" pitchFamily="49" charset="0"/>
                </a:rPr>
                <a:t>(x))			# prints 3	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09600" y="4964668"/>
              <a:ext cx="3886200" cy="492443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b="1" dirty="0" smtClean="0"/>
                <a:t>List</a:t>
              </a:r>
              <a:endParaRPr lang="en-US" b="1" dirty="0"/>
            </a:p>
          </p:txBody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7162800" y="-19050"/>
            <a:ext cx="2057400" cy="685800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SEQUENCES</a:t>
            </a:r>
            <a:b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String List Tuple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7391400" y="386402"/>
            <a:ext cx="1640188" cy="0"/>
          </a:xfrm>
          <a:prstGeom prst="line">
            <a:avLst/>
          </a:prstGeom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4017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71500"/>
            <a:ext cx="8229600" cy="1238250"/>
          </a:xfrm>
        </p:spPr>
        <p:txBody>
          <a:bodyPr>
            <a:normAutofit fontScale="92500" lnSpcReduction="20000"/>
          </a:bodyPr>
          <a:lstStyle/>
          <a:p>
            <a:r>
              <a:rPr lang="en-US" sz="3600" b="1" dirty="0" smtClean="0">
                <a:solidFill>
                  <a:schemeClr val="accent1"/>
                </a:solidFill>
              </a:rPr>
              <a:t>minimum</a:t>
            </a:r>
            <a:r>
              <a:rPr lang="en-US" b="1" dirty="0" smtClean="0">
                <a:solidFill>
                  <a:schemeClr val="accent1"/>
                </a:solidFill>
              </a:rPr>
              <a:t>	</a:t>
            </a:r>
          </a:p>
          <a:p>
            <a:pPr lvl="1"/>
            <a:r>
              <a:rPr lang="en-US" sz="2400" dirty="0" smtClean="0"/>
              <a:t>Find the minimum item in a sequence lexicographically</a:t>
            </a:r>
          </a:p>
          <a:p>
            <a:pPr lvl="1"/>
            <a:r>
              <a:rPr lang="en-US" sz="2400" dirty="0" smtClean="0"/>
              <a:t>alpha or numeric types, but cannot mix types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533400" y="1894701"/>
            <a:ext cx="8001000" cy="1286649"/>
            <a:chOff x="533400" y="2831068"/>
            <a:chExt cx="8001000" cy="1715532"/>
          </a:xfrm>
        </p:grpSpPr>
        <p:sp>
          <p:nvSpPr>
            <p:cNvPr id="4" name="Rounded Rectangle 3"/>
            <p:cNvSpPr/>
            <p:nvPr/>
          </p:nvSpPr>
          <p:spPr>
            <a:xfrm>
              <a:off x="533400" y="3162300"/>
              <a:ext cx="8001000" cy="13843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Content Placeholder 2"/>
            <p:cNvSpPr txBox="1">
              <a:spLocks/>
            </p:cNvSpPr>
            <p:nvPr/>
          </p:nvSpPr>
          <p:spPr>
            <a:xfrm>
              <a:off x="533400" y="3365500"/>
              <a:ext cx="7620000" cy="11811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19063" lvl="1" indent="0">
                <a:buNone/>
              </a:pPr>
              <a:r>
                <a:rPr lang="en-US" sz="2000" dirty="0" smtClean="0">
                  <a:latin typeface="Courier New" pitchFamily="49" charset="0"/>
                  <a:cs typeface="Courier New" pitchFamily="49" charset="0"/>
                </a:rPr>
                <a:t>x = 'bug'</a:t>
              </a:r>
            </a:p>
            <a:p>
              <a:pPr marL="119063" lvl="1" indent="0">
                <a:buNone/>
              </a:pPr>
              <a:r>
                <a:rPr lang="en-US" sz="2000" dirty="0" smtClean="0">
                  <a:latin typeface="Courier New" pitchFamily="49" charset="0"/>
                  <a:cs typeface="Courier New" pitchFamily="49" charset="0"/>
                </a:rPr>
                <a:t>print (min(x))			# prints 'b' 	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09600" y="2831068"/>
              <a:ext cx="3886200" cy="492443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b="1" dirty="0" smtClean="0"/>
                <a:t>String</a:t>
              </a:r>
              <a:endParaRPr lang="en-US" b="1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33400" y="3494901"/>
            <a:ext cx="8001000" cy="1286649"/>
            <a:chOff x="533400" y="4964668"/>
            <a:chExt cx="8001000" cy="1715532"/>
          </a:xfrm>
        </p:grpSpPr>
        <p:sp>
          <p:nvSpPr>
            <p:cNvPr id="5" name="Rounded Rectangle 4"/>
            <p:cNvSpPr/>
            <p:nvPr/>
          </p:nvSpPr>
          <p:spPr>
            <a:xfrm>
              <a:off x="533400" y="5257800"/>
              <a:ext cx="8001000" cy="14224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Content Placeholder 2"/>
            <p:cNvSpPr txBox="1">
              <a:spLocks/>
            </p:cNvSpPr>
            <p:nvPr/>
          </p:nvSpPr>
          <p:spPr>
            <a:xfrm>
              <a:off x="533400" y="5537200"/>
              <a:ext cx="7848600" cy="11430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19063" lvl="1" indent="0">
                <a:buNone/>
              </a:pPr>
              <a:r>
                <a:rPr lang="en-US" sz="2000" dirty="0" smtClean="0">
                  <a:latin typeface="Courier New" pitchFamily="49" charset="0"/>
                  <a:cs typeface="Courier New" pitchFamily="49" charset="0"/>
                </a:rPr>
                <a:t>x = ['pig', 'cow', 'horse']</a:t>
              </a:r>
            </a:p>
            <a:p>
              <a:pPr marL="119063" lvl="1" indent="0">
                <a:buNone/>
              </a:pPr>
              <a:r>
                <a:rPr lang="en-US" sz="2000" dirty="0" smtClean="0">
                  <a:latin typeface="Courier New" pitchFamily="49" charset="0"/>
                  <a:cs typeface="Courier New" pitchFamily="49" charset="0"/>
                </a:rPr>
                <a:t>print (min(x))			# prints 'cow' 	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09600" y="4964668"/>
              <a:ext cx="3886200" cy="492443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b="1" dirty="0" smtClean="0"/>
                <a:t>List</a:t>
              </a:r>
              <a:endParaRPr lang="en-US" b="1" dirty="0"/>
            </a:p>
          </p:txBody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7162800" y="-19050"/>
            <a:ext cx="2057400" cy="685800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SEQUENCES</a:t>
            </a:r>
            <a:b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String List Tuple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7391400" y="386402"/>
            <a:ext cx="1640188" cy="0"/>
          </a:xfrm>
          <a:prstGeom prst="line">
            <a:avLst/>
          </a:prstGeom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8441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71499"/>
            <a:ext cx="8229600" cy="1279267"/>
          </a:xfrm>
        </p:spPr>
        <p:txBody>
          <a:bodyPr>
            <a:normAutofit fontScale="92500" lnSpcReduction="20000"/>
          </a:bodyPr>
          <a:lstStyle/>
          <a:p>
            <a:r>
              <a:rPr lang="en-US" sz="3600" b="1" dirty="0" smtClean="0">
                <a:solidFill>
                  <a:schemeClr val="accent1"/>
                </a:solidFill>
              </a:rPr>
              <a:t>maximum</a:t>
            </a:r>
            <a:r>
              <a:rPr lang="en-US" b="1" dirty="0" smtClean="0">
                <a:solidFill>
                  <a:schemeClr val="accent1"/>
                </a:solidFill>
              </a:rPr>
              <a:t>	</a:t>
            </a:r>
          </a:p>
          <a:p>
            <a:pPr lvl="1"/>
            <a:r>
              <a:rPr lang="en-US" sz="2400" dirty="0" smtClean="0"/>
              <a:t>Find the maximum item in a sequence</a:t>
            </a:r>
          </a:p>
          <a:p>
            <a:pPr lvl="1"/>
            <a:r>
              <a:rPr lang="en-US" sz="2400" dirty="0" smtClean="0"/>
              <a:t>alpha or numeric types, but cannot mix types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533400" y="1894701"/>
            <a:ext cx="8001000" cy="1286649"/>
            <a:chOff x="533400" y="2831068"/>
            <a:chExt cx="8001000" cy="1715532"/>
          </a:xfrm>
        </p:grpSpPr>
        <p:sp>
          <p:nvSpPr>
            <p:cNvPr id="4" name="Rounded Rectangle 3"/>
            <p:cNvSpPr/>
            <p:nvPr/>
          </p:nvSpPr>
          <p:spPr>
            <a:xfrm>
              <a:off x="533400" y="3162300"/>
              <a:ext cx="8001000" cy="13843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Content Placeholder 2"/>
            <p:cNvSpPr txBox="1">
              <a:spLocks/>
            </p:cNvSpPr>
            <p:nvPr/>
          </p:nvSpPr>
          <p:spPr>
            <a:xfrm>
              <a:off x="533400" y="3365500"/>
              <a:ext cx="7620000" cy="11811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19063" lvl="1" indent="0">
                <a:buNone/>
              </a:pPr>
              <a:r>
                <a:rPr lang="en-US" sz="2000" dirty="0" smtClean="0">
                  <a:latin typeface="Courier New" pitchFamily="49" charset="0"/>
                  <a:cs typeface="Courier New" pitchFamily="49" charset="0"/>
                </a:rPr>
                <a:t>x = 'bug'</a:t>
              </a:r>
            </a:p>
            <a:p>
              <a:pPr marL="119063" lvl="1" indent="0">
                <a:buNone/>
              </a:pPr>
              <a:r>
                <a:rPr lang="en-US" sz="2000" dirty="0" smtClean="0">
                  <a:latin typeface="Courier New" pitchFamily="49" charset="0"/>
                  <a:cs typeface="Courier New" pitchFamily="49" charset="0"/>
                </a:rPr>
                <a:t>print (max(x))			# prints 'u' 	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09600" y="2831068"/>
              <a:ext cx="3886200" cy="492443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b="1" dirty="0" smtClean="0"/>
                <a:t>String</a:t>
              </a:r>
              <a:endParaRPr lang="en-US" b="1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33400" y="3494901"/>
            <a:ext cx="8001000" cy="1286649"/>
            <a:chOff x="533400" y="4964668"/>
            <a:chExt cx="8001000" cy="1715532"/>
          </a:xfrm>
        </p:grpSpPr>
        <p:sp>
          <p:nvSpPr>
            <p:cNvPr id="5" name="Rounded Rectangle 4"/>
            <p:cNvSpPr/>
            <p:nvPr/>
          </p:nvSpPr>
          <p:spPr>
            <a:xfrm>
              <a:off x="533400" y="5257800"/>
              <a:ext cx="8001000" cy="14224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Content Placeholder 2"/>
            <p:cNvSpPr txBox="1">
              <a:spLocks/>
            </p:cNvSpPr>
            <p:nvPr/>
          </p:nvSpPr>
          <p:spPr>
            <a:xfrm>
              <a:off x="533400" y="5537200"/>
              <a:ext cx="7848600" cy="11430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19063" lvl="1" indent="0">
                <a:buNone/>
              </a:pPr>
              <a:r>
                <a:rPr lang="en-US" sz="2000" dirty="0" smtClean="0">
                  <a:latin typeface="Courier New" pitchFamily="49" charset="0"/>
                  <a:cs typeface="Courier New" pitchFamily="49" charset="0"/>
                </a:rPr>
                <a:t>x = ['pig', 'cow', 'horse']</a:t>
              </a:r>
            </a:p>
            <a:p>
              <a:pPr marL="119063" lvl="1" indent="0">
                <a:buNone/>
              </a:pPr>
              <a:r>
                <a:rPr lang="en-US" sz="2000" dirty="0" smtClean="0">
                  <a:latin typeface="Courier New" pitchFamily="49" charset="0"/>
                  <a:cs typeface="Courier New" pitchFamily="49" charset="0"/>
                </a:rPr>
                <a:t>print (max(x))			# prints 'pig' 	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09600" y="4964668"/>
              <a:ext cx="3886200" cy="492443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b="1" dirty="0" smtClean="0"/>
                <a:t>List</a:t>
              </a:r>
              <a:endParaRPr lang="en-US" b="1" dirty="0"/>
            </a:p>
          </p:txBody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7162800" y="-19050"/>
            <a:ext cx="2057400" cy="685800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SEQUENCES</a:t>
            </a:r>
            <a:b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String List Tuple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7391400" y="386402"/>
            <a:ext cx="1640188" cy="0"/>
          </a:xfrm>
          <a:prstGeom prst="line">
            <a:avLst/>
          </a:prstGeom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524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71499"/>
            <a:ext cx="8229600" cy="1245655"/>
          </a:xfrm>
        </p:spPr>
        <p:txBody>
          <a:bodyPr>
            <a:normAutofit fontScale="92500" lnSpcReduction="20000"/>
          </a:bodyPr>
          <a:lstStyle/>
          <a:p>
            <a:r>
              <a:rPr lang="en-US" sz="3600" b="1" dirty="0" smtClean="0">
                <a:solidFill>
                  <a:schemeClr val="accent1"/>
                </a:solidFill>
              </a:rPr>
              <a:t>sum</a:t>
            </a:r>
            <a:r>
              <a:rPr lang="en-US" b="1" dirty="0" smtClean="0">
                <a:solidFill>
                  <a:schemeClr val="accent1"/>
                </a:solidFill>
              </a:rPr>
              <a:t>	</a:t>
            </a:r>
          </a:p>
          <a:p>
            <a:pPr lvl="1"/>
            <a:r>
              <a:rPr lang="en-US" sz="2400" dirty="0" smtClean="0"/>
              <a:t>Find the sum of items in a sequence</a:t>
            </a:r>
          </a:p>
          <a:p>
            <a:pPr lvl="1"/>
            <a:r>
              <a:rPr lang="en-US" sz="2400" dirty="0" smtClean="0"/>
              <a:t>entire sequence must be numeric type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533400" y="1894701"/>
            <a:ext cx="8001000" cy="1286649"/>
            <a:chOff x="533400" y="2831068"/>
            <a:chExt cx="8001000" cy="1715532"/>
          </a:xfrm>
        </p:grpSpPr>
        <p:sp>
          <p:nvSpPr>
            <p:cNvPr id="4" name="Rounded Rectangle 3"/>
            <p:cNvSpPr/>
            <p:nvPr/>
          </p:nvSpPr>
          <p:spPr>
            <a:xfrm>
              <a:off x="533400" y="3162300"/>
              <a:ext cx="8001000" cy="13843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Content Placeholder 2"/>
            <p:cNvSpPr txBox="1">
              <a:spLocks/>
            </p:cNvSpPr>
            <p:nvPr/>
          </p:nvSpPr>
          <p:spPr>
            <a:xfrm>
              <a:off x="609600" y="3414483"/>
              <a:ext cx="7543800" cy="10160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19063" lvl="1" indent="0">
                <a:buNone/>
              </a:pPr>
              <a:r>
                <a:rPr lang="en-US" sz="2000" dirty="0" smtClean="0">
                  <a:latin typeface="Courier New" pitchFamily="49" charset="0"/>
                  <a:cs typeface="Courier New" pitchFamily="49" charset="0"/>
                </a:rPr>
                <a:t>x = [5, 7, 'bug‘]</a:t>
              </a:r>
            </a:p>
            <a:p>
              <a:pPr marL="119063" lvl="1" indent="0">
                <a:buNone/>
              </a:pPr>
              <a:r>
                <a:rPr lang="en-US" sz="2000" dirty="0" smtClean="0">
                  <a:latin typeface="Courier New" pitchFamily="49" charset="0"/>
                  <a:cs typeface="Courier New" pitchFamily="49" charset="0"/>
                </a:rPr>
                <a:t>print (sum(x))			# error!	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09600" y="2831068"/>
              <a:ext cx="3886200" cy="492443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b="1" dirty="0" smtClean="0"/>
                <a:t>String -&gt; Error</a:t>
              </a:r>
              <a:endParaRPr lang="en-US" b="1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33400" y="3417350"/>
            <a:ext cx="8001000" cy="1516600"/>
            <a:chOff x="533400" y="4964668"/>
            <a:chExt cx="8001000" cy="1871493"/>
          </a:xfrm>
        </p:grpSpPr>
        <p:sp>
          <p:nvSpPr>
            <p:cNvPr id="5" name="Rounded Rectangle 4"/>
            <p:cNvSpPr/>
            <p:nvPr/>
          </p:nvSpPr>
          <p:spPr>
            <a:xfrm>
              <a:off x="533400" y="5235961"/>
              <a:ext cx="8001000" cy="16002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Content Placeholder 2"/>
            <p:cNvSpPr txBox="1">
              <a:spLocks/>
            </p:cNvSpPr>
            <p:nvPr/>
          </p:nvSpPr>
          <p:spPr>
            <a:xfrm>
              <a:off x="533400" y="5449452"/>
              <a:ext cx="7848600" cy="137160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19063" lvl="1" indent="0">
                <a:buNone/>
              </a:pPr>
              <a:r>
                <a:rPr lang="en-US" sz="2000" dirty="0" smtClean="0">
                  <a:latin typeface="Courier New" pitchFamily="49" charset="0"/>
                  <a:cs typeface="Courier New" pitchFamily="49" charset="0"/>
                </a:rPr>
                <a:t>x = [2, 5, 8, 12]</a:t>
              </a:r>
            </a:p>
            <a:p>
              <a:pPr marL="119063" lvl="1" indent="0">
                <a:buNone/>
              </a:pPr>
              <a:r>
                <a:rPr lang="en-US" sz="2000" dirty="0" smtClean="0">
                  <a:latin typeface="Courier New" pitchFamily="49" charset="0"/>
                  <a:cs typeface="Courier New" pitchFamily="49" charset="0"/>
                </a:rPr>
                <a:t>print (sum(x))			# prints 27</a:t>
              </a:r>
            </a:p>
            <a:p>
              <a:pPr marL="119063" lvl="1" indent="0">
                <a:buNone/>
              </a:pPr>
              <a:r>
                <a:rPr lang="en-US" sz="2000" dirty="0" smtClean="0">
                  <a:latin typeface="Courier New" pitchFamily="49" charset="0"/>
                  <a:cs typeface="Courier New" pitchFamily="49" charset="0"/>
                </a:rPr>
                <a:t>print (sum(x[-2:])) 		# prints 20	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09600" y="4964668"/>
              <a:ext cx="3886200" cy="455757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b="1" dirty="0" smtClean="0"/>
                <a:t>List</a:t>
              </a:r>
              <a:endParaRPr lang="en-US" b="1" dirty="0"/>
            </a:p>
          </p:txBody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7162800" y="-19050"/>
            <a:ext cx="2057400" cy="685800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SEQUENCES</a:t>
            </a:r>
            <a:b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String List Tuple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7391400" y="386402"/>
            <a:ext cx="1640188" cy="0"/>
          </a:xfrm>
          <a:prstGeom prst="line">
            <a:avLst/>
          </a:prstGeom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0885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14351"/>
            <a:ext cx="8229600" cy="1447800"/>
          </a:xfrm>
        </p:spPr>
        <p:txBody>
          <a:bodyPr>
            <a:normAutofit lnSpcReduction="10000"/>
          </a:bodyPr>
          <a:lstStyle/>
          <a:p>
            <a:r>
              <a:rPr lang="en-US" sz="3600" b="1" dirty="0" smtClean="0">
                <a:solidFill>
                  <a:schemeClr val="accent1"/>
                </a:solidFill>
              </a:rPr>
              <a:t>sorting</a:t>
            </a:r>
            <a:r>
              <a:rPr lang="en-US" b="1" dirty="0" smtClean="0">
                <a:solidFill>
                  <a:schemeClr val="accent1"/>
                </a:solidFill>
              </a:rPr>
              <a:t>	</a:t>
            </a:r>
          </a:p>
          <a:p>
            <a:pPr lvl="1"/>
            <a:r>
              <a:rPr lang="en-US" sz="2400" dirty="0" smtClean="0"/>
              <a:t>Returns a new list of items in </a:t>
            </a:r>
            <a:r>
              <a:rPr lang="en-US" sz="2400" b="1" dirty="0" smtClean="0"/>
              <a:t>sorted</a:t>
            </a:r>
            <a:r>
              <a:rPr lang="en-US" sz="2400" dirty="0" smtClean="0"/>
              <a:t> order</a:t>
            </a:r>
          </a:p>
          <a:p>
            <a:pPr lvl="1"/>
            <a:r>
              <a:rPr lang="en-US" sz="2400" dirty="0" smtClean="0"/>
              <a:t>Does not change the original list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533400" y="2047101"/>
            <a:ext cx="8001000" cy="1286649"/>
            <a:chOff x="533400" y="2831068"/>
            <a:chExt cx="8001000" cy="1715532"/>
          </a:xfrm>
        </p:grpSpPr>
        <p:sp>
          <p:nvSpPr>
            <p:cNvPr id="4" name="Rounded Rectangle 3"/>
            <p:cNvSpPr/>
            <p:nvPr/>
          </p:nvSpPr>
          <p:spPr>
            <a:xfrm>
              <a:off x="533400" y="3162300"/>
              <a:ext cx="8001000" cy="13843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Content Placeholder 2"/>
            <p:cNvSpPr txBox="1">
              <a:spLocks/>
            </p:cNvSpPr>
            <p:nvPr/>
          </p:nvSpPr>
          <p:spPr>
            <a:xfrm>
              <a:off x="533400" y="3530600"/>
              <a:ext cx="7620000" cy="10160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62500" lnSpcReduction="20000"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19063" lvl="1" indent="0">
                <a:buNone/>
              </a:pPr>
              <a:r>
                <a:rPr lang="en-US" dirty="0" smtClean="0">
                  <a:latin typeface="Courier New" pitchFamily="49" charset="0"/>
                  <a:cs typeface="Courier New" pitchFamily="49" charset="0"/>
                </a:rPr>
                <a:t>x = 'bug'</a:t>
              </a:r>
            </a:p>
            <a:p>
              <a:pPr marL="119063" lvl="1" indent="0">
                <a:buNone/>
              </a:pPr>
              <a:r>
                <a:rPr lang="en-US" dirty="0" smtClean="0">
                  <a:latin typeface="Courier New" pitchFamily="49" charset="0"/>
                  <a:cs typeface="Courier New" pitchFamily="49" charset="0"/>
                </a:rPr>
                <a:t>print (sorted(x))		# prints ['b', 'g', 'u']	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09600" y="2831068"/>
              <a:ext cx="3886200" cy="492443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b="1" dirty="0" smtClean="0"/>
                <a:t>String</a:t>
              </a:r>
              <a:endParaRPr lang="en-US" b="1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33400" y="3647301"/>
            <a:ext cx="8153400" cy="1286649"/>
            <a:chOff x="533400" y="4964668"/>
            <a:chExt cx="8153400" cy="1715532"/>
          </a:xfrm>
        </p:grpSpPr>
        <p:sp>
          <p:nvSpPr>
            <p:cNvPr id="5" name="Rounded Rectangle 4"/>
            <p:cNvSpPr/>
            <p:nvPr/>
          </p:nvSpPr>
          <p:spPr>
            <a:xfrm>
              <a:off x="533400" y="5257800"/>
              <a:ext cx="8001000" cy="14224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Content Placeholder 2"/>
            <p:cNvSpPr txBox="1">
              <a:spLocks/>
            </p:cNvSpPr>
            <p:nvPr/>
          </p:nvSpPr>
          <p:spPr>
            <a:xfrm>
              <a:off x="533400" y="5664200"/>
              <a:ext cx="8153400" cy="10160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62500" lnSpcReduction="20000"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19063" lvl="1" indent="0">
                <a:buNone/>
              </a:pPr>
              <a:r>
                <a:rPr lang="en-US" dirty="0" smtClean="0">
                  <a:latin typeface="Courier New" pitchFamily="49" charset="0"/>
                  <a:cs typeface="Courier New" pitchFamily="49" charset="0"/>
                </a:rPr>
                <a:t>x = ['pig', 'cow', 'horse']</a:t>
              </a:r>
            </a:p>
            <a:p>
              <a:pPr marL="119063" lvl="1" indent="0">
                <a:buNone/>
              </a:pPr>
              <a:r>
                <a:rPr lang="en-US" dirty="0" smtClean="0">
                  <a:latin typeface="Courier New" pitchFamily="49" charset="0"/>
                  <a:cs typeface="Courier New" pitchFamily="49" charset="0"/>
                </a:rPr>
                <a:t>print (sorted(x))	</a:t>
              </a:r>
              <a:r>
                <a:rPr lang="en-US" dirty="0">
                  <a:latin typeface="Courier New" pitchFamily="49" charset="0"/>
                  <a:cs typeface="Courier New" pitchFamily="49" charset="0"/>
                </a:rPr>
                <a:t> </a:t>
              </a:r>
              <a:r>
                <a:rPr lang="en-US" dirty="0" smtClean="0">
                  <a:latin typeface="Courier New" pitchFamily="49" charset="0"/>
                  <a:cs typeface="Courier New" pitchFamily="49" charset="0"/>
                </a:rPr>
                <a:t>    # prints ['cow', 'horse', 'pig']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09600" y="4964668"/>
              <a:ext cx="3886200" cy="492443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b="1" dirty="0" smtClean="0"/>
                <a:t>List</a:t>
              </a:r>
              <a:endParaRPr lang="en-US" b="1" dirty="0"/>
            </a:p>
          </p:txBody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7162800" y="-19050"/>
            <a:ext cx="2057400" cy="685800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SEQUENCES</a:t>
            </a:r>
            <a:b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String List Tuple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7391400" y="386402"/>
            <a:ext cx="1640188" cy="0"/>
          </a:xfrm>
          <a:prstGeom prst="line">
            <a:avLst/>
          </a:prstGeom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8721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71500"/>
            <a:ext cx="8229600" cy="1028700"/>
          </a:xfrm>
        </p:spPr>
        <p:txBody>
          <a:bodyPr>
            <a:normAutofit lnSpcReduction="10000"/>
          </a:bodyPr>
          <a:lstStyle/>
          <a:p>
            <a:r>
              <a:rPr lang="en-US" sz="3600" b="1" dirty="0" smtClean="0">
                <a:solidFill>
                  <a:schemeClr val="accent1"/>
                </a:solidFill>
              </a:rPr>
              <a:t>count (item)</a:t>
            </a:r>
            <a:r>
              <a:rPr lang="en-US" b="1" dirty="0" smtClean="0">
                <a:solidFill>
                  <a:schemeClr val="accent1"/>
                </a:solidFill>
              </a:rPr>
              <a:t>	</a:t>
            </a:r>
          </a:p>
          <a:p>
            <a:pPr lvl="1"/>
            <a:r>
              <a:rPr lang="en-US" sz="2400" dirty="0" smtClean="0"/>
              <a:t>Returns count of an item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533400" y="1742301"/>
            <a:ext cx="8001000" cy="1286649"/>
            <a:chOff x="533400" y="2831068"/>
            <a:chExt cx="8001000" cy="1715532"/>
          </a:xfrm>
        </p:grpSpPr>
        <p:sp>
          <p:nvSpPr>
            <p:cNvPr id="4" name="Rounded Rectangle 3"/>
            <p:cNvSpPr/>
            <p:nvPr/>
          </p:nvSpPr>
          <p:spPr>
            <a:xfrm>
              <a:off x="533400" y="3162300"/>
              <a:ext cx="8001000" cy="13843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Content Placeholder 2"/>
            <p:cNvSpPr txBox="1">
              <a:spLocks/>
            </p:cNvSpPr>
            <p:nvPr/>
          </p:nvSpPr>
          <p:spPr>
            <a:xfrm>
              <a:off x="533400" y="3429000"/>
              <a:ext cx="7620000" cy="11176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19063" lvl="1" indent="0">
                <a:buNone/>
              </a:pPr>
              <a:r>
                <a:rPr lang="en-US" sz="2000" dirty="0" smtClean="0">
                  <a:latin typeface="Courier New" pitchFamily="49" charset="0"/>
                  <a:cs typeface="Courier New" pitchFamily="49" charset="0"/>
                </a:rPr>
                <a:t>x = 'hippo'</a:t>
              </a:r>
            </a:p>
            <a:p>
              <a:pPr marL="119063" lvl="1" indent="0">
                <a:buNone/>
              </a:pPr>
              <a:r>
                <a:rPr lang="en-US" sz="2000" dirty="0" smtClean="0">
                  <a:latin typeface="Courier New" pitchFamily="49" charset="0"/>
                  <a:cs typeface="Courier New" pitchFamily="49" charset="0"/>
                </a:rPr>
                <a:t>print (</a:t>
              </a:r>
              <a:r>
                <a:rPr lang="en-US" sz="2000" dirty="0" err="1" smtClean="0">
                  <a:latin typeface="Courier New" pitchFamily="49" charset="0"/>
                  <a:cs typeface="Courier New" pitchFamily="49" charset="0"/>
                </a:rPr>
                <a:t>x.count</a:t>
              </a:r>
              <a:r>
                <a:rPr lang="en-US" sz="2000" dirty="0" smtClean="0">
                  <a:latin typeface="Courier New" pitchFamily="49" charset="0"/>
                  <a:cs typeface="Courier New" pitchFamily="49" charset="0"/>
                </a:rPr>
                <a:t>('p'))			# prints 2	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09600" y="2831068"/>
              <a:ext cx="3886200" cy="492443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b="1" dirty="0" smtClean="0"/>
                <a:t>String</a:t>
              </a:r>
              <a:endParaRPr lang="en-US" b="1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33400" y="3342501"/>
            <a:ext cx="8001000" cy="1286649"/>
            <a:chOff x="533400" y="4964668"/>
            <a:chExt cx="8001000" cy="1715532"/>
          </a:xfrm>
        </p:grpSpPr>
        <p:sp>
          <p:nvSpPr>
            <p:cNvPr id="5" name="Rounded Rectangle 4"/>
            <p:cNvSpPr/>
            <p:nvPr/>
          </p:nvSpPr>
          <p:spPr>
            <a:xfrm>
              <a:off x="533400" y="5257800"/>
              <a:ext cx="8001000" cy="14224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Content Placeholder 2"/>
            <p:cNvSpPr txBox="1">
              <a:spLocks/>
            </p:cNvSpPr>
            <p:nvPr/>
          </p:nvSpPr>
          <p:spPr>
            <a:xfrm>
              <a:off x="609600" y="5765800"/>
              <a:ext cx="7924800" cy="9144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70000" lnSpcReduction="20000"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19063" lvl="1" indent="0">
                <a:buNone/>
              </a:pPr>
              <a:r>
                <a:rPr lang="en-US" dirty="0" smtClean="0">
                  <a:latin typeface="Courier New" pitchFamily="49" charset="0"/>
                  <a:cs typeface="Courier New" pitchFamily="49" charset="0"/>
                </a:rPr>
                <a:t>x = ['pig', 'cow', 'horse', 'cow']</a:t>
              </a:r>
            </a:p>
            <a:p>
              <a:pPr marL="119063" lvl="1" indent="0">
                <a:buNone/>
              </a:pPr>
              <a:r>
                <a:rPr lang="en-US" dirty="0" smtClean="0">
                  <a:latin typeface="Courier New" pitchFamily="49" charset="0"/>
                  <a:cs typeface="Courier New" pitchFamily="49" charset="0"/>
                </a:rPr>
                <a:t>print (</a:t>
              </a:r>
              <a:r>
                <a:rPr lang="en-US" dirty="0" err="1" smtClean="0">
                  <a:latin typeface="Courier New" pitchFamily="49" charset="0"/>
                  <a:cs typeface="Courier New" pitchFamily="49" charset="0"/>
                </a:rPr>
                <a:t>x.count</a:t>
              </a:r>
              <a:r>
                <a:rPr lang="en-US" dirty="0" smtClean="0">
                  <a:latin typeface="Courier New" pitchFamily="49" charset="0"/>
                  <a:cs typeface="Courier New" pitchFamily="49" charset="0"/>
                </a:rPr>
                <a:t>('cow'))			# prints 2	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09600" y="4964668"/>
              <a:ext cx="3886200" cy="492443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b="1" dirty="0" smtClean="0"/>
                <a:t>List</a:t>
              </a:r>
              <a:endParaRPr lang="en-US" b="1" dirty="0"/>
            </a:p>
          </p:txBody>
        </p:sp>
      </p:grp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7162800" y="-19050"/>
            <a:ext cx="2057400" cy="685800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SEQUENCES</a:t>
            </a:r>
            <a:b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String List Tuple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7391400" y="386402"/>
            <a:ext cx="1640188" cy="0"/>
          </a:xfrm>
          <a:prstGeom prst="line">
            <a:avLst/>
          </a:prstGeom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8519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71500"/>
            <a:ext cx="8229600" cy="1028700"/>
          </a:xfrm>
        </p:spPr>
        <p:txBody>
          <a:bodyPr>
            <a:normAutofit lnSpcReduction="10000"/>
          </a:bodyPr>
          <a:lstStyle/>
          <a:p>
            <a:r>
              <a:rPr lang="en-US" sz="3600" b="1" dirty="0">
                <a:solidFill>
                  <a:schemeClr val="accent1"/>
                </a:solidFill>
              </a:rPr>
              <a:t>i</a:t>
            </a:r>
            <a:r>
              <a:rPr lang="en-US" sz="3600" b="1" dirty="0" smtClean="0">
                <a:solidFill>
                  <a:schemeClr val="accent1"/>
                </a:solidFill>
              </a:rPr>
              <a:t>ndex (item)</a:t>
            </a:r>
            <a:r>
              <a:rPr lang="en-US" b="1" dirty="0" smtClean="0">
                <a:solidFill>
                  <a:schemeClr val="accent1"/>
                </a:solidFill>
              </a:rPr>
              <a:t>	</a:t>
            </a:r>
          </a:p>
          <a:p>
            <a:pPr lvl="1"/>
            <a:r>
              <a:rPr lang="en-US" sz="2400" dirty="0" smtClean="0"/>
              <a:t>Returns the index of the first occurrence of an item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533400" y="1742301"/>
            <a:ext cx="8001000" cy="1286649"/>
            <a:chOff x="533400" y="2831068"/>
            <a:chExt cx="8001000" cy="1715532"/>
          </a:xfrm>
        </p:grpSpPr>
        <p:sp>
          <p:nvSpPr>
            <p:cNvPr id="4" name="Rounded Rectangle 3"/>
            <p:cNvSpPr/>
            <p:nvPr/>
          </p:nvSpPr>
          <p:spPr>
            <a:xfrm>
              <a:off x="533400" y="3162300"/>
              <a:ext cx="8001000" cy="13843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Content Placeholder 2"/>
            <p:cNvSpPr txBox="1">
              <a:spLocks/>
            </p:cNvSpPr>
            <p:nvPr/>
          </p:nvSpPr>
          <p:spPr>
            <a:xfrm>
              <a:off x="533400" y="3365500"/>
              <a:ext cx="7620000" cy="11811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19063" lvl="1" indent="0">
                <a:buNone/>
              </a:pPr>
              <a:r>
                <a:rPr lang="en-US" sz="2000" dirty="0" smtClean="0">
                  <a:latin typeface="Courier New" pitchFamily="49" charset="0"/>
                  <a:cs typeface="Courier New" pitchFamily="49" charset="0"/>
                </a:rPr>
                <a:t>x = 'hippo'</a:t>
              </a:r>
            </a:p>
            <a:p>
              <a:pPr marL="119063" lvl="1" indent="0">
                <a:buNone/>
              </a:pPr>
              <a:r>
                <a:rPr lang="en-US" sz="2000" dirty="0" smtClean="0">
                  <a:latin typeface="Courier New" pitchFamily="49" charset="0"/>
                  <a:cs typeface="Courier New" pitchFamily="49" charset="0"/>
                </a:rPr>
                <a:t>print (</a:t>
              </a:r>
              <a:r>
                <a:rPr lang="en-US" sz="2000" dirty="0" err="1" smtClean="0">
                  <a:latin typeface="Courier New" pitchFamily="49" charset="0"/>
                  <a:cs typeface="Courier New" pitchFamily="49" charset="0"/>
                </a:rPr>
                <a:t>x.index</a:t>
              </a:r>
              <a:r>
                <a:rPr lang="en-US" sz="2000" dirty="0" smtClean="0">
                  <a:latin typeface="Courier New" pitchFamily="49" charset="0"/>
                  <a:cs typeface="Courier New" pitchFamily="49" charset="0"/>
                </a:rPr>
                <a:t>('p'))			# prints 2	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09600" y="2831068"/>
              <a:ext cx="3886200" cy="492443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b="1" dirty="0" smtClean="0"/>
                <a:t>String</a:t>
              </a:r>
              <a:endParaRPr lang="en-US" b="1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33400" y="3342501"/>
            <a:ext cx="8001000" cy="1286649"/>
            <a:chOff x="533400" y="4964668"/>
            <a:chExt cx="8001000" cy="1715532"/>
          </a:xfrm>
        </p:grpSpPr>
        <p:sp>
          <p:nvSpPr>
            <p:cNvPr id="5" name="Rounded Rectangle 4"/>
            <p:cNvSpPr/>
            <p:nvPr/>
          </p:nvSpPr>
          <p:spPr>
            <a:xfrm>
              <a:off x="533400" y="5257800"/>
              <a:ext cx="8001000" cy="14224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Content Placeholder 2"/>
            <p:cNvSpPr txBox="1">
              <a:spLocks/>
            </p:cNvSpPr>
            <p:nvPr/>
          </p:nvSpPr>
          <p:spPr>
            <a:xfrm>
              <a:off x="533400" y="5664200"/>
              <a:ext cx="8001000" cy="10160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70000" lnSpcReduction="20000"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19063" lvl="1" indent="0">
                <a:buNone/>
              </a:pPr>
              <a:r>
                <a:rPr lang="en-US" dirty="0" smtClean="0">
                  <a:latin typeface="Courier New" pitchFamily="49" charset="0"/>
                  <a:cs typeface="Courier New" pitchFamily="49" charset="0"/>
                </a:rPr>
                <a:t>x = ['pig', 'cow', 'horse', 'cow']</a:t>
              </a:r>
            </a:p>
            <a:p>
              <a:pPr marL="119063" lvl="1" indent="0">
                <a:buNone/>
              </a:pPr>
              <a:r>
                <a:rPr lang="en-US" dirty="0" smtClean="0">
                  <a:latin typeface="Courier New" pitchFamily="49" charset="0"/>
                  <a:cs typeface="Courier New" pitchFamily="49" charset="0"/>
                </a:rPr>
                <a:t>print (</a:t>
              </a:r>
              <a:r>
                <a:rPr lang="en-US" dirty="0" err="1" smtClean="0">
                  <a:latin typeface="Courier New" pitchFamily="49" charset="0"/>
                  <a:cs typeface="Courier New" pitchFamily="49" charset="0"/>
                </a:rPr>
                <a:t>x.index</a:t>
              </a:r>
              <a:r>
                <a:rPr lang="en-US" dirty="0" smtClean="0">
                  <a:latin typeface="Courier New" pitchFamily="49" charset="0"/>
                  <a:cs typeface="Courier New" pitchFamily="49" charset="0"/>
                </a:rPr>
                <a:t>('cow'))			# prints 1	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09600" y="4964668"/>
              <a:ext cx="3886200" cy="492443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b="1" dirty="0" smtClean="0"/>
                <a:t>List</a:t>
              </a:r>
              <a:endParaRPr lang="en-US" b="1" dirty="0"/>
            </a:p>
          </p:txBody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7162800" y="-19050"/>
            <a:ext cx="2057400" cy="685800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SEQUENCES</a:t>
            </a:r>
            <a:b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String List Tuple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7391400" y="386402"/>
            <a:ext cx="1640188" cy="0"/>
          </a:xfrm>
          <a:prstGeom prst="line">
            <a:avLst/>
          </a:prstGeom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4866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17069"/>
            <a:ext cx="8229600" cy="1238251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accent1"/>
                </a:solidFill>
              </a:rPr>
              <a:t>unpacking</a:t>
            </a:r>
            <a:r>
              <a:rPr lang="en-US" b="1" dirty="0" smtClean="0">
                <a:solidFill>
                  <a:schemeClr val="accent1"/>
                </a:solidFill>
              </a:rPr>
              <a:t>	</a:t>
            </a:r>
          </a:p>
          <a:p>
            <a:pPr lvl="1"/>
            <a:r>
              <a:rPr lang="en-US" sz="2400" dirty="0" smtClean="0"/>
              <a:t>Unpack the n items of a sequence into n variables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04800" y="1809750"/>
            <a:ext cx="8458200" cy="3048000"/>
          </a:xfrm>
          <a:prstGeom prst="roundRect">
            <a:avLst>
              <a:gd name="adj" fmla="val 9453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04800" y="2038350"/>
            <a:ext cx="8305800" cy="256222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9063" lvl="1" indent="0">
              <a:buNone/>
            </a:pPr>
            <a:r>
              <a:rPr lang="en-US" sz="2000" dirty="0">
                <a:latin typeface="Courier New" pitchFamily="49" charset="0"/>
                <a:cs typeface="Courier New" pitchFamily="49" charset="0"/>
              </a:rPr>
              <a:t>x = ['pig', 'cow', 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'horse']</a:t>
            </a:r>
            <a:endParaRPr lang="en-US" sz="2000" dirty="0">
              <a:latin typeface="Courier New" pitchFamily="49" charset="0"/>
              <a:cs typeface="Courier New" pitchFamily="49" charset="0"/>
            </a:endParaRPr>
          </a:p>
          <a:p>
            <a:pPr marL="119063" lvl="1" indent="0">
              <a:buNone/>
            </a:pP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a, b, c = x				# now a is 'pig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' </a:t>
            </a:r>
            <a:endParaRPr lang="en-US" sz="2000" dirty="0" smtClean="0">
              <a:latin typeface="Courier New" pitchFamily="49" charset="0"/>
              <a:cs typeface="Courier New" pitchFamily="49" charset="0"/>
            </a:endParaRPr>
          </a:p>
          <a:p>
            <a:pPr marL="119063" lvl="1" indent="0">
              <a:buNone/>
            </a:pPr>
            <a:r>
              <a:rPr lang="en-US" sz="20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				# b is 'cow', </a:t>
            </a:r>
          </a:p>
          <a:p>
            <a:pPr marL="119063" lvl="1" indent="0">
              <a:buNone/>
            </a:pPr>
            <a:r>
              <a:rPr lang="en-US" sz="20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				# c is 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'horse'</a:t>
            </a:r>
            <a:endParaRPr lang="en-US" sz="2000" dirty="0" smtClean="0">
              <a:latin typeface="Courier New" pitchFamily="49" charset="0"/>
              <a:cs typeface="Courier New" pitchFamily="49" charset="0"/>
            </a:endParaRPr>
          </a:p>
          <a:p>
            <a:pPr marL="119063" lvl="1" indent="0">
              <a:buNone/>
            </a:pPr>
            <a:endParaRPr lang="en-US" sz="2000" dirty="0">
              <a:latin typeface="Courier New" pitchFamily="49" charset="0"/>
              <a:cs typeface="Courier New" pitchFamily="49" charset="0"/>
            </a:endParaRPr>
          </a:p>
          <a:p>
            <a:pPr marL="119063" lvl="1" indent="0">
              <a:buNone/>
            </a:pPr>
            <a:r>
              <a:rPr lang="en-US" sz="2000" b="1" dirty="0">
                <a:cs typeface="Courier New" pitchFamily="49" charset="0"/>
              </a:rPr>
              <a:t>Note:  </a:t>
            </a:r>
            <a:endParaRPr lang="en-US" sz="2000" b="1" dirty="0" smtClean="0">
              <a:cs typeface="Courier New" pitchFamily="49" charset="0"/>
            </a:endParaRPr>
          </a:p>
          <a:p>
            <a:pPr marL="119063" lvl="1" indent="0">
              <a:buNone/>
            </a:pPr>
            <a:r>
              <a:rPr lang="en-US" sz="2000" dirty="0" smtClean="0">
                <a:cs typeface="Courier New" pitchFamily="49" charset="0"/>
              </a:rPr>
              <a:t>The number of variables must exactly match the length of the list.</a:t>
            </a:r>
            <a:endParaRPr lang="en-US" sz="2000" dirty="0">
              <a:cs typeface="Courier New" pitchFamily="49" charset="0"/>
            </a:endParaRPr>
          </a:p>
          <a:p>
            <a:pPr marL="119063" lvl="1" indent="0">
              <a:buNone/>
            </a:pPr>
            <a:endParaRPr lang="en-US" sz="200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162800" y="-19050"/>
            <a:ext cx="2057400" cy="685800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SEQUENCES</a:t>
            </a:r>
            <a:b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String List Tuple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7391400" y="386402"/>
            <a:ext cx="1640188" cy="0"/>
          </a:xfrm>
          <a:prstGeom prst="line">
            <a:avLst/>
          </a:prstGeom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5608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5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LISTS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895350"/>
            <a:ext cx="7010400" cy="4114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/>
              <a:t>All operations from Sequences, plus:</a:t>
            </a:r>
          </a:p>
          <a:p>
            <a:r>
              <a:rPr lang="en-US" sz="2000" dirty="0" smtClean="0"/>
              <a:t>constructors:</a:t>
            </a:r>
          </a:p>
          <a:p>
            <a:r>
              <a:rPr lang="en-US" sz="2000" dirty="0" smtClean="0"/>
              <a:t>del </a:t>
            </a:r>
            <a:r>
              <a:rPr lang="en-US" sz="2000" dirty="0"/>
              <a:t>list1[2</a:t>
            </a:r>
            <a:r>
              <a:rPr lang="en-US" sz="2000" dirty="0" smtClean="0"/>
              <a:t>]			delete item from list1</a:t>
            </a:r>
            <a:endParaRPr lang="en-US" sz="2000" dirty="0"/>
          </a:p>
          <a:p>
            <a:r>
              <a:rPr lang="en-US" sz="2000" dirty="0"/>
              <a:t>list1.append(item</a:t>
            </a:r>
            <a:r>
              <a:rPr lang="en-US" sz="2000" dirty="0" smtClean="0"/>
              <a:t>)		appends an item to list1</a:t>
            </a:r>
            <a:endParaRPr lang="en-US" sz="2000" dirty="0"/>
          </a:p>
          <a:p>
            <a:r>
              <a:rPr lang="en-US" sz="2000" dirty="0"/>
              <a:t>list1.extend(sequence1</a:t>
            </a:r>
            <a:r>
              <a:rPr lang="en-US" sz="2000" dirty="0" smtClean="0"/>
              <a:t>)	appends a sequence to list1</a:t>
            </a:r>
            <a:endParaRPr lang="en-US" sz="2000" dirty="0"/>
          </a:p>
          <a:p>
            <a:r>
              <a:rPr lang="en-US" sz="2000" dirty="0"/>
              <a:t>list1.insert(index, item</a:t>
            </a:r>
            <a:r>
              <a:rPr lang="en-US" sz="2000" dirty="0" smtClean="0"/>
              <a:t>)		inserts item at index</a:t>
            </a:r>
            <a:endParaRPr lang="en-US" sz="2000" dirty="0"/>
          </a:p>
          <a:p>
            <a:r>
              <a:rPr lang="en-US" sz="2000" dirty="0"/>
              <a:t>list1.pop()			</a:t>
            </a:r>
            <a:r>
              <a:rPr lang="en-US" sz="2000" dirty="0" smtClean="0"/>
              <a:t>pops </a:t>
            </a:r>
            <a:r>
              <a:rPr lang="en-US" sz="2000" dirty="0"/>
              <a:t>last item</a:t>
            </a:r>
          </a:p>
          <a:p>
            <a:r>
              <a:rPr lang="en-US" sz="2000" dirty="0"/>
              <a:t>list1.remove(item)		removes first instance of item</a:t>
            </a:r>
          </a:p>
          <a:p>
            <a:r>
              <a:rPr lang="en-US" sz="2000" dirty="0"/>
              <a:t>list1.reverse</a:t>
            </a:r>
            <a:r>
              <a:rPr lang="en-US" sz="2000" dirty="0" smtClean="0"/>
              <a:t>()			reverses list order</a:t>
            </a:r>
            <a:endParaRPr lang="en-US" sz="2000" dirty="0"/>
          </a:p>
          <a:p>
            <a:r>
              <a:rPr lang="en-US" sz="2000" dirty="0"/>
              <a:t>list1.sort()			</a:t>
            </a:r>
            <a:r>
              <a:rPr lang="en-US" sz="2000" dirty="0" smtClean="0"/>
              <a:t>sorts list in place</a:t>
            </a:r>
            <a:endParaRPr lang="en-US" sz="20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924800" y="-19050"/>
            <a:ext cx="12954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smtClean="0">
                <a:solidFill>
                  <a:schemeClr val="bg1">
                    <a:lumMod val="50000"/>
                  </a:schemeClr>
                </a:solidFill>
              </a:rPr>
              <a:t>LISTS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0198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71500"/>
            <a:ext cx="8229600" cy="781050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accent1"/>
                </a:solidFill>
              </a:rPr>
              <a:t>c</a:t>
            </a:r>
            <a:r>
              <a:rPr lang="en-US" sz="3600" b="1" dirty="0" smtClean="0">
                <a:solidFill>
                  <a:schemeClr val="accent1"/>
                </a:solidFill>
              </a:rPr>
              <a:t>onstructors – creating a new list</a:t>
            </a:r>
            <a:endParaRPr lang="en-US" b="1" dirty="0" smtClean="0">
              <a:solidFill>
                <a:schemeClr val="accent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33400" y="1428750"/>
            <a:ext cx="8001000" cy="3505200"/>
          </a:xfrm>
          <a:prstGeom prst="roundRect">
            <a:avLst>
              <a:gd name="adj" fmla="val 7649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7924800" y="-19050"/>
            <a:ext cx="1295400" cy="533400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LISTS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838200" y="1657350"/>
            <a:ext cx="7848600" cy="3200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4300" dirty="0" smtClean="0">
                <a:latin typeface="Courier New" pitchFamily="49" charset="0"/>
                <a:cs typeface="Courier New" pitchFamily="49" charset="0"/>
              </a:rPr>
              <a:t>x = list()</a:t>
            </a:r>
          </a:p>
          <a:p>
            <a:pPr marL="0" indent="0">
              <a:buNone/>
            </a:pPr>
            <a:r>
              <a:rPr lang="en-US" sz="4300" dirty="0" smtClean="0">
                <a:latin typeface="Courier New" pitchFamily="49" charset="0"/>
                <a:cs typeface="Courier New" pitchFamily="49" charset="0"/>
              </a:rPr>
              <a:t>x = ['a', 25, 'dog</a:t>
            </a:r>
            <a:r>
              <a:rPr lang="en-US" sz="4300" dirty="0">
                <a:latin typeface="Courier New" pitchFamily="49" charset="0"/>
                <a:cs typeface="Courier New" pitchFamily="49" charset="0"/>
              </a:rPr>
              <a:t>'</a:t>
            </a:r>
            <a:r>
              <a:rPr lang="en-US" sz="4300" dirty="0" smtClean="0">
                <a:latin typeface="Courier New" pitchFamily="49" charset="0"/>
                <a:cs typeface="Courier New" pitchFamily="49" charset="0"/>
              </a:rPr>
              <a:t>, 8.43]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300" dirty="0" smtClean="0">
                <a:latin typeface="Courier New" pitchFamily="49" charset="0"/>
                <a:cs typeface="Courier New" pitchFamily="49" charset="0"/>
              </a:rPr>
              <a:t>x = list(tuple1)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4300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300" b="1" dirty="0" smtClean="0">
                <a:cs typeface="Courier New" pitchFamily="49" charset="0"/>
              </a:rPr>
              <a:t>List Comprehension: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300" dirty="0" smtClean="0">
                <a:latin typeface="Courier New" pitchFamily="49" charset="0"/>
                <a:cs typeface="Courier New" pitchFamily="49" charset="0"/>
              </a:rPr>
              <a:t>x = [m for m in range(8)]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3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4300" dirty="0" smtClean="0">
                <a:cs typeface="Courier New" pitchFamily="49" charset="0"/>
              </a:rPr>
              <a:t>resulting list: </a:t>
            </a:r>
            <a:r>
              <a:rPr lang="en-US" sz="4300" dirty="0" smtClean="0">
                <a:latin typeface="Courier New" pitchFamily="49" charset="0"/>
                <a:cs typeface="Courier New" pitchFamily="49" charset="0"/>
              </a:rPr>
              <a:t>[0, 1, 2, 3, 4, 5, 6, 7]</a:t>
            </a:r>
            <a:br>
              <a:rPr lang="en-US" sz="4300" dirty="0" smtClean="0">
                <a:latin typeface="Courier New" pitchFamily="49" charset="0"/>
                <a:cs typeface="Courier New" pitchFamily="49" charset="0"/>
              </a:rPr>
            </a:br>
            <a:endParaRPr lang="en-US" sz="4300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300" dirty="0" smtClean="0">
                <a:latin typeface="Courier New" pitchFamily="49" charset="0"/>
                <a:cs typeface="Courier New" pitchFamily="49" charset="0"/>
              </a:rPr>
              <a:t>x = [z**2 for z in range(10) if z&gt;4]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3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4300" dirty="0" smtClean="0">
                <a:cs typeface="Courier New" pitchFamily="49" charset="0"/>
              </a:rPr>
              <a:t>resulting list: </a:t>
            </a:r>
            <a:r>
              <a:rPr lang="en-US" sz="4300" dirty="0" smtClean="0">
                <a:latin typeface="Courier New" pitchFamily="49" charset="0"/>
                <a:cs typeface="Courier New" pitchFamily="49" charset="0"/>
              </a:rPr>
              <a:t>[25, 36, 49, 64, 81] </a:t>
            </a:r>
          </a:p>
        </p:txBody>
      </p:sp>
    </p:spTree>
    <p:extLst>
      <p:ext uri="{BB962C8B-B14F-4D97-AF65-F5344CB8AC3E}">
        <p14:creationId xmlns:p14="http://schemas.microsoft.com/office/powerpoint/2010/main" val="3800029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71500"/>
            <a:ext cx="8229600" cy="1028700"/>
          </a:xfrm>
        </p:spPr>
        <p:txBody>
          <a:bodyPr>
            <a:normAutofit lnSpcReduction="10000"/>
          </a:bodyPr>
          <a:lstStyle/>
          <a:p>
            <a:r>
              <a:rPr lang="en-US" sz="3600" b="1" dirty="0" smtClean="0">
                <a:solidFill>
                  <a:schemeClr val="accent1"/>
                </a:solidFill>
              </a:rPr>
              <a:t>delete</a:t>
            </a:r>
            <a:r>
              <a:rPr lang="en-US" b="1" dirty="0" smtClean="0">
                <a:solidFill>
                  <a:schemeClr val="accent1"/>
                </a:solidFill>
              </a:rPr>
              <a:t>	</a:t>
            </a:r>
          </a:p>
          <a:p>
            <a:pPr lvl="1"/>
            <a:r>
              <a:rPr lang="en-US" sz="2400" dirty="0" smtClean="0"/>
              <a:t>Delete a list or an item from a list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04800" y="1809751"/>
            <a:ext cx="8458200" cy="3048000"/>
          </a:xfrm>
          <a:prstGeom prst="roundRect">
            <a:avLst>
              <a:gd name="adj" fmla="val 9453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04800" y="2038350"/>
            <a:ext cx="8305800" cy="2562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9063" lvl="1" indent="0">
              <a:buNone/>
            </a:pP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x = [5, 3, 8, 6]</a:t>
            </a:r>
          </a:p>
          <a:p>
            <a:pPr marL="119063" lvl="1" indent="0">
              <a:buNone/>
            </a:pP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del(x[1])			# 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[5, 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8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, 6]</a:t>
            </a:r>
          </a:p>
          <a:p>
            <a:pPr marL="119063" lvl="1" indent="0">
              <a:buNone/>
            </a:pPr>
            <a:endParaRPr lang="en-US" sz="2000" dirty="0" smtClean="0">
              <a:latin typeface="Courier New" pitchFamily="49" charset="0"/>
              <a:cs typeface="Courier New" pitchFamily="49" charset="0"/>
            </a:endParaRPr>
          </a:p>
          <a:p>
            <a:pPr marL="119063" lvl="1" indent="0">
              <a:buNone/>
            </a:pP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del(x)			# deletes list x	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7924800" y="-19050"/>
            <a:ext cx="1295400" cy="533400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LISTS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0180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71500"/>
            <a:ext cx="8229600" cy="1028700"/>
          </a:xfrm>
        </p:spPr>
        <p:txBody>
          <a:bodyPr>
            <a:normAutofit lnSpcReduction="10000"/>
          </a:bodyPr>
          <a:lstStyle/>
          <a:p>
            <a:r>
              <a:rPr lang="en-US" sz="3600" b="1" dirty="0" smtClean="0">
                <a:solidFill>
                  <a:schemeClr val="accent1"/>
                </a:solidFill>
              </a:rPr>
              <a:t>append</a:t>
            </a:r>
            <a:r>
              <a:rPr lang="en-US" b="1" dirty="0" smtClean="0">
                <a:solidFill>
                  <a:schemeClr val="accent1"/>
                </a:solidFill>
              </a:rPr>
              <a:t>	</a:t>
            </a:r>
          </a:p>
          <a:p>
            <a:pPr lvl="1"/>
            <a:r>
              <a:rPr lang="en-US" sz="2400" dirty="0" smtClean="0"/>
              <a:t>Append an item to a list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04800" y="1809751"/>
            <a:ext cx="8458200" cy="3048000"/>
          </a:xfrm>
          <a:prstGeom prst="roundRect">
            <a:avLst>
              <a:gd name="adj" fmla="val 9453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04800" y="2038350"/>
            <a:ext cx="8305800" cy="2562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9063" lvl="1" indent="0">
              <a:buNone/>
            </a:pP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x = [5, 3, 8, 6]</a:t>
            </a:r>
          </a:p>
          <a:p>
            <a:pPr marL="119063" lvl="1" indent="0">
              <a:buNone/>
            </a:pPr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x.append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(7)			# 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[5, 3, 8, 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6, 7]</a:t>
            </a:r>
            <a:endParaRPr lang="en-US" sz="2000" dirty="0">
              <a:latin typeface="Courier New" pitchFamily="49" charset="0"/>
              <a:cs typeface="Courier New" pitchFamily="49" charset="0"/>
            </a:endParaRPr>
          </a:p>
          <a:p>
            <a:pPr marL="119063" lvl="1" indent="0">
              <a:buNone/>
            </a:pPr>
            <a:endParaRPr lang="en-US" sz="200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7924800" y="-19050"/>
            <a:ext cx="1295400" cy="533400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LISTS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377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71500"/>
            <a:ext cx="8229600" cy="1028700"/>
          </a:xfrm>
        </p:spPr>
        <p:txBody>
          <a:bodyPr>
            <a:normAutofit lnSpcReduction="10000"/>
          </a:bodyPr>
          <a:lstStyle/>
          <a:p>
            <a:r>
              <a:rPr lang="en-US" sz="3600" b="1" dirty="0" smtClean="0">
                <a:solidFill>
                  <a:schemeClr val="accent1"/>
                </a:solidFill>
              </a:rPr>
              <a:t>extend</a:t>
            </a:r>
            <a:r>
              <a:rPr lang="en-US" b="1" dirty="0" smtClean="0">
                <a:solidFill>
                  <a:schemeClr val="accent1"/>
                </a:solidFill>
              </a:rPr>
              <a:t>	</a:t>
            </a:r>
          </a:p>
          <a:p>
            <a:pPr lvl="1"/>
            <a:r>
              <a:rPr lang="en-US" sz="2400" dirty="0" smtClean="0"/>
              <a:t>Append an sequence to a list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04800" y="1809751"/>
            <a:ext cx="8458200" cy="3048000"/>
          </a:xfrm>
          <a:prstGeom prst="roundRect">
            <a:avLst>
              <a:gd name="adj" fmla="val 9453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04800" y="2038350"/>
            <a:ext cx="8305800" cy="2562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9063" lvl="1" indent="0">
              <a:buNone/>
            </a:pP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x = [5, 3, 8, 6]</a:t>
            </a:r>
          </a:p>
          <a:p>
            <a:pPr marL="119063" lvl="1" indent="0">
              <a:buNone/>
            </a:pPr>
            <a:r>
              <a:rPr lang="en-US" sz="2000" dirty="0">
                <a:latin typeface="Courier New" pitchFamily="49" charset="0"/>
                <a:cs typeface="Courier New" pitchFamily="49" charset="0"/>
              </a:rPr>
              <a:t>y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 = [12, 13]</a:t>
            </a:r>
          </a:p>
          <a:p>
            <a:pPr marL="119063" lvl="1" indent="0">
              <a:buNone/>
            </a:pPr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x.extend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(y)			# 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[5, 3, 8, 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6, 7, 12, 13]</a:t>
            </a:r>
            <a:endParaRPr lang="en-US" sz="2000" dirty="0">
              <a:latin typeface="Courier New" pitchFamily="49" charset="0"/>
              <a:cs typeface="Courier New" pitchFamily="49" charset="0"/>
            </a:endParaRPr>
          </a:p>
          <a:p>
            <a:pPr marL="119063" lvl="1" indent="0">
              <a:buNone/>
            </a:pPr>
            <a:endParaRPr lang="en-US" sz="200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7924800" y="-19050"/>
            <a:ext cx="1295400" cy="533400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LISTS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647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71500"/>
            <a:ext cx="8229600" cy="1028700"/>
          </a:xfrm>
        </p:spPr>
        <p:txBody>
          <a:bodyPr>
            <a:normAutofit fontScale="85000" lnSpcReduction="10000"/>
          </a:bodyPr>
          <a:lstStyle/>
          <a:p>
            <a:r>
              <a:rPr lang="en-US" sz="3600" b="1" dirty="0" smtClean="0">
                <a:solidFill>
                  <a:schemeClr val="accent1"/>
                </a:solidFill>
              </a:rPr>
              <a:t>insert</a:t>
            </a:r>
            <a:r>
              <a:rPr lang="en-US" b="1" dirty="0" smtClean="0">
                <a:solidFill>
                  <a:schemeClr val="accent1"/>
                </a:solidFill>
              </a:rPr>
              <a:t>	</a:t>
            </a:r>
          </a:p>
          <a:p>
            <a:pPr lvl="1"/>
            <a:r>
              <a:rPr lang="en-US" sz="2400" dirty="0" smtClean="0"/>
              <a:t>Insert an item at given index	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x.insert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(index, item)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04800" y="1809751"/>
            <a:ext cx="8458200" cy="3048000"/>
          </a:xfrm>
          <a:prstGeom prst="roundRect">
            <a:avLst>
              <a:gd name="adj" fmla="val 9453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04800" y="2038350"/>
            <a:ext cx="8305800" cy="2562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9063" lvl="1" indent="0">
              <a:buNone/>
            </a:pP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x = [5, 3, 8, 6]</a:t>
            </a:r>
          </a:p>
          <a:p>
            <a:pPr marL="119063" lvl="1" indent="0">
              <a:buNone/>
            </a:pPr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x.insert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(1, 7)		# 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[5, 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7, 3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, 8, 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6]</a:t>
            </a:r>
          </a:p>
          <a:p>
            <a:pPr marL="119063" lvl="1" indent="0">
              <a:buNone/>
            </a:pPr>
            <a:endParaRPr lang="en-US" sz="2000" dirty="0">
              <a:latin typeface="Courier New" pitchFamily="49" charset="0"/>
              <a:cs typeface="Courier New" pitchFamily="49" charset="0"/>
            </a:endParaRPr>
          </a:p>
          <a:p>
            <a:pPr marL="119063" lvl="1" indent="0">
              <a:buNone/>
            </a:pPr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x.insert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(1,['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a','m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'])	# [5, [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'a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', 'm'], 7, 3, 8, 6] </a:t>
            </a:r>
            <a:endParaRPr lang="en-US" sz="2000" dirty="0">
              <a:latin typeface="Courier New" pitchFamily="49" charset="0"/>
              <a:cs typeface="Courier New" pitchFamily="49" charset="0"/>
            </a:endParaRPr>
          </a:p>
          <a:p>
            <a:pPr marL="119063" lvl="1" indent="0">
              <a:buNone/>
            </a:pPr>
            <a:endParaRPr lang="en-US" sz="200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7924800" y="-19050"/>
            <a:ext cx="1295400" cy="533400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LISTS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403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71500"/>
            <a:ext cx="8229600" cy="1028700"/>
          </a:xfrm>
        </p:spPr>
        <p:txBody>
          <a:bodyPr>
            <a:normAutofit lnSpcReduction="10000"/>
          </a:bodyPr>
          <a:lstStyle/>
          <a:p>
            <a:r>
              <a:rPr lang="en-US" sz="3600" b="1" dirty="0" smtClean="0">
                <a:solidFill>
                  <a:schemeClr val="accent1"/>
                </a:solidFill>
              </a:rPr>
              <a:t>pop</a:t>
            </a:r>
            <a:r>
              <a:rPr lang="en-US" b="1" dirty="0" smtClean="0">
                <a:solidFill>
                  <a:schemeClr val="accent1"/>
                </a:solidFill>
              </a:rPr>
              <a:t>	</a:t>
            </a:r>
          </a:p>
          <a:p>
            <a:pPr lvl="1"/>
            <a:r>
              <a:rPr lang="en-US" sz="2400" dirty="0" smtClean="0"/>
              <a:t>Pops last item off the list, and returns item</a:t>
            </a:r>
            <a:endParaRPr lang="en-US" sz="240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04800" y="1809751"/>
            <a:ext cx="8458200" cy="3048000"/>
          </a:xfrm>
          <a:prstGeom prst="roundRect">
            <a:avLst>
              <a:gd name="adj" fmla="val 9453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04800" y="2038350"/>
            <a:ext cx="8305800" cy="2562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9063" lvl="1" indent="0">
              <a:buNone/>
            </a:pP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x = [5, 3, 8, 6]</a:t>
            </a:r>
          </a:p>
          <a:p>
            <a:pPr marL="119063" lvl="1" indent="0">
              <a:buNone/>
            </a:pPr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x.pop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()		# 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[5, 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3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8]</a:t>
            </a:r>
          </a:p>
          <a:p>
            <a:pPr marL="119063" lvl="1" indent="0">
              <a:buNone/>
            </a:pPr>
            <a:r>
              <a:rPr lang="en-US" sz="20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		# and returns the 6</a:t>
            </a:r>
          </a:p>
          <a:p>
            <a:pPr marL="119063" lvl="1" indent="0">
              <a:buNone/>
            </a:pPr>
            <a:endParaRPr lang="en-US" sz="2000" dirty="0">
              <a:latin typeface="Courier New" pitchFamily="49" charset="0"/>
              <a:cs typeface="Courier New" pitchFamily="49" charset="0"/>
            </a:endParaRPr>
          </a:p>
          <a:p>
            <a:pPr marL="119063" lvl="1" indent="0">
              <a:buNone/>
            </a:pP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print(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x.pop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())	# prints 8</a:t>
            </a:r>
          </a:p>
          <a:p>
            <a:pPr marL="119063" lvl="1" indent="0">
              <a:buNone/>
            </a:pPr>
            <a:r>
              <a:rPr lang="en-US" sz="20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		# x is now [5, 3]</a:t>
            </a:r>
          </a:p>
          <a:p>
            <a:pPr marL="119063" lvl="1" indent="0">
              <a:buNone/>
            </a:pPr>
            <a:endParaRPr lang="en-US" sz="2000" dirty="0">
              <a:latin typeface="Courier New" pitchFamily="49" charset="0"/>
              <a:cs typeface="Courier New" pitchFamily="49" charset="0"/>
            </a:endParaRPr>
          </a:p>
          <a:p>
            <a:pPr marL="119063" lvl="1" indent="0">
              <a:buNone/>
            </a:pPr>
            <a:endParaRPr lang="en-US" sz="200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7924800" y="-19050"/>
            <a:ext cx="1295400" cy="533400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LISTS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607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71500"/>
            <a:ext cx="8229600" cy="1028700"/>
          </a:xfrm>
        </p:spPr>
        <p:txBody>
          <a:bodyPr>
            <a:normAutofit lnSpcReduction="10000"/>
          </a:bodyPr>
          <a:lstStyle/>
          <a:p>
            <a:r>
              <a:rPr lang="en-US" sz="3600" b="1" dirty="0" smtClean="0">
                <a:solidFill>
                  <a:schemeClr val="accent1"/>
                </a:solidFill>
              </a:rPr>
              <a:t>remove</a:t>
            </a:r>
            <a:r>
              <a:rPr lang="en-US" b="1" dirty="0" smtClean="0">
                <a:solidFill>
                  <a:schemeClr val="accent1"/>
                </a:solidFill>
              </a:rPr>
              <a:t>	</a:t>
            </a:r>
          </a:p>
          <a:p>
            <a:pPr lvl="1"/>
            <a:r>
              <a:rPr lang="en-US" sz="2400" dirty="0" smtClean="0"/>
              <a:t>Remove first instance of an item</a:t>
            </a:r>
            <a:endParaRPr lang="en-US" sz="240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04800" y="1809751"/>
            <a:ext cx="8458200" cy="3048000"/>
          </a:xfrm>
          <a:prstGeom prst="roundRect">
            <a:avLst>
              <a:gd name="adj" fmla="val 9453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04800" y="2038350"/>
            <a:ext cx="8305800" cy="2562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9063" lvl="1" indent="0">
              <a:buNone/>
            </a:pP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x = [5, 3, 8, 6, 3]</a:t>
            </a:r>
          </a:p>
          <a:p>
            <a:pPr marL="119063" lvl="1" indent="0">
              <a:buNone/>
            </a:pPr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x.remove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(3)			# 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[5, 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8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6, 3]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7924800" y="-19050"/>
            <a:ext cx="1295400" cy="533400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LISTS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607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71500"/>
            <a:ext cx="8229600" cy="1028700"/>
          </a:xfrm>
        </p:spPr>
        <p:txBody>
          <a:bodyPr>
            <a:normAutofit lnSpcReduction="10000"/>
          </a:bodyPr>
          <a:lstStyle/>
          <a:p>
            <a:r>
              <a:rPr lang="en-US" sz="3600" b="1" dirty="0" smtClean="0">
                <a:solidFill>
                  <a:schemeClr val="accent1"/>
                </a:solidFill>
              </a:rPr>
              <a:t>reverse</a:t>
            </a:r>
            <a:r>
              <a:rPr lang="en-US" b="1" dirty="0" smtClean="0">
                <a:solidFill>
                  <a:schemeClr val="accent1"/>
                </a:solidFill>
              </a:rPr>
              <a:t>	</a:t>
            </a:r>
          </a:p>
          <a:p>
            <a:pPr lvl="1"/>
            <a:r>
              <a:rPr lang="en-US" sz="2400" dirty="0" smtClean="0"/>
              <a:t>Reverse the order of the list</a:t>
            </a:r>
            <a:endParaRPr lang="en-US" sz="240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04800" y="1809751"/>
            <a:ext cx="8458200" cy="3048000"/>
          </a:xfrm>
          <a:prstGeom prst="roundRect">
            <a:avLst>
              <a:gd name="adj" fmla="val 9453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04800" y="2038350"/>
            <a:ext cx="8305800" cy="2562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9063" lvl="1" indent="0">
              <a:buNone/>
            </a:pP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x = [5, 3, 8, 6]</a:t>
            </a:r>
          </a:p>
          <a:p>
            <a:pPr marL="119063" lvl="1" indent="0">
              <a:buNone/>
            </a:pPr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x.reverse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()			# [6, 8, 3, 5]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7924800" y="-19050"/>
            <a:ext cx="1295400" cy="533400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LISTS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607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17069"/>
            <a:ext cx="8229600" cy="1238251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accent1"/>
                </a:solidFill>
              </a:rPr>
              <a:t>sort</a:t>
            </a:r>
            <a:r>
              <a:rPr lang="en-US" b="1" dirty="0" smtClean="0">
                <a:solidFill>
                  <a:schemeClr val="accent1"/>
                </a:solidFill>
              </a:rPr>
              <a:t>	</a:t>
            </a:r>
          </a:p>
          <a:p>
            <a:pPr lvl="1"/>
            <a:r>
              <a:rPr lang="en-US" sz="2400" dirty="0" smtClean="0"/>
              <a:t>Sort the list in place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04800" y="1809750"/>
            <a:ext cx="8458200" cy="3048000"/>
          </a:xfrm>
          <a:prstGeom prst="roundRect">
            <a:avLst>
              <a:gd name="adj" fmla="val 9453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04800" y="2038350"/>
            <a:ext cx="8305800" cy="2562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9063" lvl="1" indent="0">
              <a:buNone/>
            </a:pP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x = [5, 3, 8, 6]</a:t>
            </a:r>
          </a:p>
          <a:p>
            <a:pPr marL="119063" lvl="1" indent="0">
              <a:buNone/>
            </a:pPr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x.sort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()			# [3, 5, 6, 8]</a:t>
            </a:r>
          </a:p>
          <a:p>
            <a:pPr marL="119063" lvl="1" indent="0">
              <a:buNone/>
            </a:pPr>
            <a:endParaRPr lang="en-US" sz="2000" dirty="0">
              <a:latin typeface="Courier New" pitchFamily="49" charset="0"/>
              <a:cs typeface="Courier New" pitchFamily="49" charset="0"/>
            </a:endParaRPr>
          </a:p>
          <a:p>
            <a:pPr marL="119063" lvl="1" indent="0">
              <a:buNone/>
            </a:pPr>
            <a:r>
              <a:rPr lang="en-US" sz="2000" b="1" dirty="0">
                <a:cs typeface="Courier New" pitchFamily="49" charset="0"/>
              </a:rPr>
              <a:t>Note:  </a:t>
            </a:r>
            <a:endParaRPr lang="en-US" sz="2000" b="1" dirty="0" smtClean="0">
              <a:cs typeface="Courier New" pitchFamily="49" charset="0"/>
            </a:endParaRPr>
          </a:p>
          <a:p>
            <a:pPr marL="119063" lvl="1" indent="0">
              <a:buNone/>
            </a:pPr>
            <a:r>
              <a:rPr lang="en-US" sz="2000" dirty="0" smtClean="0">
                <a:cs typeface="Courier New" pitchFamily="49" charset="0"/>
              </a:rPr>
              <a:t>sorted(x</a:t>
            </a:r>
            <a:r>
              <a:rPr lang="en-US" sz="2000" dirty="0">
                <a:cs typeface="Courier New" pitchFamily="49" charset="0"/>
              </a:rPr>
              <a:t>) returns a </a:t>
            </a:r>
            <a:r>
              <a:rPr lang="en-US" sz="2000" i="1" dirty="0">
                <a:cs typeface="Courier New" pitchFamily="49" charset="0"/>
              </a:rPr>
              <a:t>new</a:t>
            </a:r>
            <a:r>
              <a:rPr lang="en-US" sz="2000" dirty="0">
                <a:cs typeface="Courier New" pitchFamily="49" charset="0"/>
              </a:rPr>
              <a:t> sorted list without changing the original list x. </a:t>
            </a:r>
            <a:endParaRPr lang="en-US" sz="2000" dirty="0" smtClean="0">
              <a:cs typeface="Courier New" pitchFamily="49" charset="0"/>
            </a:endParaRPr>
          </a:p>
          <a:p>
            <a:pPr marL="119063" lvl="1" indent="0">
              <a:buNone/>
            </a:pPr>
            <a:r>
              <a:rPr lang="en-US" sz="2000" dirty="0" err="1" smtClean="0">
                <a:cs typeface="Courier New" pitchFamily="49" charset="0"/>
              </a:rPr>
              <a:t>x.sort</a:t>
            </a:r>
            <a:r>
              <a:rPr lang="en-US" sz="2000" dirty="0">
                <a:cs typeface="Courier New" pitchFamily="49" charset="0"/>
              </a:rPr>
              <a:t>() puts the items of x in sorted </a:t>
            </a:r>
            <a:r>
              <a:rPr lang="en-US" sz="2000" dirty="0" smtClean="0">
                <a:cs typeface="Courier New" pitchFamily="49" charset="0"/>
              </a:rPr>
              <a:t>order (sorts in place).</a:t>
            </a:r>
            <a:endParaRPr lang="en-US" sz="2000" dirty="0">
              <a:cs typeface="Courier New" pitchFamily="49" charset="0"/>
            </a:endParaRPr>
          </a:p>
          <a:p>
            <a:pPr marL="119063" lvl="1" indent="0">
              <a:buNone/>
            </a:pPr>
            <a:endParaRPr lang="en-US" sz="200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7924800" y="-19050"/>
            <a:ext cx="1295400" cy="533400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LISTS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607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5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TUPLES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895350"/>
            <a:ext cx="7010400" cy="411480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 smtClean="0"/>
              <a:t>Support all operations for Sequences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/>
              <a:t>I</a:t>
            </a:r>
            <a:r>
              <a:rPr lang="en-US" sz="2400" dirty="0" smtClean="0"/>
              <a:t>mmutable</a:t>
            </a:r>
            <a:r>
              <a:rPr lang="en-US" sz="2400" dirty="0"/>
              <a:t>, but member objects </a:t>
            </a:r>
            <a:r>
              <a:rPr lang="en-US" sz="2400" dirty="0" smtClean="0"/>
              <a:t>may be mutable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/>
              <a:t>If the contents of a list </a:t>
            </a:r>
            <a:r>
              <a:rPr lang="en-US" sz="2400" dirty="0" smtClean="0"/>
              <a:t>shouldn’t </a:t>
            </a:r>
            <a:r>
              <a:rPr lang="en-US" sz="2400" dirty="0"/>
              <a:t>change, use </a:t>
            </a:r>
            <a:r>
              <a:rPr lang="en-US" sz="2400" dirty="0" smtClean="0"/>
              <a:t>a tuple </a:t>
            </a:r>
            <a:r>
              <a:rPr lang="en-US" sz="2400" dirty="0"/>
              <a:t>to prevent </a:t>
            </a:r>
            <a:r>
              <a:rPr lang="en-US" sz="2400" dirty="0" smtClean="0"/>
              <a:t>items from </a:t>
            </a:r>
            <a:r>
              <a:rPr lang="en-US" sz="2400" dirty="0"/>
              <a:t>accidently </a:t>
            </a:r>
            <a:r>
              <a:rPr lang="en-US" sz="2400" dirty="0" smtClean="0"/>
              <a:t>being added, changed or deleted</a:t>
            </a:r>
            <a:endParaRPr lang="en-US" sz="24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/>
              <a:t>Tuples are more efficient than lists due to Python’s implementation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848600" y="-19050"/>
            <a:ext cx="12954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smtClean="0">
                <a:solidFill>
                  <a:schemeClr val="bg1">
                    <a:lumMod val="50000"/>
                  </a:schemeClr>
                </a:solidFill>
              </a:rPr>
              <a:t>TUPLES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39082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71500"/>
            <a:ext cx="8229600" cy="781050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accent1"/>
                </a:solidFill>
              </a:rPr>
              <a:t>c</a:t>
            </a:r>
            <a:r>
              <a:rPr lang="en-US" sz="3600" b="1" dirty="0" smtClean="0">
                <a:solidFill>
                  <a:schemeClr val="accent1"/>
                </a:solidFill>
              </a:rPr>
              <a:t>onstructors – creating a new tuple</a:t>
            </a:r>
            <a:endParaRPr lang="en-US" b="1" dirty="0" smtClean="0">
              <a:solidFill>
                <a:schemeClr val="accent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33400" y="1428750"/>
            <a:ext cx="8001000" cy="3505200"/>
          </a:xfrm>
          <a:prstGeom prst="roundRect">
            <a:avLst>
              <a:gd name="adj" fmla="val 7649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7848600" y="-19050"/>
            <a:ext cx="1295400" cy="533400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TUPLES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685800" y="1657350"/>
            <a:ext cx="7848600" cy="3200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latin typeface="Courier New" pitchFamily="49" charset="0"/>
                <a:cs typeface="Courier New" pitchFamily="49" charset="0"/>
              </a:rPr>
              <a:t>x = 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()		# no-item tuple</a:t>
            </a:r>
          </a:p>
          <a:p>
            <a:pPr marL="0" indent="0">
              <a:buNone/>
            </a:pP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x 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= (1,2,3)</a:t>
            </a:r>
          </a:p>
          <a:p>
            <a:pPr marL="0" indent="0">
              <a:buNone/>
            </a:pPr>
            <a:r>
              <a:rPr lang="en-US" sz="2000" dirty="0">
                <a:latin typeface="Courier New" pitchFamily="49" charset="0"/>
                <a:cs typeface="Courier New" pitchFamily="49" charset="0"/>
              </a:rPr>
              <a:t>x = 1, 2, 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3		# parenthesis are optional</a:t>
            </a:r>
            <a:endParaRPr lang="en-US" sz="2000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2000" dirty="0">
                <a:latin typeface="Courier New" pitchFamily="49" charset="0"/>
                <a:cs typeface="Courier New" pitchFamily="49" charset="0"/>
              </a:rPr>
              <a:t>x = 2, 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		# single-item tuple</a:t>
            </a:r>
            <a:endParaRPr lang="en-US" sz="2000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x = 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tuple(list1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)	# tuple from list</a:t>
            </a:r>
            <a:endParaRPr lang="en-US" sz="2000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endParaRPr lang="en-US" sz="2000" dirty="0" smtClean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6573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71500"/>
            <a:ext cx="8229600" cy="1028700"/>
          </a:xfrm>
        </p:spPr>
        <p:txBody>
          <a:bodyPr>
            <a:normAutofit lnSpcReduction="10000"/>
          </a:bodyPr>
          <a:lstStyle/>
          <a:p>
            <a:r>
              <a:rPr lang="en-US" sz="3600" b="1" dirty="0" smtClean="0">
                <a:solidFill>
                  <a:schemeClr val="accent1"/>
                </a:solidFill>
              </a:rPr>
              <a:t>immutable</a:t>
            </a:r>
            <a:r>
              <a:rPr lang="en-US" b="1" dirty="0" smtClean="0">
                <a:solidFill>
                  <a:schemeClr val="accent1"/>
                </a:solidFill>
              </a:rPr>
              <a:t>	</a:t>
            </a:r>
          </a:p>
          <a:p>
            <a:pPr lvl="1"/>
            <a:r>
              <a:rPr lang="en-US" sz="2400" dirty="0" smtClean="0"/>
              <a:t>But member objects may be mutable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04800" y="1809751"/>
            <a:ext cx="8458200" cy="3048000"/>
          </a:xfrm>
          <a:prstGeom prst="roundRect">
            <a:avLst>
              <a:gd name="adj" fmla="val 9453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04800" y="2038350"/>
            <a:ext cx="8305800" cy="2562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9063" lvl="1" indent="0">
              <a:buNone/>
            </a:pP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x = (1, 2, 3)</a:t>
            </a:r>
          </a:p>
          <a:p>
            <a:pPr marL="119063" lvl="1" indent="0">
              <a:buNone/>
            </a:pP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del(x[1])			# error!</a:t>
            </a:r>
          </a:p>
          <a:p>
            <a:pPr marL="119063" lvl="1" indent="0">
              <a:buNone/>
            </a:pP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x[1] = 8			# error!</a:t>
            </a:r>
            <a:endParaRPr lang="en-US" sz="2000" dirty="0">
              <a:latin typeface="Courier New" pitchFamily="49" charset="0"/>
              <a:cs typeface="Courier New" pitchFamily="49" charset="0"/>
            </a:endParaRPr>
          </a:p>
          <a:p>
            <a:pPr marL="119063" lvl="1" indent="0">
              <a:buNone/>
            </a:pPr>
            <a:endParaRPr lang="en-US" sz="2000" dirty="0" smtClean="0">
              <a:latin typeface="Courier New" pitchFamily="49" charset="0"/>
              <a:cs typeface="Courier New" pitchFamily="49" charset="0"/>
            </a:endParaRPr>
          </a:p>
          <a:p>
            <a:pPr marL="119063" lvl="1" indent="0">
              <a:buNone/>
            </a:pP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x = ([1,2], 3)		# 2-item tuple: list and 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int</a:t>
            </a:r>
            <a:endParaRPr lang="en-US" sz="2000" dirty="0" smtClean="0">
              <a:latin typeface="Courier New" pitchFamily="49" charset="0"/>
              <a:cs typeface="Courier New" pitchFamily="49" charset="0"/>
            </a:endParaRPr>
          </a:p>
          <a:p>
            <a:pPr marL="119063" lvl="1" indent="0">
              <a:buNone/>
            </a:pP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del(x[0][1])		# ([1], 3)	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7848600" y="-19050"/>
            <a:ext cx="1295400" cy="533400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TUPLES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143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71500"/>
            <a:ext cx="8229600" cy="781050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accent1"/>
                </a:solidFill>
              </a:rPr>
              <a:t>c</a:t>
            </a:r>
            <a:r>
              <a:rPr lang="en-US" sz="3600" b="1" dirty="0" smtClean="0">
                <a:solidFill>
                  <a:schemeClr val="accent1"/>
                </a:solidFill>
              </a:rPr>
              <a:t>onstructors – creating a new set</a:t>
            </a:r>
            <a:endParaRPr lang="en-US" b="1" dirty="0" smtClean="0">
              <a:solidFill>
                <a:schemeClr val="accent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33400" y="1428750"/>
            <a:ext cx="8001000" cy="3505200"/>
          </a:xfrm>
          <a:prstGeom prst="roundRect">
            <a:avLst>
              <a:gd name="adj" fmla="val 7649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153400" y="-19050"/>
            <a:ext cx="990600" cy="533400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SETS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685800" y="1657350"/>
            <a:ext cx="7848600" cy="3200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latin typeface="Courier New" pitchFamily="49" charset="0"/>
                <a:cs typeface="Courier New" pitchFamily="49" charset="0"/>
              </a:rPr>
              <a:t>x = {3,5,3,5}		# {5, 3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marL="0" indent="0">
              <a:buNone/>
            </a:pP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x = set()			# empty set</a:t>
            </a:r>
            <a:endParaRPr lang="en-US" sz="2000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x = 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set(list1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)		# new set from list </a:t>
            </a:r>
          </a:p>
          <a:p>
            <a:pPr marL="0" indent="0">
              <a:buNone/>
            </a:pPr>
            <a:r>
              <a:rPr lang="en-US" sz="20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			# strips duplicates</a:t>
            </a:r>
            <a:endParaRPr lang="en-US" sz="2000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endParaRPr lang="en-US" sz="2000" b="1" dirty="0" smtClean="0"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2000" b="1" dirty="0" smtClean="0">
                <a:cs typeface="Courier New" pitchFamily="49" charset="0"/>
              </a:rPr>
              <a:t>Set </a:t>
            </a:r>
            <a:r>
              <a:rPr lang="en-US" sz="2000" b="1" dirty="0">
                <a:cs typeface="Courier New" pitchFamily="49" charset="0"/>
              </a:rPr>
              <a:t>Comprehension:</a:t>
            </a:r>
          </a:p>
          <a:p>
            <a:pPr marL="0" indent="0">
              <a:buNone/>
            </a:pPr>
            <a:r>
              <a:rPr lang="en-US" sz="2000" dirty="0">
                <a:latin typeface="Courier New" pitchFamily="49" charset="0"/>
                <a:cs typeface="Courier New" pitchFamily="49" charset="0"/>
              </a:rPr>
              <a:t>x = {3*x for x in range(10) if 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x&gt;5} </a:t>
            </a:r>
          </a:p>
          <a:p>
            <a:pPr marL="0" indent="0">
              <a:buNone/>
            </a:pP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2000" dirty="0" smtClean="0">
                <a:cs typeface="Courier New" pitchFamily="49" charset="0"/>
              </a:rPr>
              <a:t>resulting set: 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{18, 21, 24, 27} but 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in random 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order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		</a:t>
            </a:r>
            <a:endParaRPr lang="en-US" sz="2000" dirty="0" smtClean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13789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8153400" y="-19050"/>
            <a:ext cx="9906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smtClean="0">
                <a:solidFill>
                  <a:schemeClr val="bg1">
                    <a:lumMod val="50000"/>
                  </a:schemeClr>
                </a:solidFill>
              </a:rPr>
              <a:t>SETS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0785118"/>
              </p:ext>
            </p:extLst>
          </p:nvPr>
        </p:nvGraphicFramePr>
        <p:xfrm>
          <a:off x="762000" y="1282884"/>
          <a:ext cx="7620000" cy="3574866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3810000"/>
                <a:gridCol w="3810000"/>
              </a:tblGrid>
              <a:tr h="47897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Description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Code</a:t>
                      </a:r>
                      <a:endParaRPr lang="en-US" sz="2000" dirty="0"/>
                    </a:p>
                  </a:txBody>
                  <a:tcPr anchor="ctr"/>
                </a:tc>
              </a:tr>
              <a:tr h="478971"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/>
                        <a:t>Add item to set x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 smtClean="0">
                          <a:latin typeface="Courier New" pitchFamily="49" charset="0"/>
                          <a:cs typeface="Courier New" pitchFamily="49" charset="0"/>
                        </a:rPr>
                        <a:t>x.add</a:t>
                      </a:r>
                      <a:r>
                        <a:rPr lang="en-US" sz="2000" dirty="0" smtClean="0">
                          <a:latin typeface="Courier New" pitchFamily="49" charset="0"/>
                          <a:cs typeface="Courier New" pitchFamily="49" charset="0"/>
                        </a:rPr>
                        <a:t>(item)</a:t>
                      </a:r>
                    </a:p>
                  </a:txBody>
                  <a:tcPr anchor="ctr"/>
                </a:tc>
              </a:tr>
              <a:tr h="478971"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/>
                        <a:t>Remove</a:t>
                      </a:r>
                      <a:r>
                        <a:rPr lang="en-US" sz="2000" baseline="0" dirty="0" smtClean="0"/>
                        <a:t> item from set x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 smtClean="0">
                          <a:latin typeface="Courier New" pitchFamily="49" charset="0"/>
                          <a:cs typeface="Courier New" pitchFamily="49" charset="0"/>
                        </a:rPr>
                        <a:t>x.remove</a:t>
                      </a:r>
                      <a:r>
                        <a:rPr lang="en-US" sz="2000" dirty="0" smtClean="0">
                          <a:latin typeface="Courier New" pitchFamily="49" charset="0"/>
                          <a:cs typeface="Courier New" pitchFamily="49" charset="0"/>
                        </a:rPr>
                        <a:t>(item)</a:t>
                      </a:r>
                      <a:endParaRPr lang="en-US" sz="2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anchor="ctr"/>
                </a:tc>
              </a:tr>
              <a:tr h="478971"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/>
                        <a:t>Get length of set x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 smtClean="0">
                          <a:latin typeface="Courier New" pitchFamily="49" charset="0"/>
                          <a:cs typeface="Courier New" pitchFamily="49" charset="0"/>
                        </a:rPr>
                        <a:t>len</a:t>
                      </a:r>
                      <a:r>
                        <a:rPr lang="en-US" sz="2000" dirty="0" smtClean="0">
                          <a:latin typeface="Courier New" pitchFamily="49" charset="0"/>
                          <a:cs typeface="Courier New" pitchFamily="49" charset="0"/>
                        </a:rPr>
                        <a:t>(x)</a:t>
                      </a:r>
                      <a:endParaRPr lang="en-US" sz="2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anchor="ctr"/>
                </a:tc>
              </a:tr>
              <a:tr h="478971"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/>
                        <a:t>Check membership in x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>
                          <a:latin typeface="Courier New" pitchFamily="49" charset="0"/>
                          <a:cs typeface="Courier New" pitchFamily="49" charset="0"/>
                        </a:rPr>
                        <a:t>item in x</a:t>
                      </a:r>
                    </a:p>
                    <a:p>
                      <a:pPr algn="l"/>
                      <a:r>
                        <a:rPr lang="en-US" sz="2000" dirty="0" smtClean="0">
                          <a:latin typeface="Courier New" pitchFamily="49" charset="0"/>
                          <a:cs typeface="Courier New" pitchFamily="49" charset="0"/>
                        </a:rPr>
                        <a:t>item not in x</a:t>
                      </a:r>
                      <a:endParaRPr lang="en-US" sz="2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anchor="ctr"/>
                </a:tc>
              </a:tr>
              <a:tr h="478971"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/>
                        <a:t>Pop random item from set x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 smtClean="0">
                          <a:latin typeface="Courier New" pitchFamily="49" charset="0"/>
                          <a:cs typeface="Courier New" pitchFamily="49" charset="0"/>
                        </a:rPr>
                        <a:t>x.pop</a:t>
                      </a:r>
                      <a:r>
                        <a:rPr lang="en-US" sz="2000" dirty="0" smtClean="0">
                          <a:latin typeface="Courier New" pitchFamily="49" charset="0"/>
                          <a:cs typeface="Courier New" pitchFamily="49" charset="0"/>
                        </a:rPr>
                        <a:t>()</a:t>
                      </a:r>
                      <a:endParaRPr lang="en-US" sz="2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anchor="ctr"/>
                </a:tc>
              </a:tr>
              <a:tr h="478971"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/>
                        <a:t>Delete all items from set x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 smtClean="0">
                          <a:latin typeface="Courier New" pitchFamily="49" charset="0"/>
                          <a:cs typeface="Courier New" pitchFamily="49" charset="0"/>
                        </a:rPr>
                        <a:t>x.clear</a:t>
                      </a:r>
                      <a:r>
                        <a:rPr lang="en-US" sz="2000" dirty="0" smtClean="0">
                          <a:latin typeface="Courier New" pitchFamily="49" charset="0"/>
                          <a:cs typeface="Courier New" pitchFamily="49" charset="0"/>
                        </a:rPr>
                        <a:t>()</a:t>
                      </a:r>
                      <a:endParaRPr lang="en-US" sz="2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381000" y="571500"/>
            <a:ext cx="8229600" cy="781050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accent1"/>
                </a:solidFill>
              </a:rPr>
              <a:t>b</a:t>
            </a:r>
            <a:r>
              <a:rPr lang="en-US" sz="3600" b="1" dirty="0" smtClean="0">
                <a:solidFill>
                  <a:schemeClr val="accent1"/>
                </a:solidFill>
              </a:rPr>
              <a:t>asic set operations</a:t>
            </a:r>
            <a:endParaRPr lang="en-US" b="1" dirty="0" smtClean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830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71500"/>
            <a:ext cx="8229600" cy="781050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accent1"/>
                </a:solidFill>
              </a:rPr>
              <a:t>s</a:t>
            </a:r>
            <a:r>
              <a:rPr lang="en-US" sz="3600" b="1" dirty="0" smtClean="0">
                <a:solidFill>
                  <a:schemeClr val="accent1"/>
                </a:solidFill>
              </a:rPr>
              <a:t>tandard mathematical set operations</a:t>
            </a:r>
            <a:endParaRPr lang="en-US" b="1" dirty="0" smtClean="0">
              <a:solidFill>
                <a:schemeClr val="accent1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153400" y="-19050"/>
            <a:ext cx="990600" cy="533400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SETS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5240038"/>
              </p:ext>
            </p:extLst>
          </p:nvPr>
        </p:nvGraphicFramePr>
        <p:xfrm>
          <a:off x="609600" y="1428750"/>
          <a:ext cx="8001000" cy="3352797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2667000"/>
                <a:gridCol w="2667000"/>
                <a:gridCol w="2667000"/>
              </a:tblGrid>
              <a:tr h="47897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Set Function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Description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Code</a:t>
                      </a:r>
                      <a:endParaRPr lang="en-US" sz="2000" dirty="0"/>
                    </a:p>
                  </a:txBody>
                  <a:tcPr anchor="ctr"/>
                </a:tc>
              </a:tr>
              <a:tr h="47897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Intersection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AND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Courier New" pitchFamily="49" charset="0"/>
                          <a:cs typeface="Courier New" pitchFamily="49" charset="0"/>
                        </a:rPr>
                        <a:t>set1 &amp; set2</a:t>
                      </a:r>
                    </a:p>
                  </a:txBody>
                  <a:tcPr anchor="ctr"/>
                </a:tc>
              </a:tr>
              <a:tr h="47897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Union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OR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Courier New" pitchFamily="49" charset="0"/>
                          <a:cs typeface="Courier New" pitchFamily="49" charset="0"/>
                        </a:rPr>
                        <a:t>set1 |</a:t>
                      </a:r>
                      <a:r>
                        <a:rPr lang="en-US" sz="2000" baseline="0" dirty="0" smtClean="0">
                          <a:latin typeface="Courier New" pitchFamily="49" charset="0"/>
                          <a:cs typeface="Courier New" pitchFamily="49" charset="0"/>
                        </a:rPr>
                        <a:t> set2</a:t>
                      </a:r>
                      <a:endParaRPr lang="en-US" sz="2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anchor="ctr"/>
                </a:tc>
              </a:tr>
              <a:tr h="47897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Symmetric Difference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XOR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Courier New" pitchFamily="49" charset="0"/>
                          <a:cs typeface="Courier New" pitchFamily="49" charset="0"/>
                        </a:rPr>
                        <a:t>set1 ^ set2</a:t>
                      </a:r>
                      <a:endParaRPr lang="en-US" sz="2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anchor="ctr"/>
                </a:tc>
              </a:tr>
              <a:tr h="47897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Difference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In set1</a:t>
                      </a:r>
                      <a:r>
                        <a:rPr lang="en-US" sz="2000" baseline="0" dirty="0" smtClean="0"/>
                        <a:t> but not in set2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Courier New" pitchFamily="49" charset="0"/>
                          <a:cs typeface="Courier New" pitchFamily="49" charset="0"/>
                        </a:rPr>
                        <a:t>set1 – set2</a:t>
                      </a:r>
                      <a:endParaRPr lang="en-US" sz="2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anchor="ctr"/>
                </a:tc>
              </a:tr>
              <a:tr h="47897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Subset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set2</a:t>
                      </a:r>
                      <a:r>
                        <a:rPr lang="en-US" sz="2000" baseline="0" dirty="0" smtClean="0"/>
                        <a:t> contains set1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Courier New" pitchFamily="49" charset="0"/>
                          <a:cs typeface="Courier New" pitchFamily="49" charset="0"/>
                        </a:rPr>
                        <a:t>set1 &lt;= set2</a:t>
                      </a:r>
                      <a:endParaRPr lang="en-US" sz="2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anchor="ctr"/>
                </a:tc>
              </a:tr>
              <a:tr h="47897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Superset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set1</a:t>
                      </a:r>
                      <a:r>
                        <a:rPr lang="en-US" sz="2000" baseline="0" dirty="0" smtClean="0"/>
                        <a:t> contains set2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Courier New" pitchFamily="49" charset="0"/>
                          <a:cs typeface="Courier New" pitchFamily="49" charset="0"/>
                        </a:rPr>
                        <a:t>set1 &gt;= set2</a:t>
                      </a:r>
                      <a:endParaRPr lang="en-US" sz="2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9240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71500"/>
            <a:ext cx="8229600" cy="781050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accent1"/>
                </a:solidFill>
              </a:rPr>
              <a:t>c</a:t>
            </a:r>
            <a:r>
              <a:rPr lang="en-US" sz="3600" b="1" dirty="0" smtClean="0">
                <a:solidFill>
                  <a:schemeClr val="accent1"/>
                </a:solidFill>
              </a:rPr>
              <a:t>onstructors – creating a new </a:t>
            </a:r>
            <a:r>
              <a:rPr lang="en-US" sz="3600" b="1" dirty="0" err="1" smtClean="0">
                <a:solidFill>
                  <a:schemeClr val="accent1"/>
                </a:solidFill>
              </a:rPr>
              <a:t>dict</a:t>
            </a:r>
            <a:endParaRPr lang="en-US" b="1" dirty="0" smtClean="0">
              <a:solidFill>
                <a:schemeClr val="accent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28600" y="1428750"/>
            <a:ext cx="8686800" cy="3505200"/>
          </a:xfrm>
          <a:prstGeom prst="roundRect">
            <a:avLst>
              <a:gd name="adj" fmla="val 7649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00" y="-19050"/>
            <a:ext cx="2286000" cy="533400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DICTIONARIES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228600" y="1581150"/>
            <a:ext cx="8915400" cy="3200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x = 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{'pork':25.3, 'beef':33.8, 'chicken':22.7}</a:t>
            </a:r>
          </a:p>
          <a:p>
            <a:pPr marL="0" indent="0"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x =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dict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([('pork', 25.3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),(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'beef', 33.8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),(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'chicken', 22.7)])</a:t>
            </a:r>
          </a:p>
          <a:p>
            <a:pPr marL="0" indent="0"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x =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dict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(pork=25.3, beef=33.8, chicken=22.7)</a:t>
            </a:r>
          </a:p>
          <a:p>
            <a:pPr marL="0" indent="0"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		</a:t>
            </a:r>
            <a:endParaRPr lang="en-US" sz="1800" dirty="0" smtClean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21197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1065832"/>
              </p:ext>
            </p:extLst>
          </p:nvPr>
        </p:nvGraphicFramePr>
        <p:xfrm>
          <a:off x="762000" y="1282884"/>
          <a:ext cx="7620000" cy="3574866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3810000"/>
                <a:gridCol w="3810000"/>
              </a:tblGrid>
              <a:tr h="47897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Description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Code</a:t>
                      </a:r>
                      <a:endParaRPr lang="en-US" sz="2000" dirty="0"/>
                    </a:p>
                  </a:txBody>
                  <a:tcPr anchor="ctr"/>
                </a:tc>
              </a:tr>
              <a:tr h="478971"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/>
                        <a:t>Add or change item in </a:t>
                      </a:r>
                      <a:r>
                        <a:rPr lang="en-US" sz="2000" dirty="0" err="1" smtClean="0"/>
                        <a:t>dict</a:t>
                      </a:r>
                      <a:r>
                        <a:rPr lang="en-US" sz="2000" dirty="0" smtClean="0"/>
                        <a:t> x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Courier New" pitchFamily="49" charset="0"/>
                          <a:cs typeface="Courier New" pitchFamily="49" charset="0"/>
                        </a:rPr>
                        <a:t>x['beef'] = 25.2</a:t>
                      </a:r>
                    </a:p>
                  </a:txBody>
                  <a:tcPr anchor="ctr"/>
                </a:tc>
              </a:tr>
              <a:tr h="478971"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/>
                        <a:t>Remove</a:t>
                      </a:r>
                      <a:r>
                        <a:rPr lang="en-US" sz="2000" baseline="0" dirty="0" smtClean="0"/>
                        <a:t> item from </a:t>
                      </a:r>
                      <a:r>
                        <a:rPr lang="en-US" sz="2000" baseline="0" dirty="0" err="1" smtClean="0"/>
                        <a:t>dict</a:t>
                      </a:r>
                      <a:r>
                        <a:rPr lang="en-US" sz="2000" baseline="0" dirty="0" smtClean="0"/>
                        <a:t> x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>
                          <a:latin typeface="Courier New" pitchFamily="49" charset="0"/>
                          <a:cs typeface="Courier New" pitchFamily="49" charset="0"/>
                        </a:rPr>
                        <a:t>del x['beef']</a:t>
                      </a:r>
                      <a:endParaRPr lang="en-US" sz="2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anchor="ctr"/>
                </a:tc>
              </a:tr>
              <a:tr h="478971"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/>
                        <a:t>Get length of </a:t>
                      </a:r>
                      <a:r>
                        <a:rPr lang="en-US" sz="2000" baseline="0" dirty="0" err="1" smtClean="0"/>
                        <a:t>dict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dirty="0" smtClean="0"/>
                        <a:t>x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 smtClean="0">
                          <a:latin typeface="Courier New" pitchFamily="49" charset="0"/>
                          <a:cs typeface="Courier New" pitchFamily="49" charset="0"/>
                        </a:rPr>
                        <a:t>len</a:t>
                      </a:r>
                      <a:r>
                        <a:rPr lang="en-US" sz="2000" dirty="0" smtClean="0">
                          <a:latin typeface="Courier New" pitchFamily="49" charset="0"/>
                          <a:cs typeface="Courier New" pitchFamily="49" charset="0"/>
                        </a:rPr>
                        <a:t>(x)</a:t>
                      </a:r>
                      <a:endParaRPr lang="en-US" sz="2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anchor="ctr"/>
                </a:tc>
              </a:tr>
              <a:tr h="478971"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/>
                        <a:t>Check membership in x</a:t>
                      </a:r>
                      <a:br>
                        <a:rPr lang="en-US" sz="2000" dirty="0" smtClean="0"/>
                      </a:br>
                      <a:r>
                        <a:rPr lang="en-US" sz="2000" dirty="0" smtClean="0"/>
                        <a:t>  (only looks in keys, not values)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>
                          <a:latin typeface="Courier New" pitchFamily="49" charset="0"/>
                          <a:cs typeface="Courier New" pitchFamily="49" charset="0"/>
                        </a:rPr>
                        <a:t>item in x</a:t>
                      </a:r>
                    </a:p>
                    <a:p>
                      <a:pPr algn="l"/>
                      <a:r>
                        <a:rPr lang="en-US" sz="2000" dirty="0" smtClean="0">
                          <a:latin typeface="Courier New" pitchFamily="49" charset="0"/>
                          <a:cs typeface="Courier New" pitchFamily="49" charset="0"/>
                        </a:rPr>
                        <a:t>item not in x</a:t>
                      </a:r>
                      <a:endParaRPr lang="en-US" sz="2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anchor="ctr"/>
                </a:tc>
              </a:tr>
              <a:tr h="478971"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/>
                        <a:t>Delete all items from </a:t>
                      </a:r>
                      <a:r>
                        <a:rPr lang="en-US" sz="2000" baseline="0" dirty="0" err="1" smtClean="0"/>
                        <a:t>dict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dirty="0" smtClean="0"/>
                        <a:t>x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 smtClean="0">
                          <a:latin typeface="Courier New" pitchFamily="49" charset="0"/>
                          <a:cs typeface="Courier New" pitchFamily="49" charset="0"/>
                        </a:rPr>
                        <a:t>x.clear</a:t>
                      </a:r>
                      <a:r>
                        <a:rPr lang="en-US" sz="2000" dirty="0" smtClean="0">
                          <a:latin typeface="Courier New" pitchFamily="49" charset="0"/>
                          <a:cs typeface="Courier New" pitchFamily="49" charset="0"/>
                        </a:rPr>
                        <a:t>()</a:t>
                      </a:r>
                      <a:endParaRPr lang="en-US" sz="2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anchor="ctr"/>
                </a:tc>
              </a:tr>
              <a:tr h="478971"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/>
                        <a:t>Delete </a:t>
                      </a:r>
                      <a:r>
                        <a:rPr lang="en-US" sz="2000" baseline="0" dirty="0" err="1" smtClean="0"/>
                        <a:t>dict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dirty="0" smtClean="0"/>
                        <a:t>x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>
                          <a:latin typeface="Courier New" pitchFamily="49" charset="0"/>
                          <a:cs typeface="Courier New" pitchFamily="49" charset="0"/>
                        </a:rPr>
                        <a:t>del</a:t>
                      </a:r>
                      <a:r>
                        <a:rPr lang="en-US" sz="2000" baseline="0" dirty="0" smtClean="0">
                          <a:latin typeface="Courier New" pitchFamily="49" charset="0"/>
                          <a:cs typeface="Courier New" pitchFamily="49" charset="0"/>
                        </a:rPr>
                        <a:t> x</a:t>
                      </a:r>
                      <a:endParaRPr lang="en-US" sz="2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381000" y="571500"/>
            <a:ext cx="8229600" cy="781050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accent1"/>
                </a:solidFill>
              </a:rPr>
              <a:t>b</a:t>
            </a:r>
            <a:r>
              <a:rPr lang="en-US" sz="3600" b="1" dirty="0" smtClean="0">
                <a:solidFill>
                  <a:schemeClr val="accent1"/>
                </a:solidFill>
              </a:rPr>
              <a:t>asic </a:t>
            </a:r>
            <a:r>
              <a:rPr lang="en-US" sz="3600" b="1" dirty="0" err="1" smtClean="0">
                <a:solidFill>
                  <a:schemeClr val="accent1"/>
                </a:solidFill>
              </a:rPr>
              <a:t>dict</a:t>
            </a:r>
            <a:r>
              <a:rPr lang="en-US" sz="3600" b="1" dirty="0" smtClean="0">
                <a:solidFill>
                  <a:schemeClr val="accent1"/>
                </a:solidFill>
              </a:rPr>
              <a:t> operations</a:t>
            </a:r>
            <a:endParaRPr lang="en-US" b="1" dirty="0" smtClean="0">
              <a:solidFill>
                <a:schemeClr val="accent1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858000" y="-19050"/>
            <a:ext cx="2286000" cy="533400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DICTIONARIES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533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71500"/>
            <a:ext cx="8229600" cy="78105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accent1"/>
                </a:solidFill>
              </a:rPr>
              <a:t>accessing keys and values in a </a:t>
            </a:r>
            <a:r>
              <a:rPr lang="en-US" sz="3600" b="1" dirty="0" err="1" smtClean="0">
                <a:solidFill>
                  <a:schemeClr val="accent1"/>
                </a:solidFill>
              </a:rPr>
              <a:t>dict</a:t>
            </a:r>
            <a:endParaRPr lang="en-US" b="1" dirty="0" smtClean="0">
              <a:solidFill>
                <a:schemeClr val="accent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28600" y="1428750"/>
            <a:ext cx="8686800" cy="3505200"/>
          </a:xfrm>
          <a:prstGeom prst="roundRect">
            <a:avLst>
              <a:gd name="adj" fmla="val 7649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00" y="-19050"/>
            <a:ext cx="2286000" cy="533400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DICTIONARIES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228600" y="1581150"/>
            <a:ext cx="8915400" cy="3200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x.keys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()	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# returns 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list of keys in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x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x.values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()	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# returns 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list of values in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x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x.items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()	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# returns 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list of key-value tuple pairs in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x</a:t>
            </a:r>
          </a:p>
          <a:p>
            <a:pPr marL="0" indent="0">
              <a:buNone/>
            </a:pPr>
            <a:endParaRPr lang="en-US" sz="1800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tem in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x.values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()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# tests membership in x: returns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boolean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	</a:t>
            </a:r>
            <a:endParaRPr lang="en-US" sz="1800" dirty="0" smtClean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6760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71500"/>
            <a:ext cx="8229600" cy="78105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accent1"/>
                </a:solidFill>
              </a:rPr>
              <a:t>iterating a </a:t>
            </a:r>
            <a:r>
              <a:rPr lang="en-US" sz="3600" b="1" dirty="0" err="1" smtClean="0">
                <a:solidFill>
                  <a:schemeClr val="accent1"/>
                </a:solidFill>
              </a:rPr>
              <a:t>dict</a:t>
            </a:r>
            <a:endParaRPr lang="en-US" b="1" dirty="0" smtClean="0">
              <a:solidFill>
                <a:schemeClr val="accent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28600" y="1428750"/>
            <a:ext cx="8686800" cy="3505200"/>
          </a:xfrm>
          <a:prstGeom prst="roundRect">
            <a:avLst>
              <a:gd name="adj" fmla="val 7649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00" y="-19050"/>
            <a:ext cx="2286000" cy="533400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DICTIONARIES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228600" y="1581150"/>
            <a:ext cx="8915400" cy="3200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for key in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x:		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		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# iterate keys</a:t>
            </a:r>
          </a:p>
          <a:p>
            <a:pPr marL="0" indent="0"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print(key, x[key])		# print all key/value pairs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endParaRPr lang="en-US" sz="1800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for 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k, v in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x.items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():	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	# iterate key/value pairs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print(k, v)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		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	# 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print all key/value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pairs</a:t>
            </a:r>
          </a:p>
          <a:p>
            <a:pPr marL="0" indent="0">
              <a:buNone/>
            </a:pPr>
            <a:endParaRPr lang="en-US" sz="1800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endParaRPr lang="en-US" sz="1800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1800" b="1" dirty="0" smtClean="0">
                <a:cs typeface="Courier New" pitchFamily="49" charset="0"/>
              </a:rPr>
              <a:t>Note: </a:t>
            </a:r>
          </a:p>
          <a:p>
            <a:pPr marL="0" indent="0">
              <a:buNone/>
            </a:pPr>
            <a:r>
              <a:rPr lang="en-US" sz="1800" dirty="0" smtClean="0">
                <a:cs typeface="Courier New" pitchFamily="49" charset="0"/>
              </a:rPr>
              <a:t>Entries in a </a:t>
            </a:r>
            <a:r>
              <a:rPr lang="en-US" sz="1800" dirty="0" err="1" smtClean="0">
                <a:cs typeface="Courier New" pitchFamily="49" charset="0"/>
              </a:rPr>
              <a:t>dict</a:t>
            </a:r>
            <a:r>
              <a:rPr lang="en-US" sz="1800" dirty="0" smtClean="0">
                <a:cs typeface="Courier New" pitchFamily="49" charset="0"/>
              </a:rPr>
              <a:t> are in random order.</a:t>
            </a:r>
            <a:endParaRPr lang="en-US" sz="1800" dirty="0">
              <a:cs typeface="Courier New" pitchFamily="49" charset="0"/>
            </a:endParaRPr>
          </a:p>
          <a:p>
            <a:pPr marL="0" indent="0">
              <a:buNone/>
            </a:pPr>
            <a:endParaRPr lang="en-US" sz="1800" dirty="0" smtClean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2094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1214</TotalTime>
  <Words>1057</Words>
  <Application>Microsoft Office PowerPoint</Application>
  <PresentationFormat>On-screen Show (16:9)</PresentationFormat>
  <Paragraphs>415</Paragraphs>
  <Slides>37</Slides>
  <Notes>36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Office Theme</vt:lpstr>
      <vt:lpstr>Lists, Tuples, Sets, Dicts</vt:lpstr>
      <vt:lpstr>PowerPoint Presentation</vt:lpstr>
      <vt:lpstr>SEQUENCES (String, List, Tuple)</vt:lpstr>
      <vt:lpstr>SEQUENCES String List Tuple</vt:lpstr>
      <vt:lpstr>SEQUENCES String List Tuple</vt:lpstr>
      <vt:lpstr>SEQUENCES String List Tuple</vt:lpstr>
      <vt:lpstr>SEQUENCES String List Tuple</vt:lpstr>
      <vt:lpstr>SEQUENCES String List Tuple</vt:lpstr>
      <vt:lpstr>SEQUENCES String List Tuple</vt:lpstr>
      <vt:lpstr>SEQUENCES String List Tuple</vt:lpstr>
      <vt:lpstr>SEQUENCES String List Tuple</vt:lpstr>
      <vt:lpstr>SEQUENCES String List Tuple</vt:lpstr>
      <vt:lpstr>SEQUENCES String List Tuple</vt:lpstr>
      <vt:lpstr>SEQUENCES String List Tuple</vt:lpstr>
      <vt:lpstr>SEQUENCES String List Tuple</vt:lpstr>
      <vt:lpstr>SEQUENCES String List Tuple</vt:lpstr>
      <vt:lpstr>SEQUENCES String List Tuple</vt:lpstr>
      <vt:lpstr>LISTS</vt:lpstr>
      <vt:lpstr>LISTS</vt:lpstr>
      <vt:lpstr>LISTS</vt:lpstr>
      <vt:lpstr>LISTS</vt:lpstr>
      <vt:lpstr>LISTS</vt:lpstr>
      <vt:lpstr>LISTS</vt:lpstr>
      <vt:lpstr>LISTS</vt:lpstr>
      <vt:lpstr>LISTS</vt:lpstr>
      <vt:lpstr>LISTS</vt:lpstr>
      <vt:lpstr>LISTS</vt:lpstr>
      <vt:lpstr>TUPLES</vt:lpstr>
      <vt:lpstr>TUPLES</vt:lpstr>
      <vt:lpstr>TUPLES</vt:lpstr>
      <vt:lpstr>SETS</vt:lpstr>
      <vt:lpstr>PowerPoint Presentation</vt:lpstr>
      <vt:lpstr>SETS</vt:lpstr>
      <vt:lpstr>DICTIONARIES</vt:lpstr>
      <vt:lpstr>DICTIONARIES</vt:lpstr>
      <vt:lpstr>DICTIONARIES</vt:lpstr>
      <vt:lpstr>DICTIONARIES</vt:lpstr>
    </vt:vector>
  </TitlesOfParts>
  <Company>Cisco Systems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Joseph James</dc:creator>
  <cp:lastModifiedBy>Maui</cp:lastModifiedBy>
  <cp:revision>55</cp:revision>
  <dcterms:created xsi:type="dcterms:W3CDTF">2015-05-22T16:15:21Z</dcterms:created>
  <dcterms:modified xsi:type="dcterms:W3CDTF">2015-05-24T05:48:59Z</dcterms:modified>
</cp:coreProperties>
</file>